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61" r:id="rId5"/>
    <p:sldId id="268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 autoAdjust="0"/>
  </p:normalViewPr>
  <p:slideViewPr>
    <p:cSldViewPr>
      <p:cViewPr>
        <p:scale>
          <a:sx n="70" d="100"/>
          <a:sy n="70" d="100"/>
        </p:scale>
        <p:origin x="-107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1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B4899-A4DD-4930-ADE2-6EE39CE2A795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8ED52-F6F1-4801-898C-A23FF855F0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8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81C400-A695-4AC3-889F-096B56B9E3A1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4CB78D-893D-4234-875C-C18EA77825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_ZvDJhH1s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99792" y="1052736"/>
            <a:ext cx="6116216" cy="2160240"/>
          </a:xfrm>
        </p:spPr>
        <p:txBody>
          <a:bodyPr>
            <a:normAutofit fontScale="90000"/>
          </a:bodyPr>
          <a:lstStyle/>
          <a:p>
            <a:r>
              <a:rPr lang="ru-RU" smtClean="0"/>
              <a:t>Марина Ивановна Цветаева</a:t>
            </a:r>
            <a:br>
              <a:rPr lang="ru-RU" smtClean="0"/>
            </a:br>
            <a:r>
              <a:rPr lang="ru-RU" smtClean="0"/>
              <a:t>(1892 – 1941)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501008"/>
            <a:ext cx="7772400" cy="1440160"/>
          </a:xfrm>
        </p:spPr>
        <p:txBody>
          <a:bodyPr>
            <a:noAutofit/>
          </a:bodyPr>
          <a:lstStyle/>
          <a:p>
            <a:r>
              <a:rPr lang="cs-CZ" sz="2300" smtClean="0"/>
              <a:t>Jaroslava Dolská</a:t>
            </a:r>
          </a:p>
          <a:p>
            <a:r>
              <a:rPr lang="cs-CZ" sz="2300" smtClean="0"/>
              <a:t>327385</a:t>
            </a:r>
          </a:p>
          <a:p>
            <a:r>
              <a:rPr lang="cs-CZ" sz="2300" smtClean="0"/>
              <a:t>R</a:t>
            </a:r>
            <a:r>
              <a:rPr lang="de-DE" sz="2300" smtClean="0"/>
              <a:t>J2MK_</a:t>
            </a:r>
            <a:r>
              <a:rPr lang="cs-CZ" sz="2300" smtClean="0"/>
              <a:t>SLP1</a:t>
            </a:r>
            <a:endParaRPr lang="de-DE" sz="2300" smtClean="0"/>
          </a:p>
          <a:p>
            <a:endParaRPr lang="cs-CZ" sz="2500" smtClean="0"/>
          </a:p>
        </p:txBody>
      </p:sp>
      <p:pic>
        <p:nvPicPr>
          <p:cNvPr id="14338" name="Picture 2" descr="http://gdb.rferl.org/01C5DDC1-2FD9-4BC9-BF07-2C5E0510E94F_mw1024_n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2952328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1800" smtClean="0"/>
              <a:t>русская поэтесса, прозаик, переводчик, один из крупнейших русских поэтов 20 века</a:t>
            </a:r>
          </a:p>
          <a:p>
            <a:pPr algn="just"/>
            <a:r>
              <a:rPr lang="ru-RU" sz="1800" smtClean="0"/>
              <a:t>родилась 26 сентября (8 октября) 1892 в Москве</a:t>
            </a:r>
            <a:r>
              <a:rPr lang="cs-CZ" sz="1800" smtClean="0"/>
              <a:t> </a:t>
            </a:r>
            <a:r>
              <a:rPr lang="ru-RU" sz="1800" smtClean="0"/>
              <a:t>в высококультурной семье</a:t>
            </a:r>
          </a:p>
          <a:p>
            <a:pPr algn="just"/>
            <a:r>
              <a:rPr lang="ru-RU" sz="1800" smtClean="0"/>
              <a:t>отец – профессор Московского университета, филолог и искусствовед, основатель Музея изящных искусств (сейчас Государственный музей изобразительных искусств им. А. С. Пушкина)</a:t>
            </a:r>
          </a:p>
          <a:p>
            <a:pPr algn="just"/>
            <a:r>
              <a:rPr lang="ru-RU" sz="1800" smtClean="0"/>
              <a:t>мать – талантливая пианистка, умерла в 1906</a:t>
            </a:r>
          </a:p>
          <a:p>
            <a:pPr lvl="0" algn="just"/>
            <a:r>
              <a:rPr lang="ru-RU" sz="1800" smtClean="0"/>
              <a:t>её детские год</a:t>
            </a:r>
            <a:r>
              <a:rPr lang="cs-CZ" sz="1800" smtClean="0"/>
              <a:t>ы</a:t>
            </a:r>
            <a:r>
              <a:rPr lang="ru-RU" sz="1800" smtClean="0"/>
              <a:t> прошли в Москве и в Тарусе</a:t>
            </a:r>
            <a:endParaRPr lang="cs-CZ" sz="1800" smtClean="0"/>
          </a:p>
          <a:p>
            <a:pPr lvl="0" algn="just"/>
            <a:r>
              <a:rPr lang="ru-RU" sz="1800" smtClean="0"/>
              <a:t>из-за болезни матери жила в Италии, Швейцарии и Германии</a:t>
            </a:r>
            <a:endParaRPr lang="cs-CZ" sz="1800" smtClean="0"/>
          </a:p>
          <a:p>
            <a:pPr lvl="0" algn="just"/>
            <a:r>
              <a:rPr lang="ru-RU" sz="1800" smtClean="0"/>
              <a:t>в шестнадцать лет совершила самостоятельную поездку в Париж, чтоб</a:t>
            </a:r>
            <a:r>
              <a:rPr lang="cs-CZ" sz="1800" smtClean="0"/>
              <a:t>ы</a:t>
            </a:r>
            <a:r>
              <a:rPr lang="ru-RU" sz="1800" smtClean="0"/>
              <a:t> прослушать в Сорбонне краткий курс лекций о старофранцузской литературе</a:t>
            </a:r>
          </a:p>
          <a:p>
            <a:pPr lvl="0" algn="just"/>
            <a:r>
              <a:rPr lang="ru-RU" sz="1800" smtClean="0"/>
              <a:t>1912 – в</a:t>
            </a:r>
            <a:r>
              <a:rPr lang="cs-CZ" sz="1800" smtClean="0"/>
              <a:t>ы</a:t>
            </a:r>
            <a:r>
              <a:rPr lang="ru-RU" sz="1800" smtClean="0"/>
              <a:t>шла замуж за </a:t>
            </a:r>
            <a:r>
              <a:rPr lang="ru-RU" sz="1800" b="1" smtClean="0"/>
              <a:t>Сергея Эфрона </a:t>
            </a:r>
            <a:r>
              <a:rPr lang="ru-RU" sz="1800" smtClean="0"/>
              <a:t>(публицист и литератор, офицер Белой армии)</a:t>
            </a:r>
          </a:p>
          <a:p>
            <a:pPr lvl="0" algn="just"/>
            <a:endParaRPr lang="cs-CZ" sz="18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Детство и юность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1700" smtClean="0"/>
              <a:t>уже в четыре года читала</a:t>
            </a:r>
            <a:r>
              <a:rPr lang="cs-CZ" sz="1700" smtClean="0"/>
              <a:t>, </a:t>
            </a:r>
            <a:r>
              <a:rPr lang="ru-RU" sz="1700" smtClean="0"/>
              <a:t>стихи начала писать с шести лет, не только на русском, но и на немецком и французском языках</a:t>
            </a:r>
          </a:p>
          <a:p>
            <a:pPr lvl="0" algn="just"/>
            <a:r>
              <a:rPr lang="ru-RU" sz="1700" smtClean="0"/>
              <a:t>1910 – опубликовала на свои деньги перв</a:t>
            </a:r>
            <a:r>
              <a:rPr lang="cs-CZ" sz="1700" smtClean="0"/>
              <a:t>ы</a:t>
            </a:r>
            <a:r>
              <a:rPr lang="ru-RU" sz="1700" smtClean="0"/>
              <a:t>й сборник стихов </a:t>
            </a:r>
            <a:r>
              <a:rPr lang="ru-RU" sz="1700" b="1" smtClean="0"/>
              <a:t>«Вечерний альбом»</a:t>
            </a:r>
            <a:r>
              <a:rPr lang="cs-CZ" sz="1700" b="1" smtClean="0"/>
              <a:t> </a:t>
            </a:r>
            <a:r>
              <a:rPr lang="cs-CZ" sz="1700" smtClean="0"/>
              <a:t>- </a:t>
            </a:r>
            <a:r>
              <a:rPr lang="ru-RU" sz="1700" smtClean="0"/>
              <a:t>это привлекло внимание В. Брюсова и Н. Гумилёва</a:t>
            </a:r>
            <a:endParaRPr lang="cs-CZ" sz="1700" smtClean="0"/>
          </a:p>
          <a:p>
            <a:pPr lvl="0" algn="just"/>
            <a:r>
              <a:rPr lang="ru-RU" sz="1700" smtClean="0"/>
              <a:t>1912 – второй сборник </a:t>
            </a:r>
            <a:r>
              <a:rPr lang="ru-RU" sz="1700" b="1" smtClean="0"/>
              <a:t>«Волшебн</a:t>
            </a:r>
            <a:r>
              <a:rPr lang="cs-CZ" sz="1700" b="1" smtClean="0"/>
              <a:t>ы</a:t>
            </a:r>
            <a:r>
              <a:rPr lang="ru-RU" sz="1700" b="1" smtClean="0"/>
              <a:t>й фонарь»</a:t>
            </a:r>
            <a:r>
              <a:rPr lang="ru-RU" sz="1700" smtClean="0"/>
              <a:t>,</a:t>
            </a:r>
            <a:r>
              <a:rPr lang="ru-RU" sz="1700" b="1" smtClean="0"/>
              <a:t> </a:t>
            </a:r>
            <a:r>
              <a:rPr lang="ru-RU" sz="1700" smtClean="0"/>
              <a:t>посвященный мужу</a:t>
            </a:r>
          </a:p>
          <a:p>
            <a:pPr lvl="0" algn="just"/>
            <a:r>
              <a:rPr lang="ru-RU" sz="1700" smtClean="0"/>
              <a:t>1913 – в</a:t>
            </a:r>
            <a:r>
              <a:rPr lang="cs-CZ" sz="1700" smtClean="0"/>
              <a:t>ы</a:t>
            </a:r>
            <a:r>
              <a:rPr lang="ru-RU" sz="1700" smtClean="0"/>
              <a:t>ходит третий сборник </a:t>
            </a:r>
            <a:r>
              <a:rPr lang="ru-RU" sz="1700" b="1" smtClean="0"/>
              <a:t>«Из двух книг»</a:t>
            </a:r>
          </a:p>
          <a:p>
            <a:pPr lvl="0" algn="just"/>
            <a:r>
              <a:rPr lang="ru-RU" sz="1700" smtClean="0"/>
              <a:t>не приняла Октябрьскую революцию, восприняла её как торжество губительного деспотизма</a:t>
            </a:r>
            <a:endParaRPr lang="cs-CZ" sz="1700" smtClean="0"/>
          </a:p>
          <a:p>
            <a:pPr lvl="0" algn="just"/>
            <a:r>
              <a:rPr lang="ru-RU" sz="1700" smtClean="0"/>
              <a:t>1921 – написала лирический цикл </a:t>
            </a:r>
            <a:r>
              <a:rPr lang="ru-RU" sz="1700" b="1" smtClean="0"/>
              <a:t>«Разлука»</a:t>
            </a:r>
            <a:r>
              <a:rPr lang="ru-RU" sz="1700" smtClean="0"/>
              <a:t>,</a:t>
            </a:r>
            <a:r>
              <a:rPr lang="ru-RU" sz="1700" b="1" smtClean="0"/>
              <a:t> </a:t>
            </a:r>
            <a:r>
              <a:rPr lang="ru-RU" sz="1700" smtClean="0"/>
              <a:t>обращенн</a:t>
            </a:r>
            <a:r>
              <a:rPr lang="cs-CZ" sz="1700" smtClean="0"/>
              <a:t>ы</a:t>
            </a:r>
            <a:r>
              <a:rPr lang="ru-RU" sz="1700" smtClean="0"/>
              <a:t>й к мужу</a:t>
            </a:r>
            <a:r>
              <a:rPr lang="cs-CZ" sz="1700" smtClean="0"/>
              <a:t>; </a:t>
            </a:r>
            <a:r>
              <a:rPr lang="cs-CZ" sz="1700" b="1" smtClean="0"/>
              <a:t>«Вёрсты»</a:t>
            </a:r>
            <a:r>
              <a:rPr lang="cs-CZ" sz="1700" smtClean="0"/>
              <a:t> - последний, </a:t>
            </a:r>
            <a:r>
              <a:rPr lang="ru-RU" sz="1700" smtClean="0"/>
              <a:t>лирический</a:t>
            </a:r>
            <a:r>
              <a:rPr lang="cs-CZ" sz="1700" smtClean="0"/>
              <a:t> сборник</a:t>
            </a:r>
            <a:r>
              <a:rPr lang="ru-RU" sz="1700" smtClean="0"/>
              <a:t>, который выходит ещё в России – тема родины, России, войны...</a:t>
            </a:r>
            <a:endParaRPr lang="cs-CZ" sz="1700" smtClean="0"/>
          </a:p>
          <a:p>
            <a:pPr algn="just"/>
            <a:r>
              <a:rPr lang="ru-RU" sz="1700" smtClean="0"/>
              <a:t>наступивший НЭП восприняла резко отрицательно</a:t>
            </a:r>
            <a:endParaRPr lang="cs-CZ" sz="1700" smtClean="0"/>
          </a:p>
          <a:p>
            <a:pPr lvl="0" algn="just"/>
            <a:r>
              <a:rPr lang="ru-RU" sz="1700" smtClean="0"/>
              <a:t>её проза пользовалась успехом: </a:t>
            </a:r>
            <a:r>
              <a:rPr lang="ru-RU" sz="1700" b="1" smtClean="0"/>
              <a:t>«Мой Пушкин»</a:t>
            </a:r>
            <a:r>
              <a:rPr lang="ru-RU" sz="1700" smtClean="0"/>
              <a:t>,</a:t>
            </a:r>
            <a:r>
              <a:rPr lang="ru-RU" sz="1700" b="1" smtClean="0"/>
              <a:t> «Мать и муз</a:t>
            </a:r>
            <a:r>
              <a:rPr lang="cs-CZ" sz="1700" b="1" smtClean="0"/>
              <a:t>ы</a:t>
            </a:r>
            <a:r>
              <a:rPr lang="ru-RU" sz="1700" b="1" smtClean="0"/>
              <a:t>ка»</a:t>
            </a:r>
          </a:p>
          <a:p>
            <a:pPr algn="just"/>
            <a:r>
              <a:rPr lang="ru-RU" sz="1700" smtClean="0"/>
              <a:t>хотя начало её творческой деятельности связано с кругом московских символистов, она не примкнула ни к одному из литературн</a:t>
            </a:r>
            <a:r>
              <a:rPr lang="cs-CZ" sz="1700" smtClean="0"/>
              <a:t>ы</a:t>
            </a:r>
            <a:r>
              <a:rPr lang="ru-RU" sz="1700" smtClean="0"/>
              <a:t>х течений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Творчество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ru-RU" sz="1800" smtClean="0"/>
              <a:t>1922 – с дочерью Ариадной уехала за границу к мужу, котор</a:t>
            </a:r>
            <a:r>
              <a:rPr lang="cs-CZ" sz="1800" smtClean="0"/>
              <a:t>ы</a:t>
            </a:r>
            <a:r>
              <a:rPr lang="ru-RU" sz="1800" smtClean="0"/>
              <a:t>й теперь стал студентом Пражского университета</a:t>
            </a:r>
            <a:endParaRPr lang="cs-CZ" sz="1800" smtClean="0"/>
          </a:p>
          <a:p>
            <a:pPr lvl="0" algn="just"/>
            <a:r>
              <a:rPr lang="ru-RU" sz="1800" smtClean="0"/>
              <a:t>сначала живут в Берлине, затем в Праге и в 1925 после рождения с</a:t>
            </a:r>
            <a:r>
              <a:rPr lang="cs-CZ" sz="1800" smtClean="0"/>
              <a:t>ы</a:t>
            </a:r>
            <a:r>
              <a:rPr lang="ru-RU" sz="1800" smtClean="0"/>
              <a:t>на семья перебралась в Париж</a:t>
            </a:r>
          </a:p>
          <a:p>
            <a:pPr lvl="0" algn="just"/>
            <a:r>
              <a:rPr lang="ru-RU" sz="1800" smtClean="0"/>
              <a:t>в Берлине подружилась с писателем-символистом Андреем Бел</a:t>
            </a:r>
            <a:r>
              <a:rPr lang="cs-CZ" sz="1800" smtClean="0"/>
              <a:t>ы</a:t>
            </a:r>
            <a:r>
              <a:rPr lang="ru-RU" sz="1800" smtClean="0"/>
              <a:t>м</a:t>
            </a:r>
            <a:endParaRPr lang="cs-CZ" sz="1800" smtClean="0"/>
          </a:p>
          <a:p>
            <a:pPr lvl="0" algn="just"/>
            <a:r>
              <a:rPr lang="ru-RU" sz="1800" smtClean="0"/>
              <a:t>1923 – в Берлине в</a:t>
            </a:r>
            <a:r>
              <a:rPr lang="cs-CZ" sz="1800" smtClean="0"/>
              <a:t>ы</a:t>
            </a:r>
            <a:r>
              <a:rPr lang="ru-RU" sz="1800" smtClean="0"/>
              <a:t>шла книга </a:t>
            </a:r>
            <a:r>
              <a:rPr lang="ru-RU" sz="1800" b="1" smtClean="0"/>
              <a:t>«Ремесло»</a:t>
            </a:r>
            <a:r>
              <a:rPr lang="ru-RU" sz="1800" smtClean="0"/>
              <a:t> и поэма </a:t>
            </a:r>
            <a:r>
              <a:rPr lang="ru-RU" sz="1800" b="1" smtClean="0"/>
              <a:t>«Царь-Девица»</a:t>
            </a:r>
            <a:endParaRPr lang="cs-CZ" sz="1800" b="1" smtClean="0"/>
          </a:p>
          <a:p>
            <a:pPr lvl="0" algn="just"/>
            <a:r>
              <a:rPr lang="ru-RU" sz="1800" smtClean="0"/>
              <a:t>в Чехии провела более чет</a:t>
            </a:r>
            <a:r>
              <a:rPr lang="cs-CZ" sz="1800" smtClean="0"/>
              <a:t>ы</a:t>
            </a:r>
            <a:r>
              <a:rPr lang="ru-RU" sz="1800" smtClean="0"/>
              <a:t>рёх лет</a:t>
            </a:r>
          </a:p>
          <a:p>
            <a:pPr lvl="0" algn="just"/>
            <a:r>
              <a:rPr lang="ru-RU" sz="1800" smtClean="0"/>
              <a:t>снимать квартиру в Праге им б</a:t>
            </a:r>
            <a:r>
              <a:rPr lang="cs-CZ" sz="1800" smtClean="0"/>
              <a:t>ы</a:t>
            </a:r>
            <a:r>
              <a:rPr lang="ru-RU" sz="1800" smtClean="0"/>
              <a:t>ло не по средствам, и семья сначала поселилась в пригороде Праге – деревне Горни Мокропс</a:t>
            </a:r>
            <a:r>
              <a:rPr lang="cs-CZ" sz="1800" smtClean="0"/>
              <a:t>ы</a:t>
            </a:r>
            <a:endParaRPr lang="ru-RU" sz="1800" smtClean="0"/>
          </a:p>
          <a:p>
            <a:pPr lvl="0" algn="just"/>
            <a:r>
              <a:rPr lang="ru-RU" sz="1800" smtClean="0"/>
              <a:t>в Праге печатались произведения Цветаев</a:t>
            </a:r>
            <a:r>
              <a:rPr lang="cs-CZ" sz="1800" smtClean="0"/>
              <a:t>ы</a:t>
            </a:r>
            <a:r>
              <a:rPr lang="ru-RU" sz="1800" smtClean="0"/>
              <a:t> на страницах журналов «Воля России» и «Своими путями»</a:t>
            </a:r>
            <a:endParaRPr lang="cs-CZ" sz="1800" smtClean="0"/>
          </a:p>
          <a:p>
            <a:pPr lvl="0" algn="just"/>
            <a:r>
              <a:rPr lang="ru-RU" sz="1800" smtClean="0"/>
              <a:t>1924 в пражский период пишет поэм</a:t>
            </a:r>
            <a:r>
              <a:rPr lang="cs-CZ" sz="1800" smtClean="0"/>
              <a:t>ы </a:t>
            </a:r>
            <a:r>
              <a:rPr lang="ru-RU" sz="1800" b="1" smtClean="0"/>
              <a:t>«Поэма Гор</a:t>
            </a:r>
            <a:r>
              <a:rPr lang="cs-CZ" sz="1800" b="1" smtClean="0"/>
              <a:t>ы</a:t>
            </a:r>
            <a:r>
              <a:rPr lang="ru-RU" sz="1800" b="1" smtClean="0"/>
              <a:t>»</a:t>
            </a:r>
            <a:r>
              <a:rPr lang="ru-RU" sz="1800" smtClean="0"/>
              <a:t>,</a:t>
            </a:r>
            <a:r>
              <a:rPr lang="ru-RU" sz="1800" b="1" smtClean="0"/>
              <a:t> «Поэма Конца»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Эмиграция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1700" smtClean="0"/>
              <a:t>1925 – из-за тяжёлого материального положения семьи решилась переселиться во Францию; она полагала, что в Париже, котор</a:t>
            </a:r>
            <a:r>
              <a:rPr lang="cs-CZ" sz="1700" smtClean="0"/>
              <a:t>ы</a:t>
            </a:r>
            <a:r>
              <a:rPr lang="ru-RU" sz="1700" smtClean="0"/>
              <a:t>й тогда становился центром русской литературной эмиграции, ситуация улучшится</a:t>
            </a:r>
          </a:p>
          <a:p>
            <a:pPr algn="just"/>
            <a:r>
              <a:rPr lang="ru-RU" sz="1700" smtClean="0"/>
              <a:t>1926 - поэм</a:t>
            </a:r>
            <a:r>
              <a:rPr lang="cs-CZ" sz="1700" smtClean="0"/>
              <a:t>ы </a:t>
            </a:r>
            <a:r>
              <a:rPr lang="ru-RU" sz="1700" b="1" smtClean="0"/>
              <a:t>«Кр</a:t>
            </a:r>
            <a:r>
              <a:rPr lang="cs-CZ" sz="1700" b="1" smtClean="0"/>
              <a:t>ы</a:t>
            </a:r>
            <a:r>
              <a:rPr lang="ru-RU" sz="1700" b="1" smtClean="0"/>
              <a:t>солов»</a:t>
            </a:r>
            <a:r>
              <a:rPr lang="ru-RU" sz="1700" smtClean="0"/>
              <a:t>,</a:t>
            </a:r>
            <a:r>
              <a:rPr lang="ru-RU" sz="1700" b="1" smtClean="0"/>
              <a:t> «С моря»</a:t>
            </a:r>
            <a:r>
              <a:rPr lang="ru-RU" sz="1700" smtClean="0"/>
              <a:t>,</a:t>
            </a:r>
            <a:r>
              <a:rPr lang="ru-RU" sz="1700" b="1" smtClean="0"/>
              <a:t> «Поэма Лестниц</a:t>
            </a:r>
            <a:r>
              <a:rPr lang="cs-CZ" sz="1700" b="1" smtClean="0"/>
              <a:t>ы</a:t>
            </a:r>
            <a:r>
              <a:rPr lang="ru-RU" sz="1700" b="1" smtClean="0"/>
              <a:t>»</a:t>
            </a:r>
            <a:r>
              <a:rPr lang="ru-RU" sz="1700" smtClean="0"/>
              <a:t>,</a:t>
            </a:r>
            <a:r>
              <a:rPr lang="ru-RU" sz="1700" b="1" smtClean="0"/>
              <a:t> «Поэма Воздуха»</a:t>
            </a:r>
            <a:r>
              <a:rPr lang="ru-RU" sz="1700" smtClean="0"/>
              <a:t> и др.</a:t>
            </a:r>
            <a:endParaRPr lang="cs-CZ" sz="1700" smtClean="0"/>
          </a:p>
          <a:p>
            <a:pPr algn="just"/>
            <a:r>
              <a:rPr lang="ru-RU" sz="1700" smtClean="0"/>
              <a:t>1928 – последний сборник </a:t>
            </a:r>
            <a:r>
              <a:rPr lang="ru-RU" sz="1700" b="1" smtClean="0"/>
              <a:t>«После России»</a:t>
            </a:r>
            <a:r>
              <a:rPr lang="ru-RU" sz="1700" smtClean="0"/>
              <a:t>, котор</a:t>
            </a:r>
            <a:r>
              <a:rPr lang="cs-CZ" sz="1700" smtClean="0"/>
              <a:t>ы</a:t>
            </a:r>
            <a:r>
              <a:rPr lang="ru-RU" sz="1700" smtClean="0"/>
              <a:t>й в</a:t>
            </a:r>
            <a:r>
              <a:rPr lang="cs-CZ" sz="1700" smtClean="0"/>
              <a:t>ы</a:t>
            </a:r>
            <a:r>
              <a:rPr lang="ru-RU" sz="1700" smtClean="0"/>
              <a:t>ходит в Париже</a:t>
            </a:r>
          </a:p>
          <a:p>
            <a:pPr algn="just"/>
            <a:r>
              <a:rPr lang="ru-RU" sz="1700" smtClean="0"/>
              <a:t>1930 – поэтический цикл </a:t>
            </a:r>
            <a:r>
              <a:rPr lang="ru-RU" sz="1700" b="1" smtClean="0"/>
              <a:t>«Маяковскому» </a:t>
            </a:r>
            <a:r>
              <a:rPr lang="ru-RU" sz="1700" smtClean="0"/>
              <a:t>– на смерть Владимира Маяковского, его самоубийство потрясло Цветаеву</a:t>
            </a:r>
          </a:p>
          <a:p>
            <a:pPr algn="just"/>
            <a:r>
              <a:rPr lang="ru-RU" sz="1700" smtClean="0"/>
              <a:t>с 1930 – у Цветаевой глубокий творческий кризис, она почти перестала писать стихи; исключение – цикл </a:t>
            </a:r>
            <a:r>
              <a:rPr lang="ru-RU" sz="1700" b="1" smtClean="0"/>
              <a:t>«Стихи к Чехии»</a:t>
            </a:r>
            <a:r>
              <a:rPr lang="ru-RU" sz="1700" smtClean="0"/>
              <a:t> - поэтический протест против захвата Гитлером Чехословакии</a:t>
            </a:r>
          </a:p>
          <a:p>
            <a:pPr algn="just"/>
            <a:r>
              <a:rPr lang="cs-CZ" sz="1700" smtClean="0"/>
              <a:t>годы эмиграции (1922 – 1939) - </a:t>
            </a:r>
            <a:r>
              <a:rPr lang="cs-CZ" sz="1700" b="1" smtClean="0"/>
              <a:t>«Стихи Пушкину»</a:t>
            </a:r>
            <a:endParaRPr lang="ru-RU" sz="1700" b="1" smtClean="0"/>
          </a:p>
          <a:p>
            <a:pPr algn="just"/>
            <a:r>
              <a:rPr lang="ru-RU" sz="1700" smtClean="0"/>
              <a:t>ведущие эмигрантские критики и литератор</a:t>
            </a:r>
            <a:r>
              <a:rPr lang="cs-CZ" sz="1700" smtClean="0"/>
              <a:t>ы</a:t>
            </a:r>
            <a:r>
              <a:rPr lang="ru-RU" sz="1700" smtClean="0"/>
              <a:t> З. Н. Гиппиус, Г. В. Иванов и др. оценивали её творчество отрицательно</a:t>
            </a:r>
          </a:p>
          <a:p>
            <a:pPr algn="just"/>
            <a:r>
              <a:rPr lang="ru-RU" sz="1700" smtClean="0"/>
              <a:t>эта эмигрантская жизнь б</a:t>
            </a:r>
            <a:r>
              <a:rPr lang="cs-CZ" sz="1700" smtClean="0"/>
              <a:t>ы</a:t>
            </a:r>
            <a:r>
              <a:rPr lang="ru-RU" sz="1700" smtClean="0"/>
              <a:t>ла трудной и бедной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Эмиграция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ru-RU" sz="2100" smtClean="0"/>
              <a:t>1939 – Цветаева возвращается со своим сыном Муром как жена и сын врага народа</a:t>
            </a:r>
            <a:endParaRPr lang="cs-CZ" sz="2100" smtClean="0"/>
          </a:p>
          <a:p>
            <a:pPr lvl="0" algn="just"/>
            <a:r>
              <a:rPr lang="ru-RU" sz="2100" smtClean="0"/>
              <a:t>муж и дочь б</a:t>
            </a:r>
            <a:r>
              <a:rPr lang="cs-CZ" sz="2100" smtClean="0"/>
              <a:t>ы</a:t>
            </a:r>
            <a:r>
              <a:rPr lang="ru-RU" sz="2100" smtClean="0"/>
              <a:t>ли арестован</a:t>
            </a:r>
            <a:r>
              <a:rPr lang="cs-CZ" sz="2100" smtClean="0"/>
              <a:t>ы</a:t>
            </a:r>
            <a:r>
              <a:rPr lang="ru-RU" sz="2100" smtClean="0"/>
              <a:t>, С. Эфрон б</a:t>
            </a:r>
            <a:r>
              <a:rPr lang="cs-CZ" sz="2100" smtClean="0"/>
              <a:t>ы</a:t>
            </a:r>
            <a:r>
              <a:rPr lang="ru-RU" sz="2100" smtClean="0"/>
              <a:t>л в 1941 году расстрелян – это для неё очень трагичное соб</a:t>
            </a:r>
            <a:r>
              <a:rPr lang="cs-CZ" sz="2100" smtClean="0"/>
              <a:t>ы</a:t>
            </a:r>
            <a:r>
              <a:rPr lang="ru-RU" sz="2100" smtClean="0"/>
              <a:t>тие</a:t>
            </a:r>
            <a:endParaRPr lang="cs-CZ" sz="2100" smtClean="0"/>
          </a:p>
          <a:p>
            <a:pPr lvl="0" algn="just"/>
            <a:r>
              <a:rPr lang="ru-RU" sz="2100" smtClean="0"/>
              <a:t>сестра Анастасия б</a:t>
            </a:r>
            <a:r>
              <a:rPr lang="cs-CZ" sz="2100" smtClean="0"/>
              <a:t>ы</a:t>
            </a:r>
            <a:r>
              <a:rPr lang="ru-RU" sz="2100" smtClean="0"/>
              <a:t>ла в лагере</a:t>
            </a:r>
          </a:p>
          <a:p>
            <a:pPr lvl="0" algn="just"/>
            <a:r>
              <a:rPr lang="ru-RU" sz="2100" smtClean="0"/>
              <a:t>денег катастрофически не хватало, мал</a:t>
            </a:r>
            <a:r>
              <a:rPr lang="cs-CZ" sz="2100" smtClean="0"/>
              <a:t>ы</a:t>
            </a:r>
            <a:r>
              <a:rPr lang="ru-RU" sz="2100" smtClean="0"/>
              <a:t>е средства зарабат</a:t>
            </a:r>
            <a:r>
              <a:rPr lang="cs-CZ" sz="2100" smtClean="0"/>
              <a:t>ы</a:t>
            </a:r>
            <a:r>
              <a:rPr lang="ru-RU" sz="2100" smtClean="0"/>
              <a:t>вала переводами</a:t>
            </a:r>
          </a:p>
          <a:p>
            <a:pPr lvl="0" algn="just"/>
            <a:r>
              <a:rPr lang="ru-RU" sz="2100" smtClean="0"/>
              <a:t>вскоре после начала Великой Отечественной войн</a:t>
            </a:r>
            <a:r>
              <a:rPr lang="cs-CZ" sz="2100" smtClean="0"/>
              <a:t>ы</a:t>
            </a:r>
            <a:r>
              <a:rPr lang="ru-RU" sz="2100" smtClean="0"/>
              <a:t>,</a:t>
            </a:r>
            <a:r>
              <a:rPr lang="cs-CZ" sz="2100" smtClean="0"/>
              <a:t> </a:t>
            </a:r>
            <a:r>
              <a:rPr lang="ru-RU" sz="2100" smtClean="0"/>
              <a:t>8 августа 1941 Цветаева с с</a:t>
            </a:r>
            <a:r>
              <a:rPr lang="cs-CZ" sz="2100" smtClean="0"/>
              <a:t>ы</a:t>
            </a:r>
            <a:r>
              <a:rPr lang="ru-RU" sz="2100" smtClean="0"/>
              <a:t>ном была эвакуированна в Татарстан – в маленький городок Елабуга – очень трагичное время</a:t>
            </a:r>
          </a:p>
          <a:p>
            <a:pPr algn="just"/>
            <a:r>
              <a:rPr lang="ru-RU" sz="2100" smtClean="0"/>
              <a:t>измученная, безработная и одинокая поэтесса 31 августа 1941 покончила с собой</a:t>
            </a:r>
            <a:endParaRPr lang="cs-CZ" sz="21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Возвращение в СССР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z="2500" smtClean="0"/>
              <a:t>первая поэма Цветаевой написанная в Праге, авторское название - «лирическая сатира»</a:t>
            </a:r>
          </a:p>
          <a:p>
            <a:pPr lvl="0" algn="just"/>
            <a:r>
              <a:rPr lang="ru-RU" sz="2500" smtClean="0"/>
              <a:t>сюжет: средневековая легенда о человеке, который избавил немецкий город Гаммельн от крыс с помощью своей чудесной дудочки. Так как гаммельнские жители не хотели заплатить ему, он отвел их детей при помощи той же дудочки на гору, где их поглотила земля</a:t>
            </a:r>
          </a:p>
          <a:p>
            <a:pPr lvl="0" algn="just"/>
            <a:r>
              <a:rPr lang="ru-RU" sz="2500" smtClean="0"/>
              <a:t>крысы ассоциируются с большевиками</a:t>
            </a:r>
            <a:endParaRPr lang="cs-CZ" sz="25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Крысолов (1925)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smtClean="0"/>
              <a:t>занимают центральное место в чешских работах поэта</a:t>
            </a:r>
          </a:p>
          <a:p>
            <a:pPr algn="just"/>
            <a:r>
              <a:rPr lang="ru-RU" sz="2000" smtClean="0"/>
              <a:t>тематически продолжают любовную лирику</a:t>
            </a:r>
          </a:p>
          <a:p>
            <a:pPr algn="just"/>
            <a:r>
              <a:rPr lang="ru-RU" sz="2000" smtClean="0"/>
              <a:t>любовь – это не зафиксированная эмоция, но филосовско-драматическое решение темы с элементами трагического звучания</a:t>
            </a:r>
          </a:p>
          <a:p>
            <a:pPr algn="just"/>
            <a:r>
              <a:rPr lang="ru-RU" sz="2000" smtClean="0"/>
              <a:t>в Поэме Горы отражен роман Цветаевой с русским эмигрантом, знакомым её мужа К. Б. Родзевичем, в Поэме Конца описывается их окончательный разрыв</a:t>
            </a:r>
          </a:p>
          <a:p>
            <a:pPr algn="just"/>
            <a:r>
              <a:rPr lang="ru-RU" sz="2000" smtClean="0"/>
              <a:t>гора (её прообраз – пражский холм Петршин, рядом с которым некоторое время жила Цветаева) символизирует и любовь, и горе, и место обетованной встречи</a:t>
            </a:r>
          </a:p>
          <a:p>
            <a:r>
              <a:rPr lang="ru-RU" sz="2000" smtClean="0"/>
              <a:t>Поэма горы - отрывок: </a:t>
            </a:r>
            <a:r>
              <a:rPr lang="cs-CZ" sz="2000" smtClean="0">
                <a:hlinkClick r:id="rId2"/>
              </a:rPr>
              <a:t>http://www.youtube.com/watch?v=X_ZvDJhH1sY</a:t>
            </a:r>
            <a:endParaRPr lang="ru-RU" sz="20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Поэма Горы, Поэма Конца (1924)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numCol="3">
            <a:normAutofit fontScale="47500" lnSpcReduction="20000"/>
          </a:bodyPr>
          <a:lstStyle/>
          <a:p>
            <a:pPr marL="0" indent="0">
              <a:lnSpc>
                <a:spcPct val="125000"/>
              </a:lnSpc>
              <a:buNone/>
            </a:pPr>
            <a:endParaRPr lang="ru-RU" sz="2800" smtClean="0">
              <a:ea typeface="Times New Roman"/>
            </a:endParaRPr>
          </a:p>
          <a:p>
            <a:pPr marL="9525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Вздрогнешь</a:t>
            </a:r>
            <a:r>
              <a:rPr lang="cs-CZ" sz="2800" smtClean="0">
                <a:ea typeface="Times New Roman"/>
              </a:rPr>
              <a:t> — и </a:t>
            </a:r>
            <a:r>
              <a:rPr lang="cs-CZ" sz="2800" err="1" smtClean="0">
                <a:ea typeface="Times New Roman"/>
              </a:rPr>
              <a:t>горы</a:t>
            </a:r>
            <a:r>
              <a:rPr lang="cs-CZ" sz="2800" smtClean="0">
                <a:ea typeface="Times New Roman"/>
              </a:rPr>
              <a:t> с </a:t>
            </a:r>
            <a:r>
              <a:rPr lang="cs-CZ" sz="2800" err="1" smtClean="0">
                <a:ea typeface="Times New Roman"/>
              </a:rPr>
              <a:t>плеч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И </a:t>
            </a:r>
            <a:r>
              <a:rPr lang="cs-CZ" sz="2800" err="1" smtClean="0">
                <a:ea typeface="Times New Roman"/>
              </a:rPr>
              <a:t>душа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горе’</a:t>
            </a:r>
            <a:r>
              <a:rPr lang="cs-CZ" sz="2800" smtClean="0">
                <a:ea typeface="Times New Roman"/>
              </a:rPr>
              <a:t>.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Дай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мне</a:t>
            </a:r>
            <a:r>
              <a:rPr lang="cs-CZ" sz="2800" smtClean="0">
                <a:ea typeface="Times New Roman"/>
              </a:rPr>
              <a:t> о </a:t>
            </a:r>
            <a:r>
              <a:rPr lang="cs-CZ" sz="2800" err="1" smtClean="0">
                <a:ea typeface="Times New Roman"/>
              </a:rPr>
              <a:t>го’ре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спеть</a:t>
            </a:r>
            <a:r>
              <a:rPr lang="cs-CZ" sz="2800" smtClean="0">
                <a:ea typeface="Times New Roman"/>
              </a:rPr>
              <a:t>: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О </a:t>
            </a:r>
            <a:r>
              <a:rPr lang="cs-CZ" sz="2800" err="1" smtClean="0">
                <a:ea typeface="Times New Roman"/>
              </a:rPr>
              <a:t>моей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горе’</a:t>
            </a:r>
            <a:r>
              <a:rPr lang="cs-CZ" sz="2800" smtClean="0">
                <a:ea typeface="Times New Roman"/>
              </a:rPr>
              <a:t>.</a:t>
            </a:r>
            <a:endParaRPr lang="cs-CZ" sz="3200" smtClean="0">
              <a:latin typeface="Times New Roman"/>
              <a:ea typeface="Times New Roman"/>
            </a:endParaRPr>
          </a:p>
          <a:p>
            <a:pPr marL="9525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Черной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ни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днесь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ни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впредь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заткну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дыры</a:t>
            </a:r>
            <a:r>
              <a:rPr lang="cs-CZ" sz="2800" smtClean="0">
                <a:ea typeface="Times New Roman"/>
              </a:rPr>
              <a:t>.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Дай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мне</a:t>
            </a:r>
            <a:r>
              <a:rPr lang="cs-CZ" sz="2800" smtClean="0">
                <a:ea typeface="Times New Roman"/>
              </a:rPr>
              <a:t> о </a:t>
            </a:r>
            <a:r>
              <a:rPr lang="cs-CZ" sz="2800" err="1" smtClean="0">
                <a:ea typeface="Times New Roman"/>
              </a:rPr>
              <a:t>го’ре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спеть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На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верху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горы</a:t>
            </a:r>
            <a:r>
              <a:rPr lang="cs-CZ" sz="2800" smtClean="0">
                <a:ea typeface="Times New Roman"/>
              </a:rPr>
              <a:t>.</a:t>
            </a:r>
            <a:endParaRPr lang="ru-RU" sz="2800" smtClean="0">
              <a:ea typeface="Times New Roman"/>
            </a:endParaRPr>
          </a:p>
          <a:p>
            <a:pPr marL="95250" indent="0">
              <a:lnSpc>
                <a:spcPct val="125000"/>
              </a:lnSpc>
              <a:buNone/>
            </a:pPr>
            <a:r>
              <a:rPr lang="cs-CZ" sz="2800" smtClean="0">
                <a:ea typeface="Times New Roman"/>
              </a:rPr>
              <a:t>I</a:t>
            </a:r>
            <a:endParaRPr lang="cs-CZ" sz="3200" smtClean="0">
              <a:latin typeface="Times New Roman"/>
              <a:ea typeface="Times New Roman"/>
            </a:endParaRPr>
          </a:p>
          <a:p>
            <a:pPr marL="9525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Та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была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как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грудь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Рекрута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снарядом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сваленного</a:t>
            </a:r>
            <a:r>
              <a:rPr lang="cs-CZ" sz="2800" smtClean="0">
                <a:ea typeface="Times New Roman"/>
              </a:rPr>
              <a:t>.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Та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хотела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губ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Девственных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обряда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свадебного</a:t>
            </a:r>
            <a:endParaRPr lang="cs-CZ" sz="3200" smtClean="0">
              <a:latin typeface="Times New Roman"/>
              <a:ea typeface="Times New Roman"/>
            </a:endParaRPr>
          </a:p>
          <a:p>
            <a:pPr marL="9525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Требовала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та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.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— </a:t>
            </a:r>
            <a:r>
              <a:rPr lang="cs-CZ" sz="2800" err="1" smtClean="0">
                <a:ea typeface="Times New Roman"/>
              </a:rPr>
              <a:t>Океан</a:t>
            </a:r>
            <a:r>
              <a:rPr lang="cs-CZ" sz="2800" smtClean="0">
                <a:ea typeface="Times New Roman"/>
              </a:rPr>
              <a:t> в </a:t>
            </a:r>
            <a:r>
              <a:rPr lang="cs-CZ" sz="2800" err="1" smtClean="0">
                <a:ea typeface="Times New Roman"/>
              </a:rPr>
              <a:t>ушную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раковину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Вдруг</a:t>
            </a:r>
            <a:r>
              <a:rPr lang="cs-CZ" sz="2800" smtClean="0">
                <a:ea typeface="Times New Roman"/>
              </a:rPr>
              <a:t>-</a:t>
            </a:r>
            <a:r>
              <a:rPr lang="cs-CZ" sz="2800" err="1" smtClean="0">
                <a:ea typeface="Times New Roman"/>
              </a:rPr>
              <a:t>ворвавшимся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ура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Та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гнала</a:t>
            </a:r>
            <a:r>
              <a:rPr lang="cs-CZ" sz="2800" smtClean="0">
                <a:ea typeface="Times New Roman"/>
              </a:rPr>
              <a:t> и </a:t>
            </a:r>
            <a:r>
              <a:rPr lang="cs-CZ" sz="2800" err="1" smtClean="0">
                <a:ea typeface="Times New Roman"/>
              </a:rPr>
              <a:t>ратовала</a:t>
            </a:r>
            <a:r>
              <a:rPr lang="cs-CZ" sz="2800" smtClean="0">
                <a:ea typeface="Times New Roman"/>
              </a:rPr>
              <a:t>.</a:t>
            </a:r>
            <a:endParaRPr lang="cs-CZ" sz="3200" smtClean="0">
              <a:latin typeface="Times New Roman"/>
              <a:ea typeface="Times New Roman"/>
            </a:endParaRPr>
          </a:p>
          <a:p>
            <a:pPr marL="9525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Та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была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как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гром</a:t>
            </a:r>
            <a:r>
              <a:rPr lang="cs-CZ" sz="2800" smtClean="0">
                <a:ea typeface="Times New Roman"/>
              </a:rPr>
              <a:t>.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Зря</a:t>
            </a:r>
            <a:r>
              <a:rPr lang="cs-CZ" sz="2800" smtClean="0">
                <a:ea typeface="Times New Roman"/>
              </a:rPr>
              <a:t> с </a:t>
            </a:r>
            <a:r>
              <a:rPr lang="cs-CZ" sz="2800" err="1" smtClean="0">
                <a:ea typeface="Times New Roman"/>
              </a:rPr>
              <a:t>титанами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заигрываем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Той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горы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последний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дом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Помнишь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на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исходе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пригорода</a:t>
            </a:r>
            <a:r>
              <a:rPr lang="cs-CZ" sz="2800" smtClean="0">
                <a:ea typeface="Times New Roman"/>
              </a:rPr>
              <a:t>?</a:t>
            </a:r>
            <a:endParaRPr lang="cs-CZ" sz="3200" smtClean="0">
              <a:latin typeface="Times New Roman"/>
              <a:ea typeface="Times New Roman"/>
            </a:endParaRPr>
          </a:p>
          <a:p>
            <a:pPr marL="9525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Та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была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миры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Бог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мир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взымает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дорого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Горе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началось</a:t>
            </a:r>
            <a:r>
              <a:rPr lang="cs-CZ" sz="2800" smtClean="0">
                <a:ea typeface="Times New Roman"/>
              </a:rPr>
              <a:t> с </a:t>
            </a:r>
            <a:r>
              <a:rPr lang="cs-CZ" sz="2800" err="1" smtClean="0">
                <a:ea typeface="Times New Roman"/>
              </a:rPr>
              <a:t>горы</a:t>
            </a:r>
            <a:r>
              <a:rPr lang="cs-CZ" sz="2800" smtClean="0">
                <a:ea typeface="Times New Roman"/>
              </a:rPr>
              <a:t>.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Та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была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над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городом</a:t>
            </a:r>
            <a:r>
              <a:rPr lang="cs-CZ" sz="2800" smtClean="0">
                <a:ea typeface="Times New Roman"/>
              </a:rPr>
              <a:t>.</a:t>
            </a:r>
            <a:endParaRPr lang="cs-CZ" sz="3200" smtClean="0">
              <a:latin typeface="Times New Roman"/>
              <a:ea typeface="Times New Roman"/>
            </a:endParaRPr>
          </a:p>
          <a:p>
            <a:pPr marL="95250" indent="0">
              <a:lnSpc>
                <a:spcPct val="125000"/>
              </a:lnSpc>
              <a:buNone/>
            </a:pPr>
            <a:r>
              <a:rPr lang="cs-CZ" sz="2800" smtClean="0">
                <a:ea typeface="Times New Roman"/>
              </a:rPr>
              <a:t> </a:t>
            </a:r>
            <a:endParaRPr lang="ru-RU" sz="2800" smtClean="0"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endParaRPr lang="ru-RU" sz="28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endParaRPr lang="ru-RU" sz="28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endParaRPr lang="ru-RU" sz="28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smtClean="0">
                <a:ea typeface="Times New Roman"/>
              </a:rPr>
              <a:t>II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Парнас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Синай</a:t>
            </a:r>
            <a:r>
              <a:rPr lang="cs-CZ" sz="2800" smtClean="0">
                <a:ea typeface="Times New Roman"/>
              </a:rPr>
              <a:t> —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Просто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голый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казарменный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Холм</a:t>
            </a:r>
            <a:r>
              <a:rPr lang="cs-CZ" sz="2800" smtClean="0">
                <a:ea typeface="Times New Roman"/>
              </a:rPr>
              <a:t>. — </a:t>
            </a:r>
            <a:r>
              <a:rPr lang="cs-CZ" sz="2800" err="1" smtClean="0">
                <a:ea typeface="Times New Roman"/>
              </a:rPr>
              <a:t>Равняйся</a:t>
            </a:r>
            <a:r>
              <a:rPr lang="cs-CZ" sz="2800" smtClean="0">
                <a:ea typeface="Times New Roman"/>
              </a:rPr>
              <a:t>! </a:t>
            </a:r>
            <a:r>
              <a:rPr lang="cs-CZ" sz="2800" err="1" smtClean="0">
                <a:ea typeface="Times New Roman"/>
              </a:rPr>
              <a:t>Стреляй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Отчего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же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глазам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моим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(</a:t>
            </a:r>
            <a:r>
              <a:rPr lang="cs-CZ" sz="2800" err="1" smtClean="0">
                <a:ea typeface="Times New Roman"/>
              </a:rPr>
              <a:t>Раз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октябрь</a:t>
            </a:r>
            <a:r>
              <a:rPr lang="cs-CZ" sz="2800" smtClean="0">
                <a:ea typeface="Times New Roman"/>
              </a:rPr>
              <a:t>, а </a:t>
            </a: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май</a:t>
            </a:r>
            <a:r>
              <a:rPr lang="cs-CZ" sz="2800" smtClean="0">
                <a:ea typeface="Times New Roman"/>
              </a:rPr>
              <a:t>)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Та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была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рай</a:t>
            </a:r>
            <a:r>
              <a:rPr lang="cs-CZ" sz="2800" smtClean="0">
                <a:ea typeface="Times New Roman"/>
              </a:rPr>
              <a:t>?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smtClean="0">
                <a:ea typeface="Times New Roman"/>
              </a:rPr>
              <a:t>III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Как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ладони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поданный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Рай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берись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коль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жгуч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бросалась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по’д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ноги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Колдобинами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круч</a:t>
            </a:r>
            <a:r>
              <a:rPr lang="cs-CZ" sz="2800" smtClean="0">
                <a:ea typeface="Times New Roman"/>
              </a:rPr>
              <a:t>.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Как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бы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титана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лапами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Кустарников</a:t>
            </a:r>
            <a:r>
              <a:rPr lang="cs-CZ" sz="2800" smtClean="0">
                <a:ea typeface="Times New Roman"/>
              </a:rPr>
              <a:t> и </a:t>
            </a:r>
            <a:r>
              <a:rPr lang="cs-CZ" sz="2800" err="1" smtClean="0">
                <a:ea typeface="Times New Roman"/>
              </a:rPr>
              <a:t>хвой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хватала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за’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полы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Приказывала</a:t>
            </a:r>
            <a:r>
              <a:rPr lang="cs-CZ" sz="2800" smtClean="0">
                <a:ea typeface="Times New Roman"/>
              </a:rPr>
              <a:t>: </a:t>
            </a:r>
            <a:r>
              <a:rPr lang="cs-CZ" sz="2800" err="1" smtClean="0">
                <a:ea typeface="Times New Roman"/>
              </a:rPr>
              <a:t>стой</a:t>
            </a:r>
            <a:r>
              <a:rPr lang="cs-CZ" sz="2800" smtClean="0">
                <a:ea typeface="Times New Roman"/>
              </a:rPr>
              <a:t>!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smtClean="0">
                <a:ea typeface="Times New Roman"/>
              </a:rPr>
              <a:t>О, </a:t>
            </a:r>
            <a:r>
              <a:rPr lang="cs-CZ" sz="2800" err="1" smtClean="0">
                <a:ea typeface="Times New Roman"/>
              </a:rPr>
              <a:t>далеко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азбучный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Рай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сквознякам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сквозняк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валила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навзничь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нас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Притягивала</a:t>
            </a:r>
            <a:r>
              <a:rPr lang="cs-CZ" sz="2800" smtClean="0">
                <a:ea typeface="Times New Roman"/>
              </a:rPr>
              <a:t>: </a:t>
            </a:r>
            <a:r>
              <a:rPr lang="cs-CZ" sz="2800" err="1" smtClean="0">
                <a:ea typeface="Times New Roman"/>
              </a:rPr>
              <a:t>ляг</a:t>
            </a:r>
            <a:r>
              <a:rPr lang="cs-CZ" sz="2800" smtClean="0">
                <a:ea typeface="Times New Roman"/>
              </a:rPr>
              <a:t>!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Оторопев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под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натиском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— </a:t>
            </a:r>
            <a:r>
              <a:rPr lang="cs-CZ" sz="2800" err="1" smtClean="0">
                <a:ea typeface="Times New Roman"/>
              </a:rPr>
              <a:t>Как</a:t>
            </a:r>
            <a:r>
              <a:rPr lang="cs-CZ" sz="2800" smtClean="0">
                <a:ea typeface="Times New Roman"/>
              </a:rPr>
              <a:t>? </a:t>
            </a: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понять</a:t>
            </a:r>
            <a:r>
              <a:rPr lang="cs-CZ" sz="2800" smtClean="0">
                <a:ea typeface="Times New Roman"/>
              </a:rPr>
              <a:t> и </a:t>
            </a:r>
            <a:r>
              <a:rPr lang="cs-CZ" sz="2800" err="1" smtClean="0">
                <a:ea typeface="Times New Roman"/>
              </a:rPr>
              <a:t>днесь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Гора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как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сводня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святости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Указывала</a:t>
            </a:r>
            <a:r>
              <a:rPr lang="cs-CZ" sz="2800" smtClean="0">
                <a:ea typeface="Times New Roman"/>
              </a:rPr>
              <a:t>: </a:t>
            </a:r>
            <a:r>
              <a:rPr lang="cs-CZ" sz="2800" err="1" smtClean="0">
                <a:ea typeface="Times New Roman"/>
              </a:rPr>
              <a:t>здесь</a:t>
            </a:r>
            <a:r>
              <a:rPr lang="cs-CZ" sz="2800" smtClean="0">
                <a:ea typeface="Times New Roman"/>
              </a:rPr>
              <a:t>…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endParaRPr lang="ru-RU" sz="2800" smtClean="0"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endParaRPr lang="ru-RU" sz="2800" smtClean="0"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endParaRPr lang="ru-RU" sz="2800" smtClean="0"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endParaRPr lang="ru-RU" sz="2800" smtClean="0"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endParaRPr lang="ru-RU" sz="2800" smtClean="0"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smtClean="0">
                <a:ea typeface="Times New Roman"/>
              </a:rPr>
              <a:t>IV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Персефоны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зерно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гранатовое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Как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забыть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тебя</a:t>
            </a:r>
            <a:r>
              <a:rPr lang="cs-CZ" sz="2800" smtClean="0">
                <a:ea typeface="Times New Roman"/>
              </a:rPr>
              <a:t> в </a:t>
            </a:r>
            <a:r>
              <a:rPr lang="cs-CZ" sz="2800" err="1" smtClean="0">
                <a:ea typeface="Times New Roman"/>
              </a:rPr>
              <a:t>стужах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зим</a:t>
            </a:r>
            <a:r>
              <a:rPr lang="cs-CZ" sz="2800" smtClean="0">
                <a:ea typeface="Times New Roman"/>
              </a:rPr>
              <a:t>?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Помню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губы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двойною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раковиной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Приоткрывшиеся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моим</a:t>
            </a:r>
            <a:r>
              <a:rPr lang="cs-CZ" sz="2800" smtClean="0">
                <a:ea typeface="Times New Roman"/>
              </a:rPr>
              <a:t>.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Персефона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зерном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загубленная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Губ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упорствующий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багрец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И </a:t>
            </a:r>
            <a:r>
              <a:rPr lang="cs-CZ" sz="2800" err="1" smtClean="0">
                <a:ea typeface="Times New Roman"/>
              </a:rPr>
              <a:t>ресницы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твои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зазубринами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И </a:t>
            </a:r>
            <a:r>
              <a:rPr lang="cs-CZ" sz="2800" err="1" smtClean="0">
                <a:ea typeface="Times New Roman"/>
              </a:rPr>
              <a:t>звезды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золотой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зубец</a:t>
            </a:r>
            <a:r>
              <a:rPr lang="cs-CZ" sz="2800" smtClean="0">
                <a:ea typeface="Times New Roman"/>
              </a:rPr>
              <a:t>…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smtClean="0">
                <a:ea typeface="Times New Roman"/>
              </a:rPr>
              <a:t>V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обман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страсть</a:t>
            </a:r>
            <a:r>
              <a:rPr lang="cs-CZ" sz="2800" smtClean="0">
                <a:ea typeface="Times New Roman"/>
              </a:rPr>
              <a:t>, и </a:t>
            </a: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вымысел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И </a:t>
            </a: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лжет</a:t>
            </a:r>
            <a:r>
              <a:rPr lang="cs-CZ" sz="2800" smtClean="0">
                <a:ea typeface="Times New Roman"/>
              </a:rPr>
              <a:t>,— </a:t>
            </a:r>
            <a:r>
              <a:rPr lang="cs-CZ" sz="2800" err="1" smtClean="0">
                <a:ea typeface="Times New Roman"/>
              </a:rPr>
              <a:t>только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дли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О, </a:t>
            </a:r>
            <a:r>
              <a:rPr lang="cs-CZ" sz="2800" err="1" smtClean="0">
                <a:ea typeface="Times New Roman"/>
              </a:rPr>
              <a:t>когда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бы</a:t>
            </a:r>
            <a:r>
              <a:rPr lang="cs-CZ" sz="2800" smtClean="0">
                <a:ea typeface="Times New Roman"/>
              </a:rPr>
              <a:t> в </a:t>
            </a:r>
            <a:r>
              <a:rPr lang="cs-CZ" sz="2800" err="1" smtClean="0">
                <a:ea typeface="Times New Roman"/>
              </a:rPr>
              <a:t>сей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мир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явились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мы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Простолю’динами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любви</a:t>
            </a:r>
            <a:r>
              <a:rPr lang="cs-CZ" sz="2800" smtClean="0">
                <a:ea typeface="Times New Roman"/>
              </a:rPr>
              <a:t>!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smtClean="0">
                <a:ea typeface="Times New Roman"/>
              </a:rPr>
              <a:t>О, </a:t>
            </a:r>
            <a:r>
              <a:rPr lang="cs-CZ" sz="2800" err="1" smtClean="0">
                <a:ea typeface="Times New Roman"/>
              </a:rPr>
              <a:t>когда</a:t>
            </a:r>
            <a:r>
              <a:rPr lang="cs-CZ" sz="2800" smtClean="0">
                <a:ea typeface="Times New Roman"/>
              </a:rPr>
              <a:t> б, </a:t>
            </a:r>
            <a:r>
              <a:rPr lang="cs-CZ" sz="2800" err="1" smtClean="0">
                <a:ea typeface="Times New Roman"/>
              </a:rPr>
              <a:t>здраво</a:t>
            </a:r>
            <a:r>
              <a:rPr lang="cs-CZ" sz="2800" smtClean="0">
                <a:ea typeface="Times New Roman"/>
              </a:rPr>
              <a:t> и </a:t>
            </a:r>
            <a:r>
              <a:rPr lang="cs-CZ" sz="2800" err="1" smtClean="0">
                <a:ea typeface="Times New Roman"/>
              </a:rPr>
              <a:t>по’просту</a:t>
            </a:r>
            <a:r>
              <a:rPr lang="cs-CZ" sz="2800" smtClean="0">
                <a:ea typeface="Times New Roman"/>
              </a:rPr>
              <a:t>: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Просто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холм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просто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бугор</a:t>
            </a:r>
            <a:r>
              <a:rPr lang="cs-CZ" sz="2800" smtClean="0">
                <a:ea typeface="Times New Roman"/>
              </a:rPr>
              <a:t>…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(</a:t>
            </a:r>
            <a:r>
              <a:rPr lang="cs-CZ" sz="2800" err="1" smtClean="0">
                <a:ea typeface="Times New Roman"/>
              </a:rPr>
              <a:t>Говорят</a:t>
            </a:r>
            <a:r>
              <a:rPr lang="cs-CZ" sz="2800" smtClean="0">
                <a:ea typeface="Times New Roman"/>
              </a:rPr>
              <a:t>, </a:t>
            </a:r>
            <a:r>
              <a:rPr lang="cs-CZ" sz="2800" err="1" smtClean="0">
                <a:ea typeface="Times New Roman"/>
              </a:rPr>
              <a:t>тягою</a:t>
            </a:r>
            <a:r>
              <a:rPr lang="cs-CZ" sz="2800" smtClean="0">
                <a:ea typeface="Times New Roman"/>
              </a:rPr>
              <a:t> к </a:t>
            </a:r>
            <a:r>
              <a:rPr lang="cs-CZ" sz="2800" err="1" smtClean="0">
                <a:ea typeface="Times New Roman"/>
              </a:rPr>
              <a:t>пропасти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Измеряют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уровень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гор</a:t>
            </a:r>
            <a:r>
              <a:rPr lang="cs-CZ" sz="2800" smtClean="0">
                <a:ea typeface="Times New Roman"/>
              </a:rPr>
              <a:t>.)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smtClean="0">
                <a:ea typeface="Times New Roman"/>
              </a:rPr>
              <a:t>В </a:t>
            </a:r>
            <a:r>
              <a:rPr lang="cs-CZ" sz="2800" err="1" smtClean="0">
                <a:ea typeface="Times New Roman"/>
              </a:rPr>
              <a:t>ворохах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вереска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бурого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В </a:t>
            </a:r>
            <a:r>
              <a:rPr lang="cs-CZ" sz="2800" err="1" smtClean="0">
                <a:ea typeface="Times New Roman"/>
              </a:rPr>
              <a:t>островах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страждущих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хвой</a:t>
            </a:r>
            <a:r>
              <a:rPr lang="cs-CZ" sz="2800" smtClean="0">
                <a:ea typeface="Times New Roman"/>
              </a:rPr>
              <a:t>…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(</a:t>
            </a:r>
            <a:r>
              <a:rPr lang="cs-CZ" sz="2800" err="1" smtClean="0">
                <a:ea typeface="Times New Roman"/>
              </a:rPr>
              <a:t>Высота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бреда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над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уровнем</a:t>
            </a:r>
            <a:r>
              <a:rPr lang="cs-CZ" sz="2800" smtClean="0">
                <a:ea typeface="Times New Roman"/>
              </a:rPr>
              <a:t/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Жизни</a:t>
            </a:r>
            <a:r>
              <a:rPr lang="cs-CZ" sz="2800" smtClean="0">
                <a:ea typeface="Times New Roman"/>
              </a:rPr>
              <a:t>)</a:t>
            </a:r>
            <a:br>
              <a:rPr lang="cs-CZ" sz="2800" smtClean="0">
                <a:ea typeface="Times New Roman"/>
              </a:rPr>
            </a:br>
            <a:r>
              <a:rPr lang="cs-CZ" sz="2800" smtClean="0">
                <a:ea typeface="Times New Roman"/>
              </a:rPr>
              <a:t>— </a:t>
            </a:r>
            <a:r>
              <a:rPr lang="cs-CZ" sz="2800" err="1" smtClean="0">
                <a:ea typeface="Times New Roman"/>
              </a:rPr>
              <a:t>На’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же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меня</a:t>
            </a:r>
            <a:r>
              <a:rPr lang="cs-CZ" sz="2800" smtClean="0">
                <a:ea typeface="Times New Roman"/>
              </a:rPr>
              <a:t>! </a:t>
            </a:r>
            <a:r>
              <a:rPr lang="cs-CZ" sz="2800" err="1" smtClean="0">
                <a:ea typeface="Times New Roman"/>
              </a:rPr>
              <a:t>Твой</a:t>
            </a:r>
            <a:r>
              <a:rPr lang="cs-CZ" sz="2800" smtClean="0">
                <a:ea typeface="Times New Roman"/>
              </a:rPr>
              <a:t>…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cs-CZ" sz="2800" err="1" smtClean="0">
                <a:ea typeface="Times New Roman"/>
              </a:rPr>
              <a:t>Но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семьи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тихие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милости</a:t>
            </a:r>
            <a:r>
              <a:rPr lang="cs-CZ" sz="2800" smtClean="0">
                <a:ea typeface="Times New Roman"/>
              </a:rPr>
              <a:t>,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Но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птенцов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лепет</a:t>
            </a:r>
            <a:r>
              <a:rPr lang="cs-CZ" sz="2800" smtClean="0">
                <a:ea typeface="Times New Roman"/>
              </a:rPr>
              <a:t> — </a:t>
            </a:r>
            <a:r>
              <a:rPr lang="cs-CZ" sz="2800" err="1" smtClean="0">
                <a:ea typeface="Times New Roman"/>
              </a:rPr>
              <a:t>увы</a:t>
            </a:r>
            <a:r>
              <a:rPr lang="cs-CZ" sz="2800" smtClean="0">
                <a:ea typeface="Times New Roman"/>
              </a:rPr>
              <a:t>!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Оттого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что</a:t>
            </a:r>
            <a:r>
              <a:rPr lang="cs-CZ" sz="2800" smtClean="0">
                <a:ea typeface="Times New Roman"/>
              </a:rPr>
              <a:t> в </a:t>
            </a:r>
            <a:r>
              <a:rPr lang="cs-CZ" sz="2800" err="1" smtClean="0">
                <a:ea typeface="Times New Roman"/>
              </a:rPr>
              <a:t>сей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мир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явились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мы</a:t>
            </a:r>
            <a:r>
              <a:rPr lang="cs-CZ" sz="2800" smtClean="0">
                <a:ea typeface="Times New Roman"/>
              </a:rPr>
              <a:t> –</a:t>
            </a:r>
            <a:br>
              <a:rPr lang="cs-CZ" sz="2800" smtClean="0">
                <a:ea typeface="Times New Roman"/>
              </a:rPr>
            </a:br>
            <a:r>
              <a:rPr lang="cs-CZ" sz="2800" err="1" smtClean="0">
                <a:ea typeface="Times New Roman"/>
              </a:rPr>
              <a:t>Небожителями</a:t>
            </a:r>
            <a:r>
              <a:rPr lang="cs-CZ" sz="2800" smtClean="0">
                <a:ea typeface="Times New Roman"/>
              </a:rPr>
              <a:t> </a:t>
            </a:r>
            <a:r>
              <a:rPr lang="cs-CZ" sz="2800" err="1" smtClean="0">
                <a:ea typeface="Times New Roman"/>
              </a:rPr>
              <a:t>любви</a:t>
            </a:r>
            <a:endParaRPr lang="cs-CZ" sz="320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917</TotalTime>
  <Words>871</Words>
  <Application>Microsoft Office PowerPoint</Application>
  <PresentationFormat>Předvádění na obrazovce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Марина Ивановна Цветаева (1892 – 1941)</vt:lpstr>
      <vt:lpstr>Детство и юность</vt:lpstr>
      <vt:lpstr>Творчество</vt:lpstr>
      <vt:lpstr>Эмиграция</vt:lpstr>
      <vt:lpstr>Эмиграция</vt:lpstr>
      <vt:lpstr>Возвращение в СССР</vt:lpstr>
      <vt:lpstr>Крысолов (1925)</vt:lpstr>
      <vt:lpstr>Поэма Горы, Поэма Конца (1924)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Марина Ивановна Цветаева (1892 – 1941)</dc:title>
  <dc:creator>Jaruška Dolská</dc:creator>
  <cp:lastModifiedBy>Malenova</cp:lastModifiedBy>
  <cp:revision>7</cp:revision>
  <dcterms:created xsi:type="dcterms:W3CDTF">2013-03-24T07:27:45Z</dcterms:created>
  <dcterms:modified xsi:type="dcterms:W3CDTF">2013-04-02T09:42:54Z</dcterms:modified>
</cp:coreProperties>
</file>