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4" r:id="rId3"/>
    <p:sldId id="263" r:id="rId4"/>
    <p:sldId id="265" r:id="rId5"/>
    <p:sldId id="266" r:id="rId6"/>
    <p:sldId id="268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0" r:id="rId17"/>
    <p:sldId id="281" r:id="rId18"/>
    <p:sldId id="306" r:id="rId19"/>
    <p:sldId id="282" r:id="rId20"/>
    <p:sldId id="307" r:id="rId21"/>
    <p:sldId id="283" r:id="rId22"/>
    <p:sldId id="286" r:id="rId23"/>
    <p:sldId id="287" r:id="rId24"/>
    <p:sldId id="288" r:id="rId25"/>
    <p:sldId id="290" r:id="rId26"/>
    <p:sldId id="292" r:id="rId27"/>
    <p:sldId id="294" r:id="rId28"/>
    <p:sldId id="295" r:id="rId29"/>
    <p:sldId id="296" r:id="rId30"/>
    <p:sldId id="298" r:id="rId31"/>
    <p:sldId id="299" r:id="rId32"/>
    <p:sldId id="300" r:id="rId33"/>
    <p:sldId id="301" r:id="rId34"/>
    <p:sldId id="302" r:id="rId35"/>
    <p:sldId id="303" r:id="rId3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705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ADCE1B-139F-4D87-BEFD-C2F8BFD693B4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5F592E8-7E65-4197-A2FC-ECC0E5E91AE9}">
      <dgm:prSet phldrT="[Text]"/>
      <dgm:spPr/>
      <dgm:t>
        <a:bodyPr/>
        <a:lstStyle/>
        <a:p>
          <a:r>
            <a:rPr lang="cs-CZ" b="1" dirty="0" smtClean="0"/>
            <a:t>Podnět</a:t>
          </a:r>
          <a:endParaRPr lang="cs-CZ" b="1" dirty="0"/>
        </a:p>
      </dgm:t>
    </dgm:pt>
    <dgm:pt modelId="{19474438-B06A-4A5F-9EDD-4B5F1F86BBB8}" type="parTrans" cxnId="{B341E141-4CE9-48DA-B846-B7E9C28796E1}">
      <dgm:prSet/>
      <dgm:spPr/>
      <dgm:t>
        <a:bodyPr/>
        <a:lstStyle/>
        <a:p>
          <a:endParaRPr lang="cs-CZ" b="1"/>
        </a:p>
      </dgm:t>
    </dgm:pt>
    <dgm:pt modelId="{5D683B5E-D004-408B-98D0-E8457A36C549}" type="sibTrans" cxnId="{B341E141-4CE9-48DA-B846-B7E9C28796E1}">
      <dgm:prSet/>
      <dgm:spPr/>
      <dgm:t>
        <a:bodyPr/>
        <a:lstStyle/>
        <a:p>
          <a:endParaRPr lang="cs-CZ" b="1"/>
        </a:p>
      </dgm:t>
    </dgm:pt>
    <dgm:pt modelId="{23EEA24B-2491-4AF0-B6A6-1E31F870D4FC}">
      <dgm:prSet phldrT="[Text]"/>
      <dgm:spPr/>
      <dgm:t>
        <a:bodyPr/>
        <a:lstStyle/>
        <a:p>
          <a:r>
            <a:rPr lang="cs-CZ" b="1" dirty="0" smtClean="0"/>
            <a:t>Cokoli </a:t>
          </a:r>
          <a:endParaRPr lang="cs-CZ" b="1" dirty="0"/>
        </a:p>
      </dgm:t>
    </dgm:pt>
    <dgm:pt modelId="{51C24612-D5AA-4C87-84CB-B44D21C9C10E}" type="parTrans" cxnId="{534A218E-7D15-4FD9-8654-D4A219B9BA1A}">
      <dgm:prSet/>
      <dgm:spPr/>
      <dgm:t>
        <a:bodyPr/>
        <a:lstStyle/>
        <a:p>
          <a:endParaRPr lang="cs-CZ" b="1"/>
        </a:p>
      </dgm:t>
    </dgm:pt>
    <dgm:pt modelId="{1F508AF9-D345-4169-A5B3-FBA1E51E1AE5}" type="sibTrans" cxnId="{534A218E-7D15-4FD9-8654-D4A219B9BA1A}">
      <dgm:prSet/>
      <dgm:spPr/>
      <dgm:t>
        <a:bodyPr/>
        <a:lstStyle/>
        <a:p>
          <a:endParaRPr lang="cs-CZ" b="1"/>
        </a:p>
      </dgm:t>
    </dgm:pt>
    <dgm:pt modelId="{A9CEBD26-E0B2-4CD7-BD4C-C57922D10FEA}">
      <dgm:prSet phldrT="[Text]"/>
      <dgm:spPr/>
      <dgm:t>
        <a:bodyPr/>
        <a:lstStyle/>
        <a:p>
          <a:r>
            <a:rPr lang="cs-CZ" b="1" dirty="0" smtClean="0"/>
            <a:t>Kognitivní </a:t>
          </a:r>
          <a:r>
            <a:rPr lang="cs-CZ" b="1" dirty="0" smtClean="0"/>
            <a:t>procesy – myšlení a uvažování</a:t>
          </a:r>
          <a:endParaRPr lang="cs-CZ" b="1" dirty="0"/>
        </a:p>
      </dgm:t>
    </dgm:pt>
    <dgm:pt modelId="{D101A567-0215-46B1-B08F-E0332CA2CD91}" type="parTrans" cxnId="{BF48BA16-BDA1-466C-B63E-95D8465A65DE}">
      <dgm:prSet/>
      <dgm:spPr/>
      <dgm:t>
        <a:bodyPr/>
        <a:lstStyle/>
        <a:p>
          <a:endParaRPr lang="cs-CZ" b="1"/>
        </a:p>
      </dgm:t>
    </dgm:pt>
    <dgm:pt modelId="{E48318AE-0352-4261-B905-DD4F4129E735}" type="sibTrans" cxnId="{BF48BA16-BDA1-466C-B63E-95D8465A65DE}">
      <dgm:prSet/>
      <dgm:spPr/>
      <dgm:t>
        <a:bodyPr/>
        <a:lstStyle/>
        <a:p>
          <a:endParaRPr lang="cs-CZ" b="1"/>
        </a:p>
      </dgm:t>
    </dgm:pt>
    <dgm:pt modelId="{A0CBD5D5-6CF9-4B00-AA79-62BEB0BB684D}">
      <dgm:prSet phldrT="[Text]"/>
      <dgm:spPr/>
      <dgm:t>
        <a:bodyPr/>
        <a:lstStyle/>
        <a:p>
          <a:endParaRPr lang="cs-CZ" b="1" dirty="0"/>
        </a:p>
      </dgm:t>
    </dgm:pt>
    <dgm:pt modelId="{75A783AF-A3DA-4292-9FCD-1B59A6A434C9}" type="parTrans" cxnId="{554F1124-3931-4D17-833D-9C8E99462A23}">
      <dgm:prSet/>
      <dgm:spPr/>
      <dgm:t>
        <a:bodyPr/>
        <a:lstStyle/>
        <a:p>
          <a:endParaRPr lang="cs-CZ" b="1"/>
        </a:p>
      </dgm:t>
    </dgm:pt>
    <dgm:pt modelId="{0903BF7B-C7FA-4A30-9823-1070319AA44E}" type="sibTrans" cxnId="{554F1124-3931-4D17-833D-9C8E99462A23}">
      <dgm:prSet/>
      <dgm:spPr/>
      <dgm:t>
        <a:bodyPr/>
        <a:lstStyle/>
        <a:p>
          <a:endParaRPr lang="cs-CZ" b="1"/>
        </a:p>
      </dgm:t>
    </dgm:pt>
    <dgm:pt modelId="{3AD1D006-5D21-4C71-9796-96E0313AF17F}">
      <dgm:prSet phldrT="[Text]"/>
      <dgm:spPr/>
      <dgm:t>
        <a:bodyPr/>
        <a:lstStyle/>
        <a:p>
          <a:r>
            <a:rPr lang="cs-CZ" b="1" dirty="0" smtClean="0"/>
            <a:t>Chování, emoce</a:t>
          </a:r>
          <a:endParaRPr lang="cs-CZ" b="1" dirty="0"/>
        </a:p>
      </dgm:t>
    </dgm:pt>
    <dgm:pt modelId="{9A4FCC3E-FB40-4BB3-B156-67B976EA61A7}" type="parTrans" cxnId="{58613692-C41C-4768-ACF4-FBE8360820EF}">
      <dgm:prSet/>
      <dgm:spPr/>
      <dgm:t>
        <a:bodyPr/>
        <a:lstStyle/>
        <a:p>
          <a:endParaRPr lang="cs-CZ" b="1"/>
        </a:p>
      </dgm:t>
    </dgm:pt>
    <dgm:pt modelId="{548614E6-465C-4330-92CD-8690EF590CC0}" type="sibTrans" cxnId="{58613692-C41C-4768-ACF4-FBE8360820EF}">
      <dgm:prSet/>
      <dgm:spPr/>
      <dgm:t>
        <a:bodyPr/>
        <a:lstStyle/>
        <a:p>
          <a:endParaRPr lang="cs-CZ" b="1"/>
        </a:p>
      </dgm:t>
    </dgm:pt>
    <dgm:pt modelId="{EF11C109-B40B-4C9D-96D7-485BA00F42B0}">
      <dgm:prSet phldrT="[Text]"/>
      <dgm:spPr/>
      <dgm:t>
        <a:bodyPr/>
        <a:lstStyle/>
        <a:p>
          <a:r>
            <a:rPr lang="cs-CZ" b="1" dirty="0" smtClean="0"/>
            <a:t>Chování</a:t>
          </a:r>
          <a:endParaRPr lang="cs-CZ" b="1" dirty="0"/>
        </a:p>
      </dgm:t>
    </dgm:pt>
    <dgm:pt modelId="{AB8B4D44-F6F2-4353-B24C-E071144EE43F}" type="parTrans" cxnId="{F016E4AC-DDAF-4AAA-A272-B7137F79335A}">
      <dgm:prSet/>
      <dgm:spPr/>
      <dgm:t>
        <a:bodyPr/>
        <a:lstStyle/>
        <a:p>
          <a:endParaRPr lang="cs-CZ" b="1"/>
        </a:p>
      </dgm:t>
    </dgm:pt>
    <dgm:pt modelId="{6C887437-9572-4F78-A032-9BB0E8FE52AC}" type="sibTrans" cxnId="{F016E4AC-DDAF-4AAA-A272-B7137F79335A}">
      <dgm:prSet/>
      <dgm:spPr/>
      <dgm:t>
        <a:bodyPr/>
        <a:lstStyle/>
        <a:p>
          <a:endParaRPr lang="cs-CZ" b="1"/>
        </a:p>
      </dgm:t>
    </dgm:pt>
    <dgm:pt modelId="{0367F295-A817-4F8C-A8BE-DBFA5CA7B895}">
      <dgm:prSet/>
      <dgm:spPr/>
      <dgm:t>
        <a:bodyPr/>
        <a:lstStyle/>
        <a:p>
          <a:r>
            <a:rPr lang="cs-CZ" b="1" dirty="0" smtClean="0"/>
            <a:t>Vnímání ; postoje; představy; očekávání; přisuzování, </a:t>
          </a:r>
          <a:r>
            <a:rPr lang="cs-CZ" b="1" dirty="0" err="1" smtClean="0"/>
            <a:t>atribuce</a:t>
          </a:r>
          <a:r>
            <a:rPr lang="cs-CZ" b="1" dirty="0" smtClean="0"/>
            <a:t>; přesvědčení</a:t>
          </a:r>
          <a:endParaRPr lang="cs-CZ" b="1" dirty="0"/>
        </a:p>
      </dgm:t>
    </dgm:pt>
    <dgm:pt modelId="{4E866C64-2554-4C60-AEA4-D5F8E70950B0}" type="parTrans" cxnId="{35E88866-66D4-49E6-9F47-A323BABB399E}">
      <dgm:prSet/>
      <dgm:spPr/>
      <dgm:t>
        <a:bodyPr/>
        <a:lstStyle/>
        <a:p>
          <a:endParaRPr lang="cs-CZ" b="1"/>
        </a:p>
      </dgm:t>
    </dgm:pt>
    <dgm:pt modelId="{2461F91B-B87F-41BF-B062-308C898F4BD6}" type="sibTrans" cxnId="{35E88866-66D4-49E6-9F47-A323BABB399E}">
      <dgm:prSet/>
      <dgm:spPr/>
      <dgm:t>
        <a:bodyPr/>
        <a:lstStyle/>
        <a:p>
          <a:endParaRPr lang="cs-CZ" b="1"/>
        </a:p>
      </dgm:t>
    </dgm:pt>
    <dgm:pt modelId="{4DB47D9C-4A47-4E56-92CE-2191A34972F3}">
      <dgm:prSet phldrT="[Text]"/>
      <dgm:spPr/>
      <dgm:t>
        <a:bodyPr/>
        <a:lstStyle/>
        <a:p>
          <a:r>
            <a:rPr lang="cs-CZ" b="1" dirty="0" smtClean="0"/>
            <a:t>Emoce</a:t>
          </a:r>
          <a:endParaRPr lang="cs-CZ" b="1" dirty="0"/>
        </a:p>
      </dgm:t>
    </dgm:pt>
    <dgm:pt modelId="{CF2E5D16-7C2E-4788-AA95-1DF3E3AE2B66}" type="parTrans" cxnId="{169398F0-700D-426F-BF34-E2A83D08631C}">
      <dgm:prSet/>
      <dgm:spPr/>
      <dgm:t>
        <a:bodyPr/>
        <a:lstStyle/>
        <a:p>
          <a:endParaRPr lang="cs-CZ" b="1"/>
        </a:p>
      </dgm:t>
    </dgm:pt>
    <dgm:pt modelId="{266F7328-B811-4101-AF69-E4339194A553}" type="sibTrans" cxnId="{169398F0-700D-426F-BF34-E2A83D08631C}">
      <dgm:prSet/>
      <dgm:spPr/>
      <dgm:t>
        <a:bodyPr/>
        <a:lstStyle/>
        <a:p>
          <a:endParaRPr lang="cs-CZ" b="1"/>
        </a:p>
      </dgm:t>
    </dgm:pt>
    <dgm:pt modelId="{D5EC0EC6-5401-40A9-A0DE-19754201E1E8}">
      <dgm:prSet phldrT="[Text]"/>
      <dgm:spPr/>
      <dgm:t>
        <a:bodyPr/>
        <a:lstStyle/>
        <a:p>
          <a:r>
            <a:rPr lang="cs-CZ" b="1" baseline="0" dirty="0" smtClean="0"/>
            <a:t>žádoucí</a:t>
          </a:r>
          <a:endParaRPr lang="cs-CZ" b="1" dirty="0"/>
        </a:p>
      </dgm:t>
    </dgm:pt>
    <dgm:pt modelId="{08476401-D2CD-4D9F-AFB5-FBE14CD6DE69}" type="parTrans" cxnId="{6985A558-7F0B-4651-97E3-FEA277E4FBDF}">
      <dgm:prSet/>
      <dgm:spPr/>
      <dgm:t>
        <a:bodyPr/>
        <a:lstStyle/>
        <a:p>
          <a:endParaRPr lang="cs-CZ" b="1"/>
        </a:p>
      </dgm:t>
    </dgm:pt>
    <dgm:pt modelId="{37D7A83B-BCAC-4F0E-B32C-31F7A89B4A23}" type="sibTrans" cxnId="{6985A558-7F0B-4651-97E3-FEA277E4FBDF}">
      <dgm:prSet/>
      <dgm:spPr/>
      <dgm:t>
        <a:bodyPr/>
        <a:lstStyle/>
        <a:p>
          <a:endParaRPr lang="cs-CZ" b="1"/>
        </a:p>
      </dgm:t>
    </dgm:pt>
    <dgm:pt modelId="{5788FCED-C9F5-4584-887F-D533CD554F3E}">
      <dgm:prSet phldrT="[Text]"/>
      <dgm:spPr/>
      <dgm:t>
        <a:bodyPr/>
        <a:lstStyle/>
        <a:p>
          <a:r>
            <a:rPr lang="cs-CZ" b="1" baseline="0" dirty="0" smtClean="0"/>
            <a:t>nežádoucí </a:t>
          </a:r>
          <a:endParaRPr lang="cs-CZ" b="1" dirty="0"/>
        </a:p>
      </dgm:t>
    </dgm:pt>
    <dgm:pt modelId="{AA0816C5-6244-480E-8F7F-7EC790CD7ABA}" type="parTrans" cxnId="{2E08218B-73A0-487E-AA00-EDA322263BBE}">
      <dgm:prSet/>
      <dgm:spPr/>
      <dgm:t>
        <a:bodyPr/>
        <a:lstStyle/>
        <a:p>
          <a:endParaRPr lang="cs-CZ" b="1"/>
        </a:p>
      </dgm:t>
    </dgm:pt>
    <dgm:pt modelId="{798480D6-408F-4288-B67D-DEA190645F3E}" type="sibTrans" cxnId="{2E08218B-73A0-487E-AA00-EDA322263BBE}">
      <dgm:prSet/>
      <dgm:spPr/>
      <dgm:t>
        <a:bodyPr/>
        <a:lstStyle/>
        <a:p>
          <a:endParaRPr lang="cs-CZ" b="1"/>
        </a:p>
      </dgm:t>
    </dgm:pt>
    <dgm:pt modelId="{37E28BF4-9421-48D1-964A-1DFCEEC052E2}">
      <dgm:prSet phldrT="[Text]"/>
      <dgm:spPr/>
      <dgm:t>
        <a:bodyPr/>
        <a:lstStyle/>
        <a:p>
          <a:r>
            <a:rPr lang="cs-CZ" b="1" dirty="0" smtClean="0"/>
            <a:t>Deprese, </a:t>
          </a:r>
          <a:r>
            <a:rPr lang="cs-CZ" b="1" dirty="0" err="1" smtClean="0"/>
            <a:t>anxieta</a:t>
          </a:r>
          <a:r>
            <a:rPr lang="cs-CZ" b="1" dirty="0" smtClean="0"/>
            <a:t>, obsese, fobie, hysterie…</a:t>
          </a:r>
          <a:endParaRPr lang="cs-CZ" b="1" dirty="0"/>
        </a:p>
      </dgm:t>
    </dgm:pt>
    <dgm:pt modelId="{3E7ACC25-ACE6-4301-B20E-DC274C309E97}" type="parTrans" cxnId="{0D197530-FB25-426D-9E2F-F62B08D32046}">
      <dgm:prSet/>
      <dgm:spPr/>
      <dgm:t>
        <a:bodyPr/>
        <a:lstStyle/>
        <a:p>
          <a:endParaRPr lang="cs-CZ" b="1"/>
        </a:p>
      </dgm:t>
    </dgm:pt>
    <dgm:pt modelId="{90AC4D85-2C14-4A9F-8F2F-6224A34D83E3}" type="sibTrans" cxnId="{0D197530-FB25-426D-9E2F-F62B08D32046}">
      <dgm:prSet/>
      <dgm:spPr/>
      <dgm:t>
        <a:bodyPr/>
        <a:lstStyle/>
        <a:p>
          <a:endParaRPr lang="cs-CZ" b="1"/>
        </a:p>
      </dgm:t>
    </dgm:pt>
    <dgm:pt modelId="{A14578FC-132C-4214-9FC6-B60616404423}" type="pres">
      <dgm:prSet presAssocID="{7DADCE1B-139F-4D87-BEFD-C2F8BFD693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9FC3CAB-EE9F-446F-80A4-C5EDF5AF15FE}" type="pres">
      <dgm:prSet presAssocID="{65F592E8-7E65-4197-A2FC-ECC0E5E91AE9}" presName="composite" presStyleCnt="0"/>
      <dgm:spPr/>
    </dgm:pt>
    <dgm:pt modelId="{608F0DD1-576F-4D81-BAC9-F0D25C093F6F}" type="pres">
      <dgm:prSet presAssocID="{65F592E8-7E65-4197-A2FC-ECC0E5E91AE9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110A82-8EAA-4B06-8D7D-AA6706AB8926}" type="pres">
      <dgm:prSet presAssocID="{65F592E8-7E65-4197-A2FC-ECC0E5E91AE9}" presName="parSh" presStyleLbl="node1" presStyleIdx="0" presStyleCnt="3"/>
      <dgm:spPr/>
      <dgm:t>
        <a:bodyPr/>
        <a:lstStyle/>
        <a:p>
          <a:endParaRPr lang="cs-CZ"/>
        </a:p>
      </dgm:t>
    </dgm:pt>
    <dgm:pt modelId="{515EF6D4-D2D2-4AB5-BD99-9259C9639116}" type="pres">
      <dgm:prSet presAssocID="{65F592E8-7E65-4197-A2FC-ECC0E5E91AE9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EAEDC3-4E0C-40B6-A181-5AC34CCBC867}" type="pres">
      <dgm:prSet presAssocID="{5D683B5E-D004-408B-98D0-E8457A36C549}" presName="sibTrans" presStyleLbl="sibTrans2D1" presStyleIdx="0" presStyleCnt="2"/>
      <dgm:spPr/>
      <dgm:t>
        <a:bodyPr/>
        <a:lstStyle/>
        <a:p>
          <a:endParaRPr lang="cs-CZ"/>
        </a:p>
      </dgm:t>
    </dgm:pt>
    <dgm:pt modelId="{8A7C8FDB-36E7-43D7-A0EF-FFB430EBC0EA}" type="pres">
      <dgm:prSet presAssocID="{5D683B5E-D004-408B-98D0-E8457A36C549}" presName="connTx" presStyleLbl="sibTrans2D1" presStyleIdx="0" presStyleCnt="2"/>
      <dgm:spPr/>
      <dgm:t>
        <a:bodyPr/>
        <a:lstStyle/>
        <a:p>
          <a:endParaRPr lang="cs-CZ"/>
        </a:p>
      </dgm:t>
    </dgm:pt>
    <dgm:pt modelId="{41BCE080-5AFC-4BF1-9110-D6A688FB7B99}" type="pres">
      <dgm:prSet presAssocID="{A9CEBD26-E0B2-4CD7-BD4C-C57922D10FEA}" presName="composite" presStyleCnt="0"/>
      <dgm:spPr/>
    </dgm:pt>
    <dgm:pt modelId="{D9C53D76-D61F-4B23-AE4C-DF88D59078EF}" type="pres">
      <dgm:prSet presAssocID="{A9CEBD26-E0B2-4CD7-BD4C-C57922D10FEA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D338B9-86A6-42FF-B5E9-2915A0521C74}" type="pres">
      <dgm:prSet presAssocID="{A9CEBD26-E0B2-4CD7-BD4C-C57922D10FEA}" presName="parSh" presStyleLbl="node1" presStyleIdx="1" presStyleCnt="3"/>
      <dgm:spPr/>
      <dgm:t>
        <a:bodyPr/>
        <a:lstStyle/>
        <a:p>
          <a:endParaRPr lang="cs-CZ"/>
        </a:p>
      </dgm:t>
    </dgm:pt>
    <dgm:pt modelId="{8A636CAB-2928-4EE6-AB02-0961181CB284}" type="pres">
      <dgm:prSet presAssocID="{A9CEBD26-E0B2-4CD7-BD4C-C57922D10FEA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2190D0-BEAA-4077-A0B3-2D99722980C0}" type="pres">
      <dgm:prSet presAssocID="{E48318AE-0352-4261-B905-DD4F4129E735}" presName="sibTrans" presStyleLbl="sibTrans2D1" presStyleIdx="1" presStyleCnt="2"/>
      <dgm:spPr/>
      <dgm:t>
        <a:bodyPr/>
        <a:lstStyle/>
        <a:p>
          <a:endParaRPr lang="cs-CZ"/>
        </a:p>
      </dgm:t>
    </dgm:pt>
    <dgm:pt modelId="{66294060-1392-44D8-9157-46279ABF5CCC}" type="pres">
      <dgm:prSet presAssocID="{E48318AE-0352-4261-B905-DD4F4129E735}" presName="connTx" presStyleLbl="sibTrans2D1" presStyleIdx="1" presStyleCnt="2"/>
      <dgm:spPr/>
      <dgm:t>
        <a:bodyPr/>
        <a:lstStyle/>
        <a:p>
          <a:endParaRPr lang="cs-CZ"/>
        </a:p>
      </dgm:t>
    </dgm:pt>
    <dgm:pt modelId="{82050C60-F13A-4952-852C-00141F67D3CE}" type="pres">
      <dgm:prSet presAssocID="{3AD1D006-5D21-4C71-9796-96E0313AF17F}" presName="composite" presStyleCnt="0"/>
      <dgm:spPr/>
    </dgm:pt>
    <dgm:pt modelId="{51FF4738-DF6A-43B9-B899-D74E6714F9BD}" type="pres">
      <dgm:prSet presAssocID="{3AD1D006-5D21-4C71-9796-96E0313AF17F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66722AD-4A9D-483A-9C98-4A1AB7F9D192}" type="pres">
      <dgm:prSet presAssocID="{3AD1D006-5D21-4C71-9796-96E0313AF17F}" presName="parSh" presStyleLbl="node1" presStyleIdx="2" presStyleCnt="3"/>
      <dgm:spPr/>
      <dgm:t>
        <a:bodyPr/>
        <a:lstStyle/>
        <a:p>
          <a:endParaRPr lang="cs-CZ"/>
        </a:p>
      </dgm:t>
    </dgm:pt>
    <dgm:pt modelId="{76DAF9C9-47CE-4E2B-BCD9-054D2B88514D}" type="pres">
      <dgm:prSet presAssocID="{3AD1D006-5D21-4C71-9796-96E0313AF17F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E08218B-73A0-487E-AA00-EDA322263BBE}" srcId="{EF11C109-B40B-4C9D-96D7-485BA00F42B0}" destId="{5788FCED-C9F5-4584-887F-D533CD554F3E}" srcOrd="1" destOrd="0" parTransId="{AA0816C5-6244-480E-8F7F-7EC790CD7ABA}" sibTransId="{798480D6-408F-4288-B67D-DEA190645F3E}"/>
    <dgm:cxn modelId="{53D4DE12-973A-4A6B-BA88-78423BC116EE}" type="presOf" srcId="{A9CEBD26-E0B2-4CD7-BD4C-C57922D10FEA}" destId="{D9C53D76-D61F-4B23-AE4C-DF88D59078EF}" srcOrd="0" destOrd="0" presId="urn:microsoft.com/office/officeart/2005/8/layout/process3"/>
    <dgm:cxn modelId="{04BC037F-1E3D-44C6-B0A4-250B964FC3A0}" type="presOf" srcId="{23EEA24B-2491-4AF0-B6A6-1E31F870D4FC}" destId="{515EF6D4-D2D2-4AB5-BD99-9259C9639116}" srcOrd="0" destOrd="0" presId="urn:microsoft.com/office/officeart/2005/8/layout/process3"/>
    <dgm:cxn modelId="{63AC2390-20A8-4F2B-AB22-599EED7EB457}" type="presOf" srcId="{0367F295-A817-4F8C-A8BE-DBFA5CA7B895}" destId="{8A636CAB-2928-4EE6-AB02-0961181CB284}" srcOrd="0" destOrd="1" presId="urn:microsoft.com/office/officeart/2005/8/layout/process3"/>
    <dgm:cxn modelId="{35E88866-66D4-49E6-9F47-A323BABB399E}" srcId="{A9CEBD26-E0B2-4CD7-BD4C-C57922D10FEA}" destId="{0367F295-A817-4F8C-A8BE-DBFA5CA7B895}" srcOrd="1" destOrd="0" parTransId="{4E866C64-2554-4C60-AEA4-D5F8E70950B0}" sibTransId="{2461F91B-B87F-41BF-B062-308C898F4BD6}"/>
    <dgm:cxn modelId="{BE6BA4CB-EE44-413A-B4AC-0CD2E67CBD86}" type="presOf" srcId="{65F592E8-7E65-4197-A2FC-ECC0E5E91AE9}" destId="{608F0DD1-576F-4D81-BAC9-F0D25C093F6F}" srcOrd="0" destOrd="0" presId="urn:microsoft.com/office/officeart/2005/8/layout/process3"/>
    <dgm:cxn modelId="{BA2F6D0E-2B96-4FF4-8DC9-501D03BE62E3}" type="presOf" srcId="{4DB47D9C-4A47-4E56-92CE-2191A34972F3}" destId="{76DAF9C9-47CE-4E2B-BCD9-054D2B88514D}" srcOrd="0" destOrd="3" presId="urn:microsoft.com/office/officeart/2005/8/layout/process3"/>
    <dgm:cxn modelId="{B2E999F0-F01F-404B-BEB0-6F24220E39BF}" type="presOf" srcId="{5D683B5E-D004-408B-98D0-E8457A36C549}" destId="{5CEAEDC3-4E0C-40B6-A181-5AC34CCBC867}" srcOrd="0" destOrd="0" presId="urn:microsoft.com/office/officeart/2005/8/layout/process3"/>
    <dgm:cxn modelId="{B341E141-4CE9-48DA-B846-B7E9C28796E1}" srcId="{7DADCE1B-139F-4D87-BEFD-C2F8BFD693B4}" destId="{65F592E8-7E65-4197-A2FC-ECC0E5E91AE9}" srcOrd="0" destOrd="0" parTransId="{19474438-B06A-4A5F-9EDD-4B5F1F86BBB8}" sibTransId="{5D683B5E-D004-408B-98D0-E8457A36C549}"/>
    <dgm:cxn modelId="{169398F0-700D-426F-BF34-E2A83D08631C}" srcId="{3AD1D006-5D21-4C71-9796-96E0313AF17F}" destId="{4DB47D9C-4A47-4E56-92CE-2191A34972F3}" srcOrd="1" destOrd="0" parTransId="{CF2E5D16-7C2E-4788-AA95-1DF3E3AE2B66}" sibTransId="{266F7328-B811-4101-AF69-E4339194A553}"/>
    <dgm:cxn modelId="{92314803-E75F-4805-A57C-5C814DC090B9}" type="presOf" srcId="{A9CEBD26-E0B2-4CD7-BD4C-C57922D10FEA}" destId="{7DD338B9-86A6-42FF-B5E9-2915A0521C74}" srcOrd="1" destOrd="0" presId="urn:microsoft.com/office/officeart/2005/8/layout/process3"/>
    <dgm:cxn modelId="{0FC787D0-C146-4738-9589-6E5A2408EFF8}" type="presOf" srcId="{7DADCE1B-139F-4D87-BEFD-C2F8BFD693B4}" destId="{A14578FC-132C-4214-9FC6-B60616404423}" srcOrd="0" destOrd="0" presId="urn:microsoft.com/office/officeart/2005/8/layout/process3"/>
    <dgm:cxn modelId="{F57B1C5F-81A1-4299-8B21-433D15B91C19}" type="presOf" srcId="{37E28BF4-9421-48D1-964A-1DFCEEC052E2}" destId="{76DAF9C9-47CE-4E2B-BCD9-054D2B88514D}" srcOrd="0" destOrd="4" presId="urn:microsoft.com/office/officeart/2005/8/layout/process3"/>
    <dgm:cxn modelId="{9FC72215-A9AE-4984-BDC0-7A3A5E89830F}" type="presOf" srcId="{3AD1D006-5D21-4C71-9796-96E0313AF17F}" destId="{51FF4738-DF6A-43B9-B899-D74E6714F9BD}" srcOrd="0" destOrd="0" presId="urn:microsoft.com/office/officeart/2005/8/layout/process3"/>
    <dgm:cxn modelId="{A557454B-B33D-47E2-B2CB-3B6DDECD217F}" type="presOf" srcId="{D5EC0EC6-5401-40A9-A0DE-19754201E1E8}" destId="{76DAF9C9-47CE-4E2B-BCD9-054D2B88514D}" srcOrd="0" destOrd="1" presId="urn:microsoft.com/office/officeart/2005/8/layout/process3"/>
    <dgm:cxn modelId="{3BE817A0-568D-42FA-8D8F-4DDF5F1C60EA}" type="presOf" srcId="{5788FCED-C9F5-4584-887F-D533CD554F3E}" destId="{76DAF9C9-47CE-4E2B-BCD9-054D2B88514D}" srcOrd="0" destOrd="2" presId="urn:microsoft.com/office/officeart/2005/8/layout/process3"/>
    <dgm:cxn modelId="{554F1124-3931-4D17-833D-9C8E99462A23}" srcId="{A9CEBD26-E0B2-4CD7-BD4C-C57922D10FEA}" destId="{A0CBD5D5-6CF9-4B00-AA79-62BEB0BB684D}" srcOrd="0" destOrd="0" parTransId="{75A783AF-A3DA-4292-9FCD-1B59A6A434C9}" sibTransId="{0903BF7B-C7FA-4A30-9823-1070319AA44E}"/>
    <dgm:cxn modelId="{6985A558-7F0B-4651-97E3-FEA277E4FBDF}" srcId="{EF11C109-B40B-4C9D-96D7-485BA00F42B0}" destId="{D5EC0EC6-5401-40A9-A0DE-19754201E1E8}" srcOrd="0" destOrd="0" parTransId="{08476401-D2CD-4D9F-AFB5-FBE14CD6DE69}" sibTransId="{37D7A83B-BCAC-4F0E-B32C-31F7A89B4A23}"/>
    <dgm:cxn modelId="{56C0271E-93AD-49DF-8465-62A42776910D}" type="presOf" srcId="{E48318AE-0352-4261-B905-DD4F4129E735}" destId="{172190D0-BEAA-4077-A0B3-2D99722980C0}" srcOrd="0" destOrd="0" presId="urn:microsoft.com/office/officeart/2005/8/layout/process3"/>
    <dgm:cxn modelId="{534A218E-7D15-4FD9-8654-D4A219B9BA1A}" srcId="{65F592E8-7E65-4197-A2FC-ECC0E5E91AE9}" destId="{23EEA24B-2491-4AF0-B6A6-1E31F870D4FC}" srcOrd="0" destOrd="0" parTransId="{51C24612-D5AA-4C87-84CB-B44D21C9C10E}" sibTransId="{1F508AF9-D345-4169-A5B3-FBA1E51E1AE5}"/>
    <dgm:cxn modelId="{58613692-C41C-4768-ACF4-FBE8360820EF}" srcId="{7DADCE1B-139F-4D87-BEFD-C2F8BFD693B4}" destId="{3AD1D006-5D21-4C71-9796-96E0313AF17F}" srcOrd="2" destOrd="0" parTransId="{9A4FCC3E-FB40-4BB3-B156-67B976EA61A7}" sibTransId="{548614E6-465C-4330-92CD-8690EF590CC0}"/>
    <dgm:cxn modelId="{478A5BF2-5F27-4AE1-AEE8-9B48039AB031}" type="presOf" srcId="{E48318AE-0352-4261-B905-DD4F4129E735}" destId="{66294060-1392-44D8-9157-46279ABF5CCC}" srcOrd="1" destOrd="0" presId="urn:microsoft.com/office/officeart/2005/8/layout/process3"/>
    <dgm:cxn modelId="{0D197530-FB25-426D-9E2F-F62B08D32046}" srcId="{4DB47D9C-4A47-4E56-92CE-2191A34972F3}" destId="{37E28BF4-9421-48D1-964A-1DFCEEC052E2}" srcOrd="0" destOrd="0" parTransId="{3E7ACC25-ACE6-4301-B20E-DC274C309E97}" sibTransId="{90AC4D85-2C14-4A9F-8F2F-6224A34D83E3}"/>
    <dgm:cxn modelId="{F016E4AC-DDAF-4AAA-A272-B7137F79335A}" srcId="{3AD1D006-5D21-4C71-9796-96E0313AF17F}" destId="{EF11C109-B40B-4C9D-96D7-485BA00F42B0}" srcOrd="0" destOrd="0" parTransId="{AB8B4D44-F6F2-4353-B24C-E071144EE43F}" sibTransId="{6C887437-9572-4F78-A032-9BB0E8FE52AC}"/>
    <dgm:cxn modelId="{D0DA0406-B3B7-429B-AA16-318CC63D4E82}" type="presOf" srcId="{65F592E8-7E65-4197-A2FC-ECC0E5E91AE9}" destId="{C0110A82-8EAA-4B06-8D7D-AA6706AB8926}" srcOrd="1" destOrd="0" presId="urn:microsoft.com/office/officeart/2005/8/layout/process3"/>
    <dgm:cxn modelId="{DBFE5E76-3284-429B-A15D-A802EDFEFFEA}" type="presOf" srcId="{EF11C109-B40B-4C9D-96D7-485BA00F42B0}" destId="{76DAF9C9-47CE-4E2B-BCD9-054D2B88514D}" srcOrd="0" destOrd="0" presId="urn:microsoft.com/office/officeart/2005/8/layout/process3"/>
    <dgm:cxn modelId="{BF48BA16-BDA1-466C-B63E-95D8465A65DE}" srcId="{7DADCE1B-139F-4D87-BEFD-C2F8BFD693B4}" destId="{A9CEBD26-E0B2-4CD7-BD4C-C57922D10FEA}" srcOrd="1" destOrd="0" parTransId="{D101A567-0215-46B1-B08F-E0332CA2CD91}" sibTransId="{E48318AE-0352-4261-B905-DD4F4129E735}"/>
    <dgm:cxn modelId="{BD9E4A96-877C-43F2-8662-9CB98A4F2E54}" type="presOf" srcId="{A0CBD5D5-6CF9-4B00-AA79-62BEB0BB684D}" destId="{8A636CAB-2928-4EE6-AB02-0961181CB284}" srcOrd="0" destOrd="0" presId="urn:microsoft.com/office/officeart/2005/8/layout/process3"/>
    <dgm:cxn modelId="{4EA01F1B-F3C0-4AC0-91B6-27BF5054706C}" type="presOf" srcId="{3AD1D006-5D21-4C71-9796-96E0313AF17F}" destId="{866722AD-4A9D-483A-9C98-4A1AB7F9D192}" srcOrd="1" destOrd="0" presId="urn:microsoft.com/office/officeart/2005/8/layout/process3"/>
    <dgm:cxn modelId="{D52898E7-A018-4AC7-873F-477C701A4B1F}" type="presOf" srcId="{5D683B5E-D004-408B-98D0-E8457A36C549}" destId="{8A7C8FDB-36E7-43D7-A0EF-FFB430EBC0EA}" srcOrd="1" destOrd="0" presId="urn:microsoft.com/office/officeart/2005/8/layout/process3"/>
    <dgm:cxn modelId="{2E26A218-DFA4-4CDA-8191-4E2DCC7C8C03}" type="presParOf" srcId="{A14578FC-132C-4214-9FC6-B60616404423}" destId="{C9FC3CAB-EE9F-446F-80A4-C5EDF5AF15FE}" srcOrd="0" destOrd="0" presId="urn:microsoft.com/office/officeart/2005/8/layout/process3"/>
    <dgm:cxn modelId="{5A261DB7-6982-44ED-A544-BE70EEDD329B}" type="presParOf" srcId="{C9FC3CAB-EE9F-446F-80A4-C5EDF5AF15FE}" destId="{608F0DD1-576F-4D81-BAC9-F0D25C093F6F}" srcOrd="0" destOrd="0" presId="urn:microsoft.com/office/officeart/2005/8/layout/process3"/>
    <dgm:cxn modelId="{4B6D6886-7093-4113-BBA9-759DC6C35432}" type="presParOf" srcId="{C9FC3CAB-EE9F-446F-80A4-C5EDF5AF15FE}" destId="{C0110A82-8EAA-4B06-8D7D-AA6706AB8926}" srcOrd="1" destOrd="0" presId="urn:microsoft.com/office/officeart/2005/8/layout/process3"/>
    <dgm:cxn modelId="{2A72500B-7979-4A34-95F7-D9813C3F0F24}" type="presParOf" srcId="{C9FC3CAB-EE9F-446F-80A4-C5EDF5AF15FE}" destId="{515EF6D4-D2D2-4AB5-BD99-9259C9639116}" srcOrd="2" destOrd="0" presId="urn:microsoft.com/office/officeart/2005/8/layout/process3"/>
    <dgm:cxn modelId="{45F3A9A9-E403-4492-A4C4-3C5680287FAD}" type="presParOf" srcId="{A14578FC-132C-4214-9FC6-B60616404423}" destId="{5CEAEDC3-4E0C-40B6-A181-5AC34CCBC867}" srcOrd="1" destOrd="0" presId="urn:microsoft.com/office/officeart/2005/8/layout/process3"/>
    <dgm:cxn modelId="{8DF29C1E-29F8-408C-AAFF-B08A84CDABFB}" type="presParOf" srcId="{5CEAEDC3-4E0C-40B6-A181-5AC34CCBC867}" destId="{8A7C8FDB-36E7-43D7-A0EF-FFB430EBC0EA}" srcOrd="0" destOrd="0" presId="urn:microsoft.com/office/officeart/2005/8/layout/process3"/>
    <dgm:cxn modelId="{A44DDD57-CA71-4E46-AEC3-53B1F4C7EC9A}" type="presParOf" srcId="{A14578FC-132C-4214-9FC6-B60616404423}" destId="{41BCE080-5AFC-4BF1-9110-D6A688FB7B99}" srcOrd="2" destOrd="0" presId="urn:microsoft.com/office/officeart/2005/8/layout/process3"/>
    <dgm:cxn modelId="{D09E8726-906B-4DB0-9FDB-43EE89EE9373}" type="presParOf" srcId="{41BCE080-5AFC-4BF1-9110-D6A688FB7B99}" destId="{D9C53D76-D61F-4B23-AE4C-DF88D59078EF}" srcOrd="0" destOrd="0" presId="urn:microsoft.com/office/officeart/2005/8/layout/process3"/>
    <dgm:cxn modelId="{9891FF2B-491E-4270-B811-90BBE7334AF9}" type="presParOf" srcId="{41BCE080-5AFC-4BF1-9110-D6A688FB7B99}" destId="{7DD338B9-86A6-42FF-B5E9-2915A0521C74}" srcOrd="1" destOrd="0" presId="urn:microsoft.com/office/officeart/2005/8/layout/process3"/>
    <dgm:cxn modelId="{7FD24E74-B1F9-4DE3-922E-53954A0441F6}" type="presParOf" srcId="{41BCE080-5AFC-4BF1-9110-D6A688FB7B99}" destId="{8A636CAB-2928-4EE6-AB02-0961181CB284}" srcOrd="2" destOrd="0" presId="urn:microsoft.com/office/officeart/2005/8/layout/process3"/>
    <dgm:cxn modelId="{CA4F79F6-5E39-4851-9240-43780CAB0464}" type="presParOf" srcId="{A14578FC-132C-4214-9FC6-B60616404423}" destId="{172190D0-BEAA-4077-A0B3-2D99722980C0}" srcOrd="3" destOrd="0" presId="urn:microsoft.com/office/officeart/2005/8/layout/process3"/>
    <dgm:cxn modelId="{830DC8AE-422D-4B97-9CBE-86B67E091DE1}" type="presParOf" srcId="{172190D0-BEAA-4077-A0B3-2D99722980C0}" destId="{66294060-1392-44D8-9157-46279ABF5CCC}" srcOrd="0" destOrd="0" presId="urn:microsoft.com/office/officeart/2005/8/layout/process3"/>
    <dgm:cxn modelId="{73264CEB-7634-45B9-A7EF-A30C6BBFA174}" type="presParOf" srcId="{A14578FC-132C-4214-9FC6-B60616404423}" destId="{82050C60-F13A-4952-852C-00141F67D3CE}" srcOrd="4" destOrd="0" presId="urn:microsoft.com/office/officeart/2005/8/layout/process3"/>
    <dgm:cxn modelId="{0A5A5FC8-B32F-4A4B-A9E4-107F87C1C16B}" type="presParOf" srcId="{82050C60-F13A-4952-852C-00141F67D3CE}" destId="{51FF4738-DF6A-43B9-B899-D74E6714F9BD}" srcOrd="0" destOrd="0" presId="urn:microsoft.com/office/officeart/2005/8/layout/process3"/>
    <dgm:cxn modelId="{8CD4A8F5-029F-4743-B467-8DDE48ED3243}" type="presParOf" srcId="{82050C60-F13A-4952-852C-00141F67D3CE}" destId="{866722AD-4A9D-483A-9C98-4A1AB7F9D192}" srcOrd="1" destOrd="0" presId="urn:microsoft.com/office/officeart/2005/8/layout/process3"/>
    <dgm:cxn modelId="{041A62E2-689E-4983-8788-2A1D08171CAC}" type="presParOf" srcId="{82050C60-F13A-4952-852C-00141F67D3CE}" destId="{76DAF9C9-47CE-4E2B-BCD9-054D2B88514D}" srcOrd="2" destOrd="0" presId="urn:microsoft.com/office/officeart/2005/8/layout/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ADCE1B-139F-4D87-BEFD-C2F8BFD693B4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9CEBD26-E0B2-4CD7-BD4C-C57922D10FEA}">
      <dgm:prSet phldrT="[Text]"/>
      <dgm:spPr/>
      <dgm:t>
        <a:bodyPr/>
        <a:lstStyle/>
        <a:p>
          <a:r>
            <a:rPr lang="cs-CZ" dirty="0" smtClean="0"/>
            <a:t>Kognitivní procesy</a:t>
          </a:r>
          <a:endParaRPr lang="cs-CZ" dirty="0"/>
        </a:p>
      </dgm:t>
    </dgm:pt>
    <dgm:pt modelId="{D101A567-0215-46B1-B08F-E0332CA2CD91}" type="parTrans" cxnId="{BF48BA16-BDA1-466C-B63E-95D8465A65DE}">
      <dgm:prSet/>
      <dgm:spPr/>
      <dgm:t>
        <a:bodyPr/>
        <a:lstStyle/>
        <a:p>
          <a:endParaRPr lang="cs-CZ"/>
        </a:p>
      </dgm:t>
    </dgm:pt>
    <dgm:pt modelId="{E48318AE-0352-4261-B905-DD4F4129E735}" type="sibTrans" cxnId="{BF48BA16-BDA1-466C-B63E-95D8465A65DE}">
      <dgm:prSet/>
      <dgm:spPr/>
      <dgm:t>
        <a:bodyPr/>
        <a:lstStyle/>
        <a:p>
          <a:endParaRPr lang="cs-CZ"/>
        </a:p>
      </dgm:t>
    </dgm:pt>
    <dgm:pt modelId="{A0CBD5D5-6CF9-4B00-AA79-62BEB0BB684D}">
      <dgm:prSet phldrT="[Text]"/>
      <dgm:spPr/>
      <dgm:t>
        <a:bodyPr/>
        <a:lstStyle/>
        <a:p>
          <a:r>
            <a:rPr lang="cs-CZ" dirty="0" smtClean="0"/>
            <a:t>Vnímání ; postoje; představy; očekávání; přisuzování, </a:t>
          </a:r>
          <a:r>
            <a:rPr lang="cs-CZ" dirty="0" err="1" smtClean="0"/>
            <a:t>atribuce</a:t>
          </a:r>
          <a:r>
            <a:rPr lang="cs-CZ" dirty="0" smtClean="0"/>
            <a:t>; přesvědčení</a:t>
          </a:r>
          <a:endParaRPr lang="cs-CZ" dirty="0"/>
        </a:p>
      </dgm:t>
    </dgm:pt>
    <dgm:pt modelId="{75A783AF-A3DA-4292-9FCD-1B59A6A434C9}" type="parTrans" cxnId="{554F1124-3931-4D17-833D-9C8E99462A23}">
      <dgm:prSet/>
      <dgm:spPr/>
      <dgm:t>
        <a:bodyPr/>
        <a:lstStyle/>
        <a:p>
          <a:endParaRPr lang="cs-CZ"/>
        </a:p>
      </dgm:t>
    </dgm:pt>
    <dgm:pt modelId="{0903BF7B-C7FA-4A30-9823-1070319AA44E}" type="sibTrans" cxnId="{554F1124-3931-4D17-833D-9C8E99462A23}">
      <dgm:prSet/>
      <dgm:spPr/>
      <dgm:t>
        <a:bodyPr/>
        <a:lstStyle/>
        <a:p>
          <a:endParaRPr lang="cs-CZ"/>
        </a:p>
      </dgm:t>
    </dgm:pt>
    <dgm:pt modelId="{EF11C109-B40B-4C9D-96D7-485BA00F42B0}">
      <dgm:prSet phldrT="[Text]"/>
      <dgm:spPr/>
      <dgm:t>
        <a:bodyPr/>
        <a:lstStyle/>
        <a:p>
          <a:r>
            <a:rPr lang="cs-CZ" dirty="0" smtClean="0"/>
            <a:t>Chování</a:t>
          </a:r>
          <a:endParaRPr lang="cs-CZ" dirty="0"/>
        </a:p>
      </dgm:t>
    </dgm:pt>
    <dgm:pt modelId="{AB8B4D44-F6F2-4353-B24C-E071144EE43F}" type="parTrans" cxnId="{F016E4AC-DDAF-4AAA-A272-B7137F79335A}">
      <dgm:prSet/>
      <dgm:spPr/>
      <dgm:t>
        <a:bodyPr/>
        <a:lstStyle/>
        <a:p>
          <a:endParaRPr lang="cs-CZ"/>
        </a:p>
      </dgm:t>
    </dgm:pt>
    <dgm:pt modelId="{6C887437-9572-4F78-A032-9BB0E8FE52AC}" type="sibTrans" cxnId="{F016E4AC-DDAF-4AAA-A272-B7137F79335A}">
      <dgm:prSet/>
      <dgm:spPr/>
      <dgm:t>
        <a:bodyPr/>
        <a:lstStyle/>
        <a:p>
          <a:endParaRPr lang="cs-CZ"/>
        </a:p>
      </dgm:t>
    </dgm:pt>
    <dgm:pt modelId="{D5EC0EC6-5401-40A9-A0DE-19754201E1E8}">
      <dgm:prSet phldrT="[Text]"/>
      <dgm:spPr/>
      <dgm:t>
        <a:bodyPr/>
        <a:lstStyle/>
        <a:p>
          <a:r>
            <a:rPr lang="cs-CZ" baseline="0" dirty="0" smtClean="0"/>
            <a:t>žádoucí</a:t>
          </a:r>
          <a:endParaRPr lang="cs-CZ" dirty="0"/>
        </a:p>
      </dgm:t>
    </dgm:pt>
    <dgm:pt modelId="{08476401-D2CD-4D9F-AFB5-FBE14CD6DE69}" type="parTrans" cxnId="{6985A558-7F0B-4651-97E3-FEA277E4FBDF}">
      <dgm:prSet/>
      <dgm:spPr/>
      <dgm:t>
        <a:bodyPr/>
        <a:lstStyle/>
        <a:p>
          <a:endParaRPr lang="cs-CZ"/>
        </a:p>
      </dgm:t>
    </dgm:pt>
    <dgm:pt modelId="{37D7A83B-BCAC-4F0E-B32C-31F7A89B4A23}" type="sibTrans" cxnId="{6985A558-7F0B-4651-97E3-FEA277E4FBDF}">
      <dgm:prSet/>
      <dgm:spPr/>
      <dgm:t>
        <a:bodyPr/>
        <a:lstStyle/>
        <a:p>
          <a:endParaRPr lang="cs-CZ"/>
        </a:p>
      </dgm:t>
    </dgm:pt>
    <dgm:pt modelId="{5788FCED-C9F5-4584-887F-D533CD554F3E}">
      <dgm:prSet phldrT="[Text]"/>
      <dgm:spPr/>
      <dgm:t>
        <a:bodyPr/>
        <a:lstStyle/>
        <a:p>
          <a:r>
            <a:rPr lang="cs-CZ" baseline="0" dirty="0" smtClean="0"/>
            <a:t>nežádoucí </a:t>
          </a:r>
          <a:endParaRPr lang="cs-CZ" dirty="0"/>
        </a:p>
      </dgm:t>
    </dgm:pt>
    <dgm:pt modelId="{AA0816C5-6244-480E-8F7F-7EC790CD7ABA}" type="parTrans" cxnId="{2E08218B-73A0-487E-AA00-EDA322263BBE}">
      <dgm:prSet/>
      <dgm:spPr/>
      <dgm:t>
        <a:bodyPr/>
        <a:lstStyle/>
        <a:p>
          <a:endParaRPr lang="cs-CZ"/>
        </a:p>
      </dgm:t>
    </dgm:pt>
    <dgm:pt modelId="{798480D6-408F-4288-B67D-DEA190645F3E}" type="sibTrans" cxnId="{2E08218B-73A0-487E-AA00-EDA322263BBE}">
      <dgm:prSet/>
      <dgm:spPr/>
      <dgm:t>
        <a:bodyPr/>
        <a:lstStyle/>
        <a:p>
          <a:endParaRPr lang="cs-CZ"/>
        </a:p>
      </dgm:t>
    </dgm:pt>
    <dgm:pt modelId="{6322E077-9B2F-4E21-BB67-53F6B53886FA}">
      <dgm:prSet phldrT="[Text]"/>
      <dgm:spPr/>
      <dgm:t>
        <a:bodyPr/>
        <a:lstStyle/>
        <a:p>
          <a:r>
            <a:rPr lang="cs-CZ" dirty="0" smtClean="0"/>
            <a:t>Specifické vzorce myšlení a uvažování </a:t>
          </a:r>
          <a:endParaRPr lang="cs-CZ" dirty="0"/>
        </a:p>
      </dgm:t>
    </dgm:pt>
    <dgm:pt modelId="{AF8BE4E2-D0F8-4381-8236-B75D1D46989F}" type="parTrans" cxnId="{035A015E-01BD-4EF4-91CC-CD145EED540A}">
      <dgm:prSet/>
      <dgm:spPr/>
      <dgm:t>
        <a:bodyPr/>
        <a:lstStyle/>
        <a:p>
          <a:endParaRPr lang="cs-CZ"/>
        </a:p>
      </dgm:t>
    </dgm:pt>
    <dgm:pt modelId="{4774CAC2-05C0-46A5-B3B2-151C3DBC8119}" type="sibTrans" cxnId="{035A015E-01BD-4EF4-91CC-CD145EED540A}">
      <dgm:prSet/>
      <dgm:spPr/>
      <dgm:t>
        <a:bodyPr/>
        <a:lstStyle/>
        <a:p>
          <a:endParaRPr lang="cs-CZ"/>
        </a:p>
      </dgm:t>
    </dgm:pt>
    <dgm:pt modelId="{A14578FC-132C-4214-9FC6-B60616404423}" type="pres">
      <dgm:prSet presAssocID="{7DADCE1B-139F-4D87-BEFD-C2F8BFD693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1BCE080-5AFC-4BF1-9110-D6A688FB7B99}" type="pres">
      <dgm:prSet presAssocID="{A9CEBD26-E0B2-4CD7-BD4C-C57922D10FEA}" presName="composite" presStyleCnt="0"/>
      <dgm:spPr/>
    </dgm:pt>
    <dgm:pt modelId="{D9C53D76-D61F-4B23-AE4C-DF88D59078EF}" type="pres">
      <dgm:prSet presAssocID="{A9CEBD26-E0B2-4CD7-BD4C-C57922D10FEA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D338B9-86A6-42FF-B5E9-2915A0521C74}" type="pres">
      <dgm:prSet presAssocID="{A9CEBD26-E0B2-4CD7-BD4C-C57922D10FEA}" presName="parSh" presStyleLbl="node1" presStyleIdx="0" presStyleCnt="2"/>
      <dgm:spPr/>
      <dgm:t>
        <a:bodyPr/>
        <a:lstStyle/>
        <a:p>
          <a:endParaRPr lang="cs-CZ"/>
        </a:p>
      </dgm:t>
    </dgm:pt>
    <dgm:pt modelId="{8A636CAB-2928-4EE6-AB02-0961181CB284}" type="pres">
      <dgm:prSet presAssocID="{A9CEBD26-E0B2-4CD7-BD4C-C57922D10FEA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2190D0-BEAA-4077-A0B3-2D99722980C0}" type="pres">
      <dgm:prSet presAssocID="{E48318AE-0352-4261-B905-DD4F4129E735}" presName="sibTrans" presStyleLbl="sibTrans2D1" presStyleIdx="0" presStyleCnt="1"/>
      <dgm:spPr/>
      <dgm:t>
        <a:bodyPr/>
        <a:lstStyle/>
        <a:p>
          <a:endParaRPr lang="cs-CZ"/>
        </a:p>
      </dgm:t>
    </dgm:pt>
    <dgm:pt modelId="{66294060-1392-44D8-9157-46279ABF5CCC}" type="pres">
      <dgm:prSet presAssocID="{E48318AE-0352-4261-B905-DD4F4129E735}" presName="connTx" presStyleLbl="sibTrans2D1" presStyleIdx="0" presStyleCnt="1"/>
      <dgm:spPr/>
      <dgm:t>
        <a:bodyPr/>
        <a:lstStyle/>
        <a:p>
          <a:endParaRPr lang="cs-CZ"/>
        </a:p>
      </dgm:t>
    </dgm:pt>
    <dgm:pt modelId="{C8E2E43A-EC82-41D9-94E0-DC6B97F1EB20}" type="pres">
      <dgm:prSet presAssocID="{EF11C109-B40B-4C9D-96D7-485BA00F42B0}" presName="composite" presStyleCnt="0"/>
      <dgm:spPr/>
    </dgm:pt>
    <dgm:pt modelId="{ADA12772-6C35-41FE-810F-8E76AFB91077}" type="pres">
      <dgm:prSet presAssocID="{EF11C109-B40B-4C9D-96D7-485BA00F42B0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26C032-738B-4C02-BE53-5B67702CE8FE}" type="pres">
      <dgm:prSet presAssocID="{EF11C109-B40B-4C9D-96D7-485BA00F42B0}" presName="parSh" presStyleLbl="node1" presStyleIdx="1" presStyleCnt="2"/>
      <dgm:spPr/>
      <dgm:t>
        <a:bodyPr/>
        <a:lstStyle/>
        <a:p>
          <a:endParaRPr lang="cs-CZ"/>
        </a:p>
      </dgm:t>
    </dgm:pt>
    <dgm:pt modelId="{02706AC3-E2FE-49CD-8593-100289D37A4D}" type="pres">
      <dgm:prSet presAssocID="{EF11C109-B40B-4C9D-96D7-485BA00F42B0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48BA16-BDA1-466C-B63E-95D8465A65DE}" srcId="{7DADCE1B-139F-4D87-BEFD-C2F8BFD693B4}" destId="{A9CEBD26-E0B2-4CD7-BD4C-C57922D10FEA}" srcOrd="0" destOrd="0" parTransId="{D101A567-0215-46B1-B08F-E0332CA2CD91}" sibTransId="{E48318AE-0352-4261-B905-DD4F4129E735}"/>
    <dgm:cxn modelId="{CC9480D8-712E-4510-931F-3464AEC349F4}" type="presOf" srcId="{D5EC0EC6-5401-40A9-A0DE-19754201E1E8}" destId="{02706AC3-E2FE-49CD-8593-100289D37A4D}" srcOrd="0" destOrd="0" presId="urn:microsoft.com/office/officeart/2005/8/layout/process3"/>
    <dgm:cxn modelId="{F016E4AC-DDAF-4AAA-A272-B7137F79335A}" srcId="{7DADCE1B-139F-4D87-BEFD-C2F8BFD693B4}" destId="{EF11C109-B40B-4C9D-96D7-485BA00F42B0}" srcOrd="1" destOrd="0" parTransId="{AB8B4D44-F6F2-4353-B24C-E071144EE43F}" sibTransId="{6C887437-9572-4F78-A032-9BB0E8FE52AC}"/>
    <dgm:cxn modelId="{B4417C07-4E23-40B2-81A5-5C4102A9FB23}" type="presOf" srcId="{EF11C109-B40B-4C9D-96D7-485BA00F42B0}" destId="{ADA12772-6C35-41FE-810F-8E76AFB91077}" srcOrd="0" destOrd="0" presId="urn:microsoft.com/office/officeart/2005/8/layout/process3"/>
    <dgm:cxn modelId="{035A015E-01BD-4EF4-91CC-CD145EED540A}" srcId="{A9CEBD26-E0B2-4CD7-BD4C-C57922D10FEA}" destId="{6322E077-9B2F-4E21-BB67-53F6B53886FA}" srcOrd="1" destOrd="0" parTransId="{AF8BE4E2-D0F8-4381-8236-B75D1D46989F}" sibTransId="{4774CAC2-05C0-46A5-B3B2-151C3DBC8119}"/>
    <dgm:cxn modelId="{9E6692AD-CA87-47EC-BB01-3AEE301E739D}" type="presOf" srcId="{7DADCE1B-139F-4D87-BEFD-C2F8BFD693B4}" destId="{A14578FC-132C-4214-9FC6-B60616404423}" srcOrd="0" destOrd="0" presId="urn:microsoft.com/office/officeart/2005/8/layout/process3"/>
    <dgm:cxn modelId="{E75D5882-3FBE-403B-AEDF-4E8D24C8DB37}" type="presOf" srcId="{5788FCED-C9F5-4584-887F-D533CD554F3E}" destId="{02706AC3-E2FE-49CD-8593-100289D37A4D}" srcOrd="0" destOrd="1" presId="urn:microsoft.com/office/officeart/2005/8/layout/process3"/>
    <dgm:cxn modelId="{58E3E4F7-6A37-4455-BD74-EDAD965CA63D}" type="presOf" srcId="{E48318AE-0352-4261-B905-DD4F4129E735}" destId="{172190D0-BEAA-4077-A0B3-2D99722980C0}" srcOrd="0" destOrd="0" presId="urn:microsoft.com/office/officeart/2005/8/layout/process3"/>
    <dgm:cxn modelId="{919FD90E-9074-478A-8852-7FEBDB26DECD}" type="presOf" srcId="{A0CBD5D5-6CF9-4B00-AA79-62BEB0BB684D}" destId="{8A636CAB-2928-4EE6-AB02-0961181CB284}" srcOrd="0" destOrd="0" presId="urn:microsoft.com/office/officeart/2005/8/layout/process3"/>
    <dgm:cxn modelId="{BF67E036-7CED-4101-B03A-CD8CCBAA732B}" type="presOf" srcId="{EF11C109-B40B-4C9D-96D7-485BA00F42B0}" destId="{0926C032-738B-4C02-BE53-5B67702CE8FE}" srcOrd="1" destOrd="0" presId="urn:microsoft.com/office/officeart/2005/8/layout/process3"/>
    <dgm:cxn modelId="{6985A558-7F0B-4651-97E3-FEA277E4FBDF}" srcId="{EF11C109-B40B-4C9D-96D7-485BA00F42B0}" destId="{D5EC0EC6-5401-40A9-A0DE-19754201E1E8}" srcOrd="0" destOrd="0" parTransId="{08476401-D2CD-4D9F-AFB5-FBE14CD6DE69}" sibTransId="{37D7A83B-BCAC-4F0E-B32C-31F7A89B4A23}"/>
    <dgm:cxn modelId="{898D551D-88F0-4AFB-A445-F02EFED6D5F6}" type="presOf" srcId="{A9CEBD26-E0B2-4CD7-BD4C-C57922D10FEA}" destId="{D9C53D76-D61F-4B23-AE4C-DF88D59078EF}" srcOrd="0" destOrd="0" presId="urn:microsoft.com/office/officeart/2005/8/layout/process3"/>
    <dgm:cxn modelId="{A3ED5F7A-994D-4DAA-8057-8C02C63F2ED0}" type="presOf" srcId="{6322E077-9B2F-4E21-BB67-53F6B53886FA}" destId="{8A636CAB-2928-4EE6-AB02-0961181CB284}" srcOrd="0" destOrd="1" presId="urn:microsoft.com/office/officeart/2005/8/layout/process3"/>
    <dgm:cxn modelId="{C63E54F0-AB0A-49A9-A2B6-1FBBB3C709C4}" type="presOf" srcId="{A9CEBD26-E0B2-4CD7-BD4C-C57922D10FEA}" destId="{7DD338B9-86A6-42FF-B5E9-2915A0521C74}" srcOrd="1" destOrd="0" presId="urn:microsoft.com/office/officeart/2005/8/layout/process3"/>
    <dgm:cxn modelId="{554F1124-3931-4D17-833D-9C8E99462A23}" srcId="{A9CEBD26-E0B2-4CD7-BD4C-C57922D10FEA}" destId="{A0CBD5D5-6CF9-4B00-AA79-62BEB0BB684D}" srcOrd="0" destOrd="0" parTransId="{75A783AF-A3DA-4292-9FCD-1B59A6A434C9}" sibTransId="{0903BF7B-C7FA-4A30-9823-1070319AA44E}"/>
    <dgm:cxn modelId="{EAA80DBF-BEAC-4315-B4C0-3F12461953AB}" type="presOf" srcId="{E48318AE-0352-4261-B905-DD4F4129E735}" destId="{66294060-1392-44D8-9157-46279ABF5CCC}" srcOrd="1" destOrd="0" presId="urn:microsoft.com/office/officeart/2005/8/layout/process3"/>
    <dgm:cxn modelId="{2E08218B-73A0-487E-AA00-EDA322263BBE}" srcId="{EF11C109-B40B-4C9D-96D7-485BA00F42B0}" destId="{5788FCED-C9F5-4584-887F-D533CD554F3E}" srcOrd="1" destOrd="0" parTransId="{AA0816C5-6244-480E-8F7F-7EC790CD7ABA}" sibTransId="{798480D6-408F-4288-B67D-DEA190645F3E}"/>
    <dgm:cxn modelId="{2371C770-6D1B-41DE-AAB3-229C6B92F55A}" type="presParOf" srcId="{A14578FC-132C-4214-9FC6-B60616404423}" destId="{41BCE080-5AFC-4BF1-9110-D6A688FB7B99}" srcOrd="0" destOrd="0" presId="urn:microsoft.com/office/officeart/2005/8/layout/process3"/>
    <dgm:cxn modelId="{8DC27D82-A2A8-4E24-A1C6-FEE647F256FD}" type="presParOf" srcId="{41BCE080-5AFC-4BF1-9110-D6A688FB7B99}" destId="{D9C53D76-D61F-4B23-AE4C-DF88D59078EF}" srcOrd="0" destOrd="0" presId="urn:microsoft.com/office/officeart/2005/8/layout/process3"/>
    <dgm:cxn modelId="{A5A3B22E-AE4E-49AC-8852-64DBD4F9A007}" type="presParOf" srcId="{41BCE080-5AFC-4BF1-9110-D6A688FB7B99}" destId="{7DD338B9-86A6-42FF-B5E9-2915A0521C74}" srcOrd="1" destOrd="0" presId="urn:microsoft.com/office/officeart/2005/8/layout/process3"/>
    <dgm:cxn modelId="{7CF4A27E-0681-47A3-A618-0CD21C72D864}" type="presParOf" srcId="{41BCE080-5AFC-4BF1-9110-D6A688FB7B99}" destId="{8A636CAB-2928-4EE6-AB02-0961181CB284}" srcOrd="2" destOrd="0" presId="urn:microsoft.com/office/officeart/2005/8/layout/process3"/>
    <dgm:cxn modelId="{A8C8847C-D642-453D-A27E-D99E350FCA80}" type="presParOf" srcId="{A14578FC-132C-4214-9FC6-B60616404423}" destId="{172190D0-BEAA-4077-A0B3-2D99722980C0}" srcOrd="1" destOrd="0" presId="urn:microsoft.com/office/officeart/2005/8/layout/process3"/>
    <dgm:cxn modelId="{39601055-BC25-4DD1-B861-92D4D6A73843}" type="presParOf" srcId="{172190D0-BEAA-4077-A0B3-2D99722980C0}" destId="{66294060-1392-44D8-9157-46279ABF5CCC}" srcOrd="0" destOrd="0" presId="urn:microsoft.com/office/officeart/2005/8/layout/process3"/>
    <dgm:cxn modelId="{6EAA1177-CB07-4C32-8868-F89E31913F04}" type="presParOf" srcId="{A14578FC-132C-4214-9FC6-B60616404423}" destId="{C8E2E43A-EC82-41D9-94E0-DC6B97F1EB20}" srcOrd="2" destOrd="0" presId="urn:microsoft.com/office/officeart/2005/8/layout/process3"/>
    <dgm:cxn modelId="{18836783-5E10-4CB0-9284-C22B5088309D}" type="presParOf" srcId="{C8E2E43A-EC82-41D9-94E0-DC6B97F1EB20}" destId="{ADA12772-6C35-41FE-810F-8E76AFB91077}" srcOrd="0" destOrd="0" presId="urn:microsoft.com/office/officeart/2005/8/layout/process3"/>
    <dgm:cxn modelId="{4BA2E278-E11C-4F98-9F7B-DD222B4CCF75}" type="presParOf" srcId="{C8E2E43A-EC82-41D9-94E0-DC6B97F1EB20}" destId="{0926C032-738B-4C02-BE53-5B67702CE8FE}" srcOrd="1" destOrd="0" presId="urn:microsoft.com/office/officeart/2005/8/layout/process3"/>
    <dgm:cxn modelId="{359648CE-FE52-4E97-89A8-1F7C3809A40A}" type="presParOf" srcId="{C8E2E43A-EC82-41D9-94E0-DC6B97F1EB20}" destId="{02706AC3-E2FE-49CD-8593-100289D37A4D}" srcOrd="2" destOrd="0" presId="urn:microsoft.com/office/officeart/2005/8/layout/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A10-B26D-47FF-9D14-BFDF3703F2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BD0E-E0D6-4E75-8E2D-201D8F7D1B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B7BE-B9B3-41D5-A579-835A7FF624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9203-D6C8-42ED-AD77-73D088CF1C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5298-0B87-4552-8EF7-E6F15467C0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DD26B-A6E1-439D-83F4-90EFF6BB59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2CD1B-F2EC-4281-902D-D91E97451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51E8-9AB0-43A1-B2E9-045CD7E0C1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71A3-50CC-48EB-9FE1-4BA2E7F93F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8E9B-57FE-45FC-BB70-26EB1EA5E7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FD147D1-D997-4EB0-8DCA-79A9C871E8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C415FB-B663-4658-A866-C844801A0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tt.edu/~groups/probsolv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fcbt.org/hopevide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Kognitivně behaviorální perspektiva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Přímé pozorování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400"/>
              <a:t>	Vhodné zejména při odvozování žákových myšlenek, postojů a očekávání, která vyjadřuje svým chováním</a:t>
            </a:r>
          </a:p>
          <a:p>
            <a:endParaRPr lang="cs-CZ" sz="2400"/>
          </a:p>
          <a:p>
            <a:pPr>
              <a:buFontTx/>
              <a:buNone/>
            </a:pPr>
            <a:r>
              <a:rPr lang="cs-CZ" sz="2400"/>
              <a:t>	</a:t>
            </a:r>
          </a:p>
          <a:p>
            <a:pPr>
              <a:buFontTx/>
              <a:buNone/>
            </a:pPr>
            <a:r>
              <a:rPr lang="cs-CZ" sz="2400"/>
              <a:t>	Lze ho strukturovat za pomoci</a:t>
            </a:r>
          </a:p>
          <a:p>
            <a:endParaRPr lang="cs-CZ" sz="2400"/>
          </a:p>
          <a:p>
            <a:pPr lvl="2"/>
            <a:r>
              <a:rPr lang="cs-CZ"/>
              <a:t>záznamu pevných intervalů</a:t>
            </a:r>
          </a:p>
          <a:p>
            <a:pPr lvl="2"/>
            <a:r>
              <a:rPr lang="cs-CZ"/>
              <a:t>záznamu frekvence chování</a:t>
            </a:r>
          </a:p>
          <a:p>
            <a:pPr lvl="2"/>
            <a:r>
              <a:rPr lang="cs-CZ"/>
              <a:t>kognitivního monitorování nebo</a:t>
            </a:r>
          </a:p>
          <a:p>
            <a:pPr lvl="2"/>
            <a:r>
              <a:rPr lang="cs-CZ"/>
              <a:t>ABC záznamů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9" name="Picture 5" descr="cognitive monito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9050"/>
            <a:ext cx="7019925" cy="683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Sociometrie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3"/>
            <a:ext cx="8229600" cy="4679801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400" dirty="0" smtClean="0"/>
              <a:t>Poskytuje </a:t>
            </a:r>
            <a:r>
              <a:rPr lang="cs-CZ" sz="2400" dirty="0"/>
              <a:t>informace </a:t>
            </a:r>
            <a:endParaRPr lang="cs-CZ" sz="2400" dirty="0" smtClean="0"/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o </a:t>
            </a:r>
            <a:r>
              <a:rPr lang="cs-CZ" sz="2000" dirty="0"/>
              <a:t>názorech a postojích vůči ostatním žákům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o </a:t>
            </a:r>
            <a:r>
              <a:rPr lang="cs-CZ" sz="2000" dirty="0"/>
              <a:t>míře přijetí druhými </a:t>
            </a:r>
            <a:r>
              <a:rPr lang="cs-CZ" sz="2000" dirty="0" smtClean="0"/>
              <a:t>studenty </a:t>
            </a:r>
          </a:p>
          <a:p>
            <a:pPr lvl="1">
              <a:buFont typeface="Wingdings" pitchFamily="2" charset="2"/>
              <a:buChar char="§"/>
            </a:pPr>
            <a:endParaRPr lang="cs-CZ" sz="2400" dirty="0" smtClean="0"/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Sociogram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 smtClean="0"/>
              <a:t>vizuální </a:t>
            </a:r>
            <a:r>
              <a:rPr lang="cs-CZ" sz="2000" dirty="0"/>
              <a:t>reprezentace vztahů uvnitř skupiny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nominace spolužáků – dle specifických otázek (vyber 3, se kterými se nejčastěji povídáš)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záznam pozitivních či negativních nominací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nakonec lze diskutovat o chování druhých, o jejich vlastnostech</a:t>
            </a:r>
          </a:p>
          <a:p>
            <a:pPr>
              <a:buFontTx/>
              <a:buChar char="-"/>
            </a:pPr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250"/>
            <a:ext cx="9144000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429125"/>
            <a:ext cx="345598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457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42900"/>
            <a:ext cx="9144000" cy="6858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Jak zhodnotit problém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89627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400" dirty="0"/>
              <a:t>Vybereme některou z metod</a:t>
            </a:r>
          </a:p>
          <a:p>
            <a:pPr>
              <a:lnSpc>
                <a:spcPct val="80000"/>
              </a:lnSpc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/>
              <a:t>Identifikujeme </a:t>
            </a:r>
            <a:endParaRPr lang="cs-CZ" sz="2400" dirty="0" smtClean="0"/>
          </a:p>
          <a:p>
            <a:pPr lvl="1">
              <a:lnSpc>
                <a:spcPct val="80000"/>
              </a:lnSpc>
            </a:pPr>
            <a:r>
              <a:rPr lang="cs-CZ" sz="1800" dirty="0" smtClean="0"/>
              <a:t>žákovy </a:t>
            </a:r>
            <a:r>
              <a:rPr lang="cs-CZ" sz="1800" dirty="0"/>
              <a:t>problémy v chování </a:t>
            </a:r>
            <a:r>
              <a:rPr lang="cs-CZ" sz="1800" dirty="0" smtClean="0"/>
              <a:t> (kontexty, frekvenci, trvání, intenzitu problémů v chování) 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procesy </a:t>
            </a:r>
            <a:r>
              <a:rPr lang="cs-CZ" sz="1800" dirty="0"/>
              <a:t>myšlení a </a:t>
            </a:r>
            <a:r>
              <a:rPr lang="cs-CZ" sz="1800" dirty="0" smtClean="0"/>
              <a:t>uvažování, žákův </a:t>
            </a:r>
            <a:r>
              <a:rPr lang="cs-CZ" sz="1800" dirty="0" err="1"/>
              <a:t>atribuční</a:t>
            </a:r>
            <a:r>
              <a:rPr lang="cs-CZ" sz="1800" dirty="0"/>
              <a:t> styl, úroveň jeho vnímání vlastních schopností (</a:t>
            </a:r>
            <a:r>
              <a:rPr lang="cs-CZ" sz="1800" dirty="0" smtClean="0"/>
              <a:t>self-</a:t>
            </a:r>
            <a:r>
              <a:rPr lang="cs-CZ" sz="1800" dirty="0" err="1" smtClean="0"/>
              <a:t>efficacy</a:t>
            </a:r>
            <a:r>
              <a:rPr lang="cs-CZ" sz="1800" dirty="0" smtClean="0"/>
              <a:t>), </a:t>
            </a:r>
            <a:r>
              <a:rPr lang="cs-CZ" sz="1800" dirty="0"/>
              <a:t>zda je jeho regulace spíše vnitřní nebo vnější 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silné </a:t>
            </a:r>
            <a:r>
              <a:rPr lang="cs-CZ" sz="1800" dirty="0"/>
              <a:t>a slabé stránky s ohledem na schopnosti řešit problémy a komunikovat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Úroveň motivace pro změnu </a:t>
            </a:r>
          </a:p>
          <a:p>
            <a:pPr lvl="1">
              <a:lnSpc>
                <a:spcPct val="80000"/>
              </a:lnSpc>
              <a:buNone/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/>
              <a:t>Naznačit formulaci problému založenou na tomto </a:t>
            </a:r>
            <a:r>
              <a:rPr lang="cs-CZ" sz="2400" dirty="0" smtClean="0"/>
              <a:t>zhodnocení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 smtClean="0"/>
              <a:t>			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 smtClean="0"/>
              <a:t>	</a:t>
            </a:r>
            <a:r>
              <a:rPr lang="cs-CZ" sz="2400" dirty="0" smtClean="0"/>
              <a:t>			Kognitivní formulace </a:t>
            </a:r>
            <a:endParaRPr lang="cs-CZ" sz="2400" dirty="0"/>
          </a:p>
        </p:txBody>
      </p:sp>
      <p:sp>
        <p:nvSpPr>
          <p:cNvPr id="4" name="Šipka doprava 3"/>
          <p:cNvSpPr/>
          <p:nvPr/>
        </p:nvSpPr>
        <p:spPr>
          <a:xfrm>
            <a:off x="2143108" y="5715016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cs-CZ" sz="3200" b="1"/>
              <a:t>Příklad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5"/>
            <a:ext cx="8229600" cy="435334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000" b="1" i="1" dirty="0"/>
              <a:t>Popis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i="1" dirty="0"/>
              <a:t>	Chlapec odmítá odpovídat na otázky z pracovního listu v dějepise. Pokud na něho učitel tlačí, naštve se. Dříve potíže se čtením, nízké sebevědomí.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000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 i="1" dirty="0"/>
              <a:t>Důvody – vnitřní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i="1" dirty="0"/>
              <a:t>	Chlapec spojuje problémy se čtením s nedostatkem svých schopností a vnímá tento nedostatek jako nezměnitelný. Vnitřně </a:t>
            </a:r>
            <a:r>
              <a:rPr lang="cs-CZ" sz="2000" i="1" dirty="0" err="1"/>
              <a:t>atribuční</a:t>
            </a:r>
            <a:r>
              <a:rPr lang="cs-CZ" sz="2000" i="1" dirty="0"/>
              <a:t> styl – poraženecký, což mu brání pokusit se o rozvoj svých dovedností.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000" b="1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 i="1" dirty="0"/>
              <a:t>Důvody vnější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i="1" dirty="0"/>
              <a:t>	Rodiče ho kritizují za malý posun ve čtení a srovnávají ho se sestrou, která čte velmi dobře. Příliš zdůrazňují souvislost jeho neúspěchu s nedostatkem schopností.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000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cs-CZ" sz="3200" b="1"/>
              <a:t>Příklad - pokračování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518430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800" b="1" i="1" dirty="0"/>
              <a:t>Udržovací faktory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i="1" dirty="0"/>
              <a:t>	</a:t>
            </a:r>
            <a:r>
              <a:rPr lang="cs-CZ" sz="1800" i="1" dirty="0" smtClean="0"/>
              <a:t>Potíže </a:t>
            </a:r>
            <a:r>
              <a:rPr lang="cs-CZ" sz="1800" i="1" dirty="0"/>
              <a:t>se čtením a související negativní myšlenky vedou vyhýbání se neúspěchu. Předpokládá a očekává neúspěch, selhání. Vyhýbá se trapné situaci a studu tím, že odmítá část a odmítá odpovídat na otázky. To zhoršuje problém  rozvíjením nízkého sebevědomí. Rodičovská kritika a srovnávání se sestrou činí problém intenzivnějším.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i="1" dirty="0"/>
              <a:t>	Učitel potvrzuje chlapovy pocity selhání. Spolužáci se mu smějí za problémy se čtením a to vede k tomu, že se chce vyhnout škole jako takové. Cítí se před nimi trapně i díky tomu, že se s  nimi srovnává.  To vše naznačuje jeho vnitřně atributivní styl, není schopen snažit se o změnu a všichni kolem jeho selhání přisuzují nedostatku schopností.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i="1" dirty="0"/>
              <a:t>	</a:t>
            </a:r>
            <a:endParaRPr lang="cs-CZ" sz="1800" i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i="1" dirty="0" smtClean="0"/>
              <a:t>Konkrétní </a:t>
            </a:r>
            <a:r>
              <a:rPr lang="cs-CZ" sz="1800" i="1" dirty="0"/>
              <a:t>intervence:</a:t>
            </a:r>
          </a:p>
          <a:p>
            <a:pPr>
              <a:lnSpc>
                <a:spcPct val="80000"/>
              </a:lnSpc>
            </a:pPr>
            <a:r>
              <a:rPr lang="cs-CZ" sz="1800" i="1" dirty="0" smtClean="0"/>
              <a:t>změnit </a:t>
            </a:r>
            <a:r>
              <a:rPr lang="cs-CZ" sz="1800" i="1" dirty="0" err="1"/>
              <a:t>atribuční</a:t>
            </a:r>
            <a:r>
              <a:rPr lang="cs-CZ" sz="1800" i="1" dirty="0"/>
              <a:t> styl nejen u žáka, ale i u učitele a rodičů prostřednictvím psychologického zhodnocení, které může ukázat, že jeho problémy se čtením jsou změnitelné například pomocí párového čtení doma apod. Použité metody poslouží ke dvěma cílům – rozvinou jeho čtecí dovednosti a pomohou změnit postoje rodičů (příp. spolužáků). </a:t>
            </a:r>
          </a:p>
          <a:p>
            <a:pPr>
              <a:lnSpc>
                <a:spcPct val="80000"/>
              </a:lnSpc>
            </a:pPr>
            <a:r>
              <a:rPr lang="cs-CZ" sz="1800" i="1" dirty="0" smtClean="0"/>
              <a:t>rozvoj </a:t>
            </a:r>
            <a:r>
              <a:rPr lang="cs-CZ" sz="1800" i="1" dirty="0"/>
              <a:t>jím vnímaných vlastních schopností (</a:t>
            </a:r>
            <a:r>
              <a:rPr lang="cs-CZ" sz="1800" i="1" dirty="0" err="1"/>
              <a:t>self</a:t>
            </a:r>
            <a:r>
              <a:rPr lang="cs-CZ" sz="1800" i="1" dirty="0"/>
              <a:t>-</a:t>
            </a:r>
            <a:r>
              <a:rPr lang="cs-CZ" sz="1800" i="1" dirty="0" err="1"/>
              <a:t>efficacy</a:t>
            </a:r>
            <a:r>
              <a:rPr lang="cs-CZ" sz="1800" i="1" dirty="0"/>
              <a:t>) a sebevědomí – díky tomu, že zjistí a objeví své silné stránky ve výtvarné výchově či dramatice.</a:t>
            </a:r>
          </a:p>
          <a:p>
            <a:pPr>
              <a:lnSpc>
                <a:spcPct val="80000"/>
              </a:lnSpc>
            </a:pPr>
            <a:r>
              <a:rPr lang="cs-CZ" sz="1800" i="1" dirty="0" smtClean="0"/>
              <a:t>nabídnout </a:t>
            </a:r>
            <a:r>
              <a:rPr lang="cs-CZ" sz="1800" i="1" dirty="0"/>
              <a:t>mu různorodé způsoby práce. Učitel mu poskytne rozmanité pracovní pomůcky nebo přístupy, díky nimž bude moci zažít úspěch v plnění úkolů a odpovědí na učitelovy otázky.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28728" y="1000108"/>
            <a:ext cx="62865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b="1" dirty="0" smtClean="0"/>
              <a:t>Kognitivní intervence</a:t>
            </a:r>
            <a:endParaRPr lang="cs-CZ" sz="4400" dirty="0"/>
          </a:p>
        </p:txBody>
      </p:sp>
      <p:pic>
        <p:nvPicPr>
          <p:cNvPr id="61442" name="Picture 2" descr="http://kbtvycvik.cz/assets/images/ra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928802"/>
            <a:ext cx="5379366" cy="4045285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1857356" y="6072206"/>
            <a:ext cx="58579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Obrázek stažen z: http://kbtvycvik.cz/html/cile_kurzu.html</a:t>
            </a:r>
            <a:endParaRPr lang="cs-CZ" sz="1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Kognitivní intervence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6290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Obecně</a:t>
            </a:r>
          </a:p>
          <a:p>
            <a:pPr lvl="1">
              <a:lnSpc>
                <a:spcPct val="90000"/>
              </a:lnSpc>
              <a:buFontTx/>
              <a:buChar char="-"/>
            </a:pPr>
            <a:endParaRPr lang="cs-CZ" sz="2000" dirty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 dirty="0"/>
              <a:t>Velký výběr kognitivních intervencí a terapií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cs-CZ" sz="2000" dirty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 dirty="0"/>
              <a:t>Výběr závisí </a:t>
            </a:r>
            <a:r>
              <a:rPr lang="cs-CZ" sz="2000" dirty="0" smtClean="0"/>
              <a:t>na: 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cs-CZ" sz="1600" dirty="0" smtClean="0"/>
              <a:t>zhodnocení </a:t>
            </a:r>
            <a:r>
              <a:rPr lang="cs-CZ" sz="1600" dirty="0"/>
              <a:t>problému dle </a:t>
            </a:r>
            <a:endParaRPr lang="cs-CZ" sz="1600" dirty="0" smtClean="0"/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cs-CZ" sz="1600" dirty="0" smtClean="0"/>
              <a:t>ú</a:t>
            </a:r>
            <a:r>
              <a:rPr lang="cs-CZ" sz="1600" dirty="0" smtClean="0"/>
              <a:t>rovni žákova </a:t>
            </a:r>
            <a:r>
              <a:rPr lang="cs-CZ" sz="1600" dirty="0"/>
              <a:t>kognitivního rozvoje, </a:t>
            </a:r>
            <a:endParaRPr lang="cs-CZ" sz="1600" dirty="0" smtClean="0"/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cs-CZ" sz="1600" dirty="0" smtClean="0"/>
              <a:t>silných </a:t>
            </a:r>
            <a:r>
              <a:rPr lang="cs-CZ" sz="1600" dirty="0"/>
              <a:t>a slabých stránek</a:t>
            </a:r>
            <a:r>
              <a:rPr lang="cs-CZ" sz="1600" dirty="0" smtClean="0"/>
              <a:t>,</a:t>
            </a:r>
            <a:endParaRPr lang="cs-CZ" sz="1600" dirty="0"/>
          </a:p>
          <a:p>
            <a:pPr lvl="1">
              <a:lnSpc>
                <a:spcPct val="90000"/>
              </a:lnSpc>
              <a:buFontTx/>
              <a:buChar char="•"/>
            </a:pPr>
            <a:endParaRPr lang="cs-CZ" sz="2000" dirty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 b="1" dirty="0"/>
              <a:t>Zaměření na změnu žákových kognitivních </a:t>
            </a:r>
            <a:r>
              <a:rPr lang="cs-CZ" sz="2000" b="1" dirty="0" smtClean="0"/>
              <a:t>procesů </a:t>
            </a:r>
            <a:endParaRPr lang="cs-CZ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procesy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428737"/>
          <a:ext cx="822960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357422" y="5857892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990000"/>
                </a:solidFill>
              </a:rPr>
              <a:t>Změny</a:t>
            </a:r>
            <a:r>
              <a:rPr lang="cs-CZ" dirty="0" smtClean="0"/>
              <a:t> těchto procesů =&gt; </a:t>
            </a:r>
            <a:r>
              <a:rPr lang="cs-CZ" dirty="0" smtClean="0">
                <a:solidFill>
                  <a:srgbClr val="990000"/>
                </a:solidFill>
              </a:rPr>
              <a:t>změny</a:t>
            </a:r>
            <a:r>
              <a:rPr lang="cs-CZ" dirty="0" smtClean="0"/>
              <a:t> v chování.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terapie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cs-CZ" b="1" dirty="0" smtClean="0"/>
              <a:t>Kognitivní terapie: </a:t>
            </a:r>
          </a:p>
          <a:p>
            <a:pPr>
              <a:buFontTx/>
              <a:buNone/>
            </a:pPr>
            <a:r>
              <a:rPr lang="cs-CZ" dirty="0" smtClean="0"/>
              <a:t>	Přístupy, které zmírňují psychické utrpení pomocí korigování chybných názorů a přesvědčení	</a:t>
            </a:r>
            <a:endParaRPr lang="cs-CZ" dirty="0" smtClean="0"/>
          </a:p>
          <a:p>
            <a:pPr>
              <a:buFontTx/>
              <a:buNone/>
            </a:pPr>
            <a:endParaRPr lang="cs-CZ" dirty="0" smtClean="0"/>
          </a:p>
          <a:p>
            <a:r>
              <a:rPr lang="cs-CZ" b="1" dirty="0" err="1" smtClean="0"/>
              <a:t>Experiencální</a:t>
            </a:r>
            <a:r>
              <a:rPr lang="cs-CZ" b="1" dirty="0" smtClean="0"/>
              <a:t> přístup: </a:t>
            </a:r>
          </a:p>
          <a:p>
            <a:pPr lvl="1"/>
            <a:r>
              <a:rPr lang="cs-CZ" dirty="0" smtClean="0"/>
              <a:t>silné zážitky, mají potenciál změnit chybný názor</a:t>
            </a:r>
          </a:p>
          <a:p>
            <a:pPr lvl="1"/>
            <a:r>
              <a:rPr lang="cs-CZ" dirty="0" smtClean="0"/>
              <a:t>Interpersonální vztahy; korektivní emocionální zkušenost; očkování </a:t>
            </a:r>
            <a:r>
              <a:rPr lang="cs-CZ" sz="2000" b="1" dirty="0" smtClean="0"/>
              <a:t> </a:t>
            </a:r>
          </a:p>
          <a:p>
            <a:r>
              <a:rPr lang="cs-CZ" b="1" dirty="0" smtClean="0"/>
              <a:t>Behaviorální přístup: </a:t>
            </a:r>
          </a:p>
          <a:p>
            <a:pPr lvl="1"/>
            <a:r>
              <a:rPr lang="cs-CZ" dirty="0" smtClean="0"/>
              <a:t>Vytvořit specifické způsoby chování =&gt; změna pohledu na sebe a okolí </a:t>
            </a:r>
          </a:p>
          <a:p>
            <a:pPr lvl="1"/>
            <a:r>
              <a:rPr lang="cs-CZ" dirty="0" smtClean="0"/>
              <a:t>Nácvik asertivity </a:t>
            </a:r>
          </a:p>
          <a:p>
            <a:pPr lvl="1"/>
            <a:r>
              <a:rPr lang="cs-CZ" dirty="0" smtClean="0"/>
              <a:t>Systematická desenzibilace </a:t>
            </a:r>
          </a:p>
          <a:p>
            <a:pPr lvl="1"/>
            <a:r>
              <a:rPr lang="cs-CZ" dirty="0" smtClean="0"/>
              <a:t>Nácvik podle vzoru (modelování)</a:t>
            </a:r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/>
          <a:lstStyle/>
          <a:p>
            <a:r>
              <a:rPr lang="cs-CZ" sz="3200" b="1" dirty="0"/>
              <a:t>Kognitivní terapie</a:t>
            </a:r>
            <a:br>
              <a:rPr lang="cs-CZ" sz="3200" b="1" dirty="0"/>
            </a:br>
            <a:r>
              <a:rPr lang="cs-CZ" sz="2800" b="1" dirty="0"/>
              <a:t> </a:t>
            </a:r>
            <a:r>
              <a:rPr lang="cs-CZ" sz="2400" i="1" dirty="0"/>
              <a:t>Racionálně emoční behaviorální terapie (REBT)</a:t>
            </a:r>
            <a:r>
              <a:rPr lang="cs-CZ" sz="4000" dirty="0"/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cs-CZ" sz="2400" dirty="0" smtClean="0"/>
          </a:p>
          <a:p>
            <a:pPr>
              <a:buFontTx/>
              <a:buNone/>
            </a:pPr>
            <a:r>
              <a:rPr lang="cs-CZ" sz="2400" dirty="0" smtClean="0"/>
              <a:t>Albert </a:t>
            </a:r>
            <a:r>
              <a:rPr lang="cs-CZ" sz="2400" dirty="0" err="1"/>
              <a:t>Ellis</a:t>
            </a:r>
            <a:endParaRPr lang="cs-CZ" sz="2400" dirty="0"/>
          </a:p>
          <a:p>
            <a:pPr lvl="1">
              <a:buFontTx/>
              <a:buNone/>
            </a:pPr>
            <a:r>
              <a:rPr lang="cs-CZ" sz="2000" dirty="0" smtClean="0"/>
              <a:t>Lidé </a:t>
            </a:r>
            <a:r>
              <a:rPr lang="cs-CZ" sz="2000" dirty="0"/>
              <a:t>jsou podle něho predisponováni mít určitá přesvědčení  - o sobě, o druhých, o vnějším prostředí</a:t>
            </a:r>
          </a:p>
          <a:p>
            <a:pPr lvl="1">
              <a:buFontTx/>
              <a:buChar char="•"/>
            </a:pPr>
            <a:endParaRPr lang="cs-CZ" sz="2000" dirty="0"/>
          </a:p>
          <a:p>
            <a:pPr lvl="1">
              <a:buFontTx/>
              <a:buNone/>
            </a:pPr>
            <a:r>
              <a:rPr lang="cs-CZ" sz="2000" dirty="0"/>
              <a:t>Ty ovlivňují pocity a chování, některé pozitivně, jiné negativně</a:t>
            </a:r>
          </a:p>
          <a:p>
            <a:pPr lvl="1">
              <a:buFontTx/>
              <a:buChar char="•"/>
            </a:pPr>
            <a:endParaRPr lang="cs-CZ" sz="2000" dirty="0"/>
          </a:p>
          <a:p>
            <a:pPr lvl="1">
              <a:buFontTx/>
              <a:buNone/>
            </a:pPr>
            <a:r>
              <a:rPr lang="cs-CZ" sz="2000" dirty="0"/>
              <a:t>Dva typy přesvědčení</a:t>
            </a:r>
          </a:p>
          <a:p>
            <a:pPr lvl="2"/>
            <a:r>
              <a:rPr lang="cs-CZ" sz="2000" dirty="0" smtClean="0"/>
              <a:t>Racionální</a:t>
            </a:r>
            <a:endParaRPr lang="cs-CZ" sz="2000" dirty="0"/>
          </a:p>
          <a:p>
            <a:pPr lvl="2"/>
            <a:r>
              <a:rPr lang="cs-CZ" sz="2000" dirty="0"/>
              <a:t>Neracionální, iracionální</a:t>
            </a:r>
          </a:p>
          <a:p>
            <a:pPr lvl="1">
              <a:buFontTx/>
              <a:buNone/>
            </a:pPr>
            <a:endParaRPr lang="cs-CZ" sz="2400" dirty="0"/>
          </a:p>
          <a:p>
            <a:pPr>
              <a:buFontTx/>
              <a:buChar char="-"/>
            </a:pPr>
            <a:endParaRPr lang="cs-CZ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3200" b="1"/>
              <a:t> </a:t>
            </a:r>
            <a:r>
              <a:rPr lang="cs-CZ" sz="2400" i="1"/>
              <a:t>Racionálně emoční behaviorální terapie (REBT)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229600" cy="647700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b="1"/>
              <a:t>ABC model</a:t>
            </a:r>
          </a:p>
          <a:p>
            <a:pPr>
              <a:buFontTx/>
              <a:buNone/>
            </a:pPr>
            <a:endParaRPr lang="cs-CZ" sz="2800" b="1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276475"/>
            <a:ext cx="8353425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3200" b="1"/>
              <a:t> </a:t>
            </a:r>
            <a:r>
              <a:rPr lang="cs-CZ" sz="2400" i="1"/>
              <a:t>Racionálně emoční behaviorální terapie (REBT)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cs-CZ" sz="1800" i="1" dirty="0" smtClean="0"/>
          </a:p>
          <a:p>
            <a:pPr>
              <a:lnSpc>
                <a:spcPct val="80000"/>
              </a:lnSpc>
              <a:buFontTx/>
              <a:buNone/>
            </a:pPr>
            <a:endParaRPr lang="cs-CZ" sz="1800" i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i="1" dirty="0" smtClean="0"/>
              <a:t>Příklad:</a:t>
            </a:r>
            <a:endParaRPr lang="cs-CZ" sz="1800" i="1" dirty="0" smtClean="0"/>
          </a:p>
          <a:p>
            <a:pPr>
              <a:lnSpc>
                <a:spcPct val="80000"/>
              </a:lnSpc>
              <a:buFontTx/>
              <a:buNone/>
            </a:pPr>
            <a:endParaRPr lang="cs-CZ" sz="1800" i="1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	Žák je přesvědčen, že všichni učitelé a spolužáci by ho měli mít rádi a nebo že jsou všichni proti němu.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	Přesvědčení, že musí za každou cenu dosahovat nejvyšších latěk ve všech ohledech.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	</a:t>
            </a:r>
            <a:r>
              <a:rPr lang="cs-CZ" sz="1800" b="1" dirty="0">
                <a:solidFill>
                  <a:srgbClr val="990000"/>
                </a:solidFill>
              </a:rPr>
              <a:t>Cílem je zpochybnit tato zobecnění (uváděním výjimek nebo negativních důsledků).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 smtClean="0"/>
              <a:t>	</a:t>
            </a:r>
            <a:r>
              <a:rPr lang="cs-CZ" sz="1800" dirty="0" smtClean="0"/>
              <a:t>Zaměřuje </a:t>
            </a:r>
            <a:r>
              <a:rPr lang="cs-CZ" sz="1800" dirty="0" smtClean="0"/>
              <a:t>se na </a:t>
            </a:r>
            <a:r>
              <a:rPr lang="cs-CZ" sz="1800" b="1" i="1" dirty="0" smtClean="0"/>
              <a:t>tady a teď</a:t>
            </a:r>
            <a:r>
              <a:rPr lang="cs-CZ" sz="1800" b="1" dirty="0" smtClean="0"/>
              <a:t> </a:t>
            </a:r>
            <a:r>
              <a:rPr lang="cs-CZ" sz="1800" dirty="0" smtClean="0"/>
              <a:t>spíše než na minulost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 smtClean="0"/>
              <a:t>	Čelí iracionálním představám na empirickém a logickém základě – </a:t>
            </a:r>
            <a:r>
              <a:rPr lang="cs-CZ" sz="1800" b="1" i="1" dirty="0" smtClean="0"/>
              <a:t>Neodporují realitě a jsou logické?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b="1" dirty="0">
              <a:solidFill>
                <a:srgbClr val="99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	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2400" i="1"/>
              <a:t>Kognitivní terapie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000" dirty="0" err="1"/>
              <a:t>Aaron</a:t>
            </a:r>
            <a:r>
              <a:rPr lang="cs-CZ" sz="2000" dirty="0"/>
              <a:t> </a:t>
            </a:r>
            <a:r>
              <a:rPr lang="cs-CZ" sz="2000" dirty="0" err="1"/>
              <a:t>Beck</a:t>
            </a:r>
            <a:endParaRPr lang="cs-CZ" sz="2000" dirty="0"/>
          </a:p>
          <a:p>
            <a:pPr lvl="1">
              <a:buFontTx/>
              <a:buChar char="•"/>
            </a:pPr>
            <a:endParaRPr lang="cs-CZ" sz="2000" dirty="0"/>
          </a:p>
          <a:p>
            <a:pPr>
              <a:buFontTx/>
              <a:buNone/>
            </a:pPr>
            <a:r>
              <a:rPr lang="cs-CZ" sz="2400" dirty="0"/>
              <a:t>	</a:t>
            </a:r>
            <a:r>
              <a:rPr lang="cs-CZ" sz="2000" dirty="0"/>
              <a:t>Fenomenologické </a:t>
            </a:r>
            <a:r>
              <a:rPr lang="cs-CZ" sz="2000" dirty="0" smtClean="0"/>
              <a:t>přístupy </a:t>
            </a:r>
            <a:r>
              <a:rPr lang="cs-CZ" sz="2000" dirty="0"/>
              <a:t>k myšlení a chování</a:t>
            </a:r>
          </a:p>
          <a:p>
            <a:pPr>
              <a:buFontTx/>
              <a:buNone/>
            </a:pPr>
            <a:r>
              <a:rPr lang="cs-CZ" sz="2000" dirty="0"/>
              <a:t>	</a:t>
            </a:r>
          </a:p>
          <a:p>
            <a:pPr>
              <a:buFontTx/>
              <a:buNone/>
            </a:pPr>
            <a:r>
              <a:rPr lang="cs-CZ" sz="2000" dirty="0"/>
              <a:t>	Jak lidé konstruují své zkušenosti? Jak je vnímají a interpretují?</a:t>
            </a:r>
          </a:p>
          <a:p>
            <a:pPr>
              <a:buFontTx/>
              <a:buNone/>
            </a:pPr>
            <a:endParaRPr lang="cs-CZ" sz="2000" dirty="0"/>
          </a:p>
          <a:p>
            <a:pPr>
              <a:buFontTx/>
              <a:buNone/>
            </a:pPr>
            <a:r>
              <a:rPr lang="cs-CZ" sz="2000" dirty="0"/>
              <a:t>Myšlenky</a:t>
            </a:r>
          </a:p>
          <a:p>
            <a:pPr>
              <a:buFontTx/>
              <a:buNone/>
            </a:pPr>
            <a:endParaRPr lang="cs-CZ" sz="2000" dirty="0"/>
          </a:p>
          <a:p>
            <a:pPr lvl="1">
              <a:buFontTx/>
              <a:buChar char="•"/>
            </a:pPr>
            <a:r>
              <a:rPr lang="cs-CZ" sz="2000" dirty="0"/>
              <a:t>záměrné - přímo dosažitelné, uchopitelné</a:t>
            </a:r>
          </a:p>
          <a:p>
            <a:pPr lvl="1">
              <a:buFontTx/>
              <a:buChar char="•"/>
            </a:pPr>
            <a:r>
              <a:rPr lang="cs-CZ" sz="2000" dirty="0"/>
              <a:t>automatické - problematicky dosažitelné, mohou vést k emočním problémům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2400" i="1"/>
              <a:t>Kognitivní terapie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73238"/>
            <a:ext cx="8229600" cy="47815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400" dirty="0"/>
              <a:t>	</a:t>
            </a:r>
            <a:r>
              <a:rPr lang="cs-CZ" sz="2000" dirty="0"/>
              <a:t>Změny chování lze částečně dosáhnout prostřednictvím zkoumání empirických základů daných přesvědčení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dirty="0"/>
          </a:p>
          <a:p>
            <a:pPr>
              <a:lnSpc>
                <a:spcPct val="80000"/>
              </a:lnSpc>
              <a:buFontTx/>
              <a:buNone/>
            </a:pPr>
            <a:endParaRPr lang="cs-CZ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/>
              <a:t>	</a:t>
            </a:r>
            <a:r>
              <a:rPr lang="cs-CZ" sz="2000" b="1" i="1" dirty="0" err="1"/>
              <a:t>Kolaborativní</a:t>
            </a:r>
            <a:r>
              <a:rPr lang="cs-CZ" sz="2000" b="1" i="1" dirty="0"/>
              <a:t> empirismus</a:t>
            </a:r>
            <a:r>
              <a:rPr lang="cs-CZ" sz="2000" b="1" dirty="0"/>
              <a:t> </a:t>
            </a:r>
            <a:r>
              <a:rPr lang="cs-CZ" sz="2000" dirty="0"/>
              <a:t>– poradce s klientem spolupracují na empirickém testování přesvědčení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dirty="0"/>
          </a:p>
          <a:p>
            <a:pPr>
              <a:lnSpc>
                <a:spcPct val="80000"/>
              </a:lnSpc>
              <a:buFontTx/>
              <a:buNone/>
            </a:pPr>
            <a:endParaRPr lang="cs-CZ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/>
              <a:t>	Povzbuzování k vytváření </a:t>
            </a:r>
            <a:r>
              <a:rPr lang="cs-CZ" sz="2000" b="1" dirty="0"/>
              <a:t>alternativních interpretací </a:t>
            </a:r>
            <a:r>
              <a:rPr lang="cs-CZ" sz="2000" dirty="0"/>
              <a:t>a vysvětlení, která povedou ke změnám jejich chování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dirty="0"/>
          </a:p>
          <a:p>
            <a:pPr>
              <a:lnSpc>
                <a:spcPct val="80000"/>
              </a:lnSpc>
              <a:buFontTx/>
              <a:buNone/>
            </a:pPr>
            <a:endParaRPr lang="cs-CZ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/>
              <a:t>	Zaměření se na </a:t>
            </a:r>
            <a:r>
              <a:rPr lang="cs-CZ" sz="2000" b="1" dirty="0"/>
              <a:t>přesvědčení o sobě, vnímané sebe schopnosti </a:t>
            </a:r>
            <a:r>
              <a:rPr lang="cs-CZ" sz="2000" dirty="0"/>
              <a:t>(</a:t>
            </a:r>
            <a:r>
              <a:rPr lang="cs-CZ" sz="2000" dirty="0" err="1"/>
              <a:t>self</a:t>
            </a:r>
            <a:r>
              <a:rPr lang="cs-CZ" sz="2000" dirty="0"/>
              <a:t>-</a:t>
            </a:r>
            <a:r>
              <a:rPr lang="cs-CZ" sz="2000" dirty="0" err="1"/>
              <a:t>efficacy</a:t>
            </a:r>
            <a:r>
              <a:rPr lang="cs-CZ" sz="2000" dirty="0"/>
              <a:t>), </a:t>
            </a:r>
            <a:r>
              <a:rPr lang="cs-CZ" sz="2000" dirty="0" err="1"/>
              <a:t>atribučním</a:t>
            </a:r>
            <a:r>
              <a:rPr lang="cs-CZ" sz="2000" dirty="0"/>
              <a:t> stylu, předpokladech a postojích ke druhým a světu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2400" i="1"/>
              <a:t>Kognitivní terapie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1972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Kognitivní terapie povzbuzuje klienta ke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400" dirty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 dirty="0"/>
              <a:t>sledování svých automatických myšlenek, k rozpoznávání vztahů mezi myšlením, pocity a chováním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cs-CZ" sz="2000" dirty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 dirty="0"/>
              <a:t>nahrazování nerealistických myšlenek realistickými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cs-CZ" sz="2000" dirty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 dirty="0"/>
              <a:t>ke změně klíčových přesvědčení, která způsobují emoční a behaviorální problémy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2400" i="1"/>
              <a:t>Kognitivní terapie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99350" cy="460375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sz="2000"/>
              <a:t>Beckova třísloupcová technika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109788"/>
            <a:ext cx="8135937" cy="455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2400" i="1"/>
              <a:t>Kognitivní mediace a přístupy ke strategiím zvládání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29600" cy="46370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b="1" i="1" dirty="0"/>
              <a:t>Trénování sebe-instruování, </a:t>
            </a:r>
            <a:r>
              <a:rPr lang="cs-CZ" sz="2400" b="1" i="1" dirty="0" err="1"/>
              <a:t>sebeinstrukční</a:t>
            </a:r>
            <a:r>
              <a:rPr lang="cs-CZ" sz="2400" b="1" i="1" dirty="0"/>
              <a:t> trénink</a:t>
            </a:r>
            <a:r>
              <a:rPr lang="cs-CZ" sz="2400" i="1" dirty="0"/>
              <a:t> (</a:t>
            </a:r>
            <a:r>
              <a:rPr lang="cs-CZ" sz="2400" i="1" dirty="0" err="1"/>
              <a:t>Meichenbaum</a:t>
            </a:r>
            <a:r>
              <a:rPr lang="cs-CZ" sz="2400" i="1" dirty="0"/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sz="2000" i="1" dirty="0"/>
              <a:t>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 dirty="0"/>
              <a:t>posilování sebekontroly zvnitřňováním instrukcí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 dirty="0"/>
              <a:t> trénují se verbální sebe-instrukce, </a:t>
            </a:r>
            <a:r>
              <a:rPr lang="cs-CZ" sz="2000" dirty="0" err="1"/>
              <a:t>sebeposilování</a:t>
            </a:r>
            <a:endParaRPr lang="cs-CZ" sz="2000" dirty="0"/>
          </a:p>
          <a:p>
            <a:pPr>
              <a:lnSpc>
                <a:spcPct val="90000"/>
              </a:lnSpc>
              <a:buFontTx/>
              <a:buNone/>
            </a:pPr>
            <a:endParaRPr lang="cs-CZ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Fáze intervence: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cs-CZ" sz="2000" dirty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 dirty="0"/>
              <a:t>Modelování žádoucího chování s jasnou instrukcí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 dirty="0"/>
              <a:t>Imitace chování společně s jasnou sebe-instrukcí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 dirty="0"/>
              <a:t>Imitace a šeptání sebe-instrukce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 dirty="0"/>
              <a:t>Imitace chování se skrytou instrukcí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	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2400" i="1"/>
              <a:t>Kognitivní mediace a přístupy ke strategiím zvládání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  <a:buFontTx/>
              <a:buNone/>
            </a:pPr>
            <a:r>
              <a:rPr lang="cs-CZ" sz="2000" b="1" i="1" dirty="0"/>
              <a:t>	Trénink schopností k řešení problémů (strukturované řešení problémů) (</a:t>
            </a:r>
            <a:r>
              <a:rPr lang="cs-CZ" sz="2000" b="1" i="1" dirty="0" smtClean="0"/>
              <a:t>D‘</a:t>
            </a:r>
            <a:r>
              <a:rPr lang="cs-CZ" sz="2000" b="1" i="1" dirty="0" err="1" smtClean="0"/>
              <a:t>Zurilla</a:t>
            </a:r>
            <a:r>
              <a:rPr lang="cs-CZ" sz="2000" b="1" i="1" dirty="0"/>
              <a:t>, </a:t>
            </a:r>
            <a:r>
              <a:rPr lang="cs-CZ" sz="2000" b="1" i="1" dirty="0" err="1" smtClean="0"/>
              <a:t>Goldfried</a:t>
            </a:r>
            <a:r>
              <a:rPr lang="cs-CZ" sz="2000" b="1" i="1" dirty="0"/>
              <a:t>)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cs-CZ" sz="2000" dirty="0"/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cs-CZ" sz="2400" dirty="0" smtClean="0"/>
              <a:t>Pět </a:t>
            </a:r>
            <a:r>
              <a:rPr lang="cs-CZ" sz="2400" dirty="0"/>
              <a:t>fází k vybavení žáka dovednostmi</a:t>
            </a:r>
          </a:p>
          <a:p>
            <a:pPr marL="838200" lvl="1" indent="-381000">
              <a:lnSpc>
                <a:spcPct val="90000"/>
              </a:lnSpc>
            </a:pPr>
            <a:r>
              <a:rPr lang="cs-CZ" sz="2000" dirty="0" smtClean="0"/>
              <a:t>Orientace </a:t>
            </a:r>
            <a:r>
              <a:rPr lang="cs-CZ" sz="2000" dirty="0"/>
              <a:t>v situaci</a:t>
            </a:r>
          </a:p>
          <a:p>
            <a:pPr marL="838200" lvl="1" indent="-381000">
              <a:lnSpc>
                <a:spcPct val="90000"/>
              </a:lnSpc>
            </a:pPr>
            <a:r>
              <a:rPr lang="cs-CZ" sz="2000" dirty="0"/>
              <a:t>Definice problému, formulace</a:t>
            </a:r>
          </a:p>
          <a:p>
            <a:pPr marL="838200" lvl="1" indent="-381000">
              <a:lnSpc>
                <a:spcPct val="90000"/>
              </a:lnSpc>
            </a:pPr>
            <a:r>
              <a:rPr lang="cs-CZ" sz="2000" dirty="0"/>
              <a:t>Nalezení všemožných způsobů řešení („brainstorming“)</a:t>
            </a:r>
          </a:p>
          <a:p>
            <a:pPr marL="1103376" lvl="2" indent="-381000">
              <a:lnSpc>
                <a:spcPct val="90000"/>
              </a:lnSpc>
            </a:pPr>
            <a:r>
              <a:rPr lang="cs-CZ" sz="1600" dirty="0"/>
              <a:t>Zhodnocení výhod a nevýhod každého z nich</a:t>
            </a:r>
          </a:p>
          <a:p>
            <a:pPr marL="838200" lvl="1" indent="-381000">
              <a:lnSpc>
                <a:spcPct val="90000"/>
              </a:lnSpc>
            </a:pPr>
            <a:r>
              <a:rPr lang="cs-CZ" sz="2000" dirty="0"/>
              <a:t>Zvolení určitého řešení a plán konkrétních kroků</a:t>
            </a:r>
          </a:p>
          <a:p>
            <a:pPr marL="1103376" lvl="2" indent="-381000">
              <a:lnSpc>
                <a:spcPct val="90000"/>
              </a:lnSpc>
            </a:pPr>
            <a:r>
              <a:rPr lang="cs-CZ" sz="1600" dirty="0"/>
              <a:t>Uskutečnění </a:t>
            </a:r>
          </a:p>
          <a:p>
            <a:pPr marL="838200" lvl="1" indent="-381000">
              <a:lnSpc>
                <a:spcPct val="90000"/>
              </a:lnSpc>
            </a:pPr>
            <a:r>
              <a:rPr lang="cs-CZ" sz="2000" dirty="0"/>
              <a:t>Zhodnocení </a:t>
            </a:r>
            <a:r>
              <a:rPr lang="cs-CZ" sz="2000" dirty="0" smtClean="0"/>
              <a:t>účinnosti</a:t>
            </a:r>
          </a:p>
          <a:p>
            <a:pPr marL="838200" lvl="1" indent="-381000">
              <a:lnSpc>
                <a:spcPct val="90000"/>
              </a:lnSpc>
              <a:buNone/>
            </a:pPr>
            <a:r>
              <a:rPr lang="cs-CZ" sz="2000" dirty="0" smtClean="0">
                <a:hlinkClick r:id="rId2"/>
              </a:rPr>
              <a:t>http</a:t>
            </a:r>
            <a:r>
              <a:rPr lang="cs-CZ" sz="2000" dirty="0" smtClean="0">
                <a:hlinkClick r:id="rId2"/>
              </a:rPr>
              <a:t>://www.</a:t>
            </a:r>
            <a:r>
              <a:rPr lang="cs-CZ" sz="2000" dirty="0" err="1" smtClean="0">
                <a:hlinkClick r:id="rId2"/>
              </a:rPr>
              <a:t>pitt.edu</a:t>
            </a:r>
            <a:r>
              <a:rPr lang="cs-CZ" sz="2000" dirty="0" smtClean="0">
                <a:hlinkClick r:id="rId2"/>
              </a:rPr>
              <a:t>/~</a:t>
            </a:r>
            <a:r>
              <a:rPr lang="cs-CZ" sz="2000" dirty="0" err="1" smtClean="0">
                <a:hlinkClick r:id="rId2"/>
              </a:rPr>
              <a:t>groups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probsolv.html</a:t>
            </a:r>
            <a:endParaRPr lang="cs-CZ" sz="2000" dirty="0" smtClean="0"/>
          </a:p>
          <a:p>
            <a:pPr marL="838200" lvl="1" indent="-381000">
              <a:lnSpc>
                <a:spcPct val="90000"/>
              </a:lnSpc>
            </a:pPr>
            <a:endParaRPr lang="cs-CZ" sz="2000" dirty="0" smtClean="0"/>
          </a:p>
          <a:p>
            <a:pPr marL="838200" lvl="1" indent="-381000">
              <a:lnSpc>
                <a:spcPct val="90000"/>
              </a:lnSpc>
            </a:pP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</a:t>
            </a:r>
            <a:r>
              <a:rPr lang="cs-CZ" sz="3200" b="1" i="1"/>
              <a:t>zhodnocení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8"/>
            <a:ext cx="8229600" cy="1828792"/>
          </a:xfrm>
        </p:spPr>
        <p:txBody>
          <a:bodyPr numCol="2">
            <a:normAutofit/>
          </a:bodyPr>
          <a:lstStyle/>
          <a:p>
            <a:pPr lvl="1">
              <a:lnSpc>
                <a:spcPct val="90000"/>
              </a:lnSpc>
              <a:buNone/>
            </a:pPr>
            <a:r>
              <a:rPr lang="cs-CZ" sz="2000" b="1" dirty="0" smtClean="0"/>
              <a:t>Techniky: 	</a:t>
            </a:r>
            <a:r>
              <a:rPr lang="cs-CZ" sz="2000" b="1" dirty="0" err="1" smtClean="0"/>
              <a:t>self</a:t>
            </a:r>
            <a:r>
              <a:rPr lang="cs-CZ" sz="2000" b="1" dirty="0" smtClean="0"/>
              <a:t>-reporty</a:t>
            </a:r>
            <a:r>
              <a:rPr lang="cs-CZ" sz="2000" b="1" dirty="0"/>
              <a:t>, </a:t>
            </a:r>
            <a:endParaRPr lang="cs-CZ" sz="2000" b="1" dirty="0" smtClean="0"/>
          </a:p>
          <a:p>
            <a:pPr lvl="1">
              <a:lnSpc>
                <a:spcPct val="90000"/>
              </a:lnSpc>
              <a:buNone/>
            </a:pPr>
            <a:r>
              <a:rPr lang="cs-CZ" sz="2000" b="1" dirty="0" smtClean="0"/>
              <a:t>			rozhovory</a:t>
            </a:r>
            <a:r>
              <a:rPr lang="cs-CZ" sz="2000" b="1" dirty="0"/>
              <a:t>, </a:t>
            </a:r>
            <a:endParaRPr lang="cs-CZ" sz="2000" b="1" dirty="0" smtClean="0"/>
          </a:p>
          <a:p>
            <a:pPr lvl="1">
              <a:lnSpc>
                <a:spcPct val="90000"/>
              </a:lnSpc>
              <a:buNone/>
            </a:pPr>
            <a:r>
              <a:rPr lang="cs-CZ" sz="2000" b="1" dirty="0" smtClean="0"/>
              <a:t>			klasifikace </a:t>
            </a:r>
            <a:r>
              <a:rPr lang="cs-CZ" sz="2000" b="1" dirty="0"/>
              <a:t>chování, </a:t>
            </a:r>
            <a:endParaRPr lang="cs-CZ" sz="2000" b="1" dirty="0" smtClean="0"/>
          </a:p>
          <a:p>
            <a:pPr lvl="1">
              <a:lnSpc>
                <a:spcPct val="90000"/>
              </a:lnSpc>
              <a:buNone/>
            </a:pPr>
            <a:r>
              <a:rPr lang="cs-CZ" sz="2000" b="1" dirty="0" smtClean="0"/>
              <a:t>			přímé </a:t>
            </a:r>
            <a:r>
              <a:rPr lang="cs-CZ" sz="2000" b="1" dirty="0"/>
              <a:t>pozorování, </a:t>
            </a:r>
            <a:endParaRPr lang="cs-CZ" sz="2000" b="1" dirty="0" smtClean="0"/>
          </a:p>
          <a:p>
            <a:pPr lvl="1">
              <a:lnSpc>
                <a:spcPct val="90000"/>
              </a:lnSpc>
              <a:buNone/>
            </a:pPr>
            <a:r>
              <a:rPr lang="cs-CZ" sz="2000" b="1" dirty="0" smtClean="0"/>
              <a:t>			</a:t>
            </a:r>
            <a:r>
              <a:rPr lang="cs-CZ" sz="2000" b="1" dirty="0" err="1" smtClean="0"/>
              <a:t>sociometrie</a:t>
            </a:r>
            <a:endParaRPr lang="cs-CZ" sz="2000" b="1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/>
        </p:nvGraphicFramePr>
        <p:xfrm>
          <a:off x="457200" y="1774825"/>
          <a:ext cx="8229600" cy="2654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2400" i="1"/>
              <a:t>Kognitivní mediace a přístupy ke strategiím zvládání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000" b="1" i="1"/>
              <a:t>Protistresové očkování (Miechenbaum)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 i="1"/>
              <a:t>	</a:t>
            </a:r>
            <a:r>
              <a:rPr lang="cs-CZ" sz="2000"/>
              <a:t>Důraz na získávání zvládacích dovedností, které žákovi umožní pracovat s malým, zvládnutelným množstvím stresu = cesta ke zvládání větších problémů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000"/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/>
              <a:t>Třífázový model: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00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1800"/>
              <a:t>Instruovat žáka o tom co je to stres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1800"/>
              <a:t>Naučit ho zvládací dovednosti – relaxační techniky, pozitivní tvrzení, sebe-posilování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1800"/>
              <a:t>Vystavit ho stresující události, aby se naučil své nové dovednosti používat, nácvik chování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000" b="1" i="1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2400" i="1"/>
              <a:t>Kognitivní mediace a přístupy ke strategiím zvládání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48958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000" b="1" i="1" dirty="0" err="1"/>
              <a:t>Atribuční</a:t>
            </a:r>
            <a:r>
              <a:rPr lang="cs-CZ" sz="2000" b="1" i="1" dirty="0"/>
              <a:t> přeškolení (Bandura, </a:t>
            </a:r>
            <a:r>
              <a:rPr lang="cs-CZ" sz="2000" b="1" i="1" dirty="0" err="1"/>
              <a:t>Weiner</a:t>
            </a:r>
            <a:r>
              <a:rPr lang="cs-CZ" sz="2000" b="1" i="1" dirty="0"/>
              <a:t>)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Všímá si jak kauzální vysvětlení a přisuzování ovlivňuje problémové chování svých nositelů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Žák přeceňuje pravděpodobnost negativních událostí (</a:t>
            </a:r>
            <a:r>
              <a:rPr lang="cs-CZ" sz="1800" dirty="0" err="1"/>
              <a:t>nefér</a:t>
            </a:r>
            <a:r>
              <a:rPr lang="cs-CZ" sz="1800" dirty="0"/>
              <a:t> zacházení, nepřátelské záměry) a přejde rovnou k závěru (pohledy vždy interpretuje jako nepřátelské</a:t>
            </a:r>
            <a:r>
              <a:rPr lang="cs-CZ" sz="1800" dirty="0" smtClean="0"/>
              <a:t>)</a:t>
            </a:r>
          </a:p>
          <a:p>
            <a:pPr lvl="1">
              <a:lnSpc>
                <a:spcPct val="90000"/>
              </a:lnSpc>
            </a:pPr>
            <a:endParaRPr lang="cs-CZ" sz="1800" dirty="0"/>
          </a:p>
          <a:p>
            <a:pPr>
              <a:lnSpc>
                <a:spcPct val="90000"/>
              </a:lnSpc>
            </a:pPr>
            <a:r>
              <a:rPr lang="cs-CZ" sz="2000" dirty="0" err="1"/>
              <a:t>Atribuční</a:t>
            </a:r>
            <a:r>
              <a:rPr lang="cs-CZ" sz="2000" dirty="0"/>
              <a:t> přeškolení povzbuzuje žáka, aby identifikoval své způsoby </a:t>
            </a:r>
            <a:r>
              <a:rPr lang="cs-CZ" sz="2000" dirty="0" err="1"/>
              <a:t>atribucí</a:t>
            </a:r>
            <a:r>
              <a:rPr lang="cs-CZ" sz="2000" dirty="0"/>
              <a:t>, přisuzování, zvláště chyby v myšlení a uvažování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Po </a:t>
            </a:r>
            <a:r>
              <a:rPr lang="cs-CZ" sz="2000" dirty="0"/>
              <a:t>žákovi se chce, aby zvažoval alternativy a zkoušel je v různých kontextech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Cílem </a:t>
            </a:r>
            <a:r>
              <a:rPr lang="cs-CZ" sz="2000" dirty="0"/>
              <a:t>je povzbudit ho, aby uvažoval o tom, že jeho snaha může vést k řízení svého chování a tím i k růstu představy o vlastních schopnostech (self-</a:t>
            </a:r>
            <a:r>
              <a:rPr lang="cs-CZ" sz="2000" dirty="0" err="1"/>
              <a:t>efficacy</a:t>
            </a:r>
            <a:r>
              <a:rPr lang="cs-CZ" sz="2000" dirty="0"/>
              <a:t>)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cs-CZ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2400" i="1"/>
              <a:t>Kognitivní mediace a přístupy ke strategiím zvládání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400" b="1" i="1"/>
              <a:t>Zvládání hněvu (anger management) (Feindler, Ecton)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240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/>
              <a:t>Zlost a agrese jsou chápány jako naučená chování, která jsou udržována díky posilování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80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/>
              <a:t>Zlost – zahrnuje jak fyziologické tak kognitivní procesy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80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/>
              <a:t>Agresivní děti dokáží identifikovat ohrožení nebo provokativní čin i když neexistuje (proto kognitivní)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80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/>
              <a:t>Cílem je sebekontrola zlosti a agrese skrze kognitivní-mediaci a redukci vzruchu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80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/>
              <a:t>Zhodnocení problému – sebe-monitorovací techniky (deník vzteku) a pozorování (ABC)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 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4638"/>
            <a:ext cx="8075612" cy="993775"/>
          </a:xfrm>
        </p:spPr>
        <p:txBody>
          <a:bodyPr/>
          <a:lstStyle/>
          <a:p>
            <a:r>
              <a:rPr lang="cs-CZ" sz="2800" b="1"/>
              <a:t>Kognitivní terapie</a:t>
            </a:r>
            <a:br>
              <a:rPr lang="cs-CZ" sz="2800" b="1"/>
            </a:br>
            <a:r>
              <a:rPr lang="cs-CZ" sz="2800" i="1"/>
              <a:t>Kognitivní mediace a přístupy ke strategiím zvládání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848"/>
            <a:ext cx="8229600" cy="453680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800" b="1" i="1" dirty="0"/>
              <a:t>Zvládání hněvu (</a:t>
            </a:r>
            <a:r>
              <a:rPr lang="cs-CZ" sz="1800" b="1" i="1" dirty="0" err="1"/>
              <a:t>anger</a:t>
            </a:r>
            <a:r>
              <a:rPr lang="cs-CZ" sz="1800" b="1" i="1" dirty="0"/>
              <a:t> management) (</a:t>
            </a:r>
            <a:r>
              <a:rPr lang="cs-CZ" sz="1800" b="1" i="1" dirty="0" err="1"/>
              <a:t>Feindler</a:t>
            </a:r>
            <a:r>
              <a:rPr lang="cs-CZ" sz="1800" b="1" i="1" dirty="0"/>
              <a:t>, </a:t>
            </a:r>
            <a:r>
              <a:rPr lang="cs-CZ" sz="1800" b="1" i="1" dirty="0" err="1"/>
              <a:t>Ecton</a:t>
            </a:r>
            <a:r>
              <a:rPr lang="cs-CZ" sz="1800" b="1" i="1" dirty="0"/>
              <a:t>) - pokračování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Techniky zvládání vzteku</a:t>
            </a:r>
          </a:p>
          <a:p>
            <a:pPr>
              <a:lnSpc>
                <a:spcPct val="80000"/>
              </a:lnSpc>
            </a:pPr>
            <a:endParaRPr lang="cs-CZ" sz="1800" dirty="0"/>
          </a:p>
          <a:p>
            <a:pPr>
              <a:lnSpc>
                <a:spcPct val="80000"/>
              </a:lnSpc>
            </a:pPr>
            <a:r>
              <a:rPr lang="cs-CZ" sz="1800" dirty="0"/>
              <a:t>Žák identifikuje související myšlenky, pocity, činy – v pojmech funkční, ABC analýzy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Cíle – stanovit je a vysvětlit (zvýšit kontrolu nad zlostí a vyhnout se provokujícím situacím)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Trénovat </a:t>
            </a:r>
            <a:r>
              <a:rPr lang="cs-CZ" sz="1800" dirty="0" err="1"/>
              <a:t>sebeinstrukční</a:t>
            </a:r>
            <a:r>
              <a:rPr lang="cs-CZ" sz="1800" dirty="0"/>
              <a:t> techniky  - lze i za pomoci hraní rolí = bezpečný prostor pro nácvik </a:t>
            </a:r>
            <a:r>
              <a:rPr lang="cs-CZ" sz="1800" dirty="0" err="1"/>
              <a:t>sebeinstrukčních</a:t>
            </a:r>
            <a:r>
              <a:rPr lang="cs-CZ" sz="1800" dirty="0"/>
              <a:t> technik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Techniky myšlení dopředu – uvažuje o narážkách, které ho mohou vyprovokovat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Trénink v asertivitě – asertivní prosazování svých práv namísto agrese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Trénink relaxačních technik – redukce agresivního nabuzení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Trénink sebe-zhodnocování, sebe-posilování. Vedení deníku zlosti – zpětná vazba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Proč se to nemusí dařit?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sz="1600" dirty="0"/>
              <a:t>-	Nedostatek odhodlání, nedostatek potřebných sociálních dovedností, kognitivní deficity, kultura vrstevnické skupiny, úzkost, technické problémy</a:t>
            </a:r>
          </a:p>
          <a:p>
            <a:pPr>
              <a:lnSpc>
                <a:spcPct val="80000"/>
              </a:lnSpc>
            </a:pPr>
            <a:endParaRPr lang="cs-CZ" sz="1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evaluace, vyhodnocení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/>
              <a:t>	</a:t>
            </a:r>
            <a:r>
              <a:rPr lang="cs-CZ" sz="2400"/>
              <a:t>Všímáme si změn v kognitivních procesech během intervence.</a:t>
            </a:r>
          </a:p>
          <a:p>
            <a:pPr>
              <a:buFontTx/>
              <a:buNone/>
            </a:pPr>
            <a:endParaRPr lang="cs-CZ" sz="2400"/>
          </a:p>
          <a:p>
            <a:pPr>
              <a:buFontTx/>
              <a:buNone/>
            </a:pPr>
            <a:r>
              <a:rPr lang="cs-CZ" sz="2400"/>
              <a:t>	Pozitivní změny v kognitivních procesech by se měly projevit v chování</a:t>
            </a:r>
          </a:p>
          <a:p>
            <a:pPr>
              <a:buFontTx/>
              <a:buNone/>
            </a:pPr>
            <a:endParaRPr lang="cs-CZ" sz="2400"/>
          </a:p>
          <a:p>
            <a:pPr>
              <a:buFontTx/>
              <a:buNone/>
            </a:pPr>
            <a:r>
              <a:rPr lang="cs-CZ" sz="2400"/>
              <a:t>	Měla by být vytvoření před-intervenční čára (</a:t>
            </a:r>
            <a:r>
              <a:rPr lang="cs-CZ" sz="2400" i="1"/>
              <a:t>baseline</a:t>
            </a:r>
            <a:r>
              <a:rPr lang="cs-CZ" sz="2400"/>
              <a:t>), abychom snadno a dobře srovnali start s cílem</a:t>
            </a:r>
          </a:p>
          <a:p>
            <a:pPr>
              <a:buFontTx/>
              <a:buNone/>
            </a:pPr>
            <a:endParaRPr lang="cs-CZ" sz="2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Klíčová literatura</a:t>
            </a:r>
            <a:endParaRPr lang="cs-CZ" sz="36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400" dirty="0"/>
              <a:t>	</a:t>
            </a:r>
          </a:p>
          <a:p>
            <a:pPr>
              <a:buFontTx/>
              <a:buNone/>
            </a:pPr>
            <a:endParaRPr lang="cs-CZ" sz="2400" dirty="0"/>
          </a:p>
          <a:p>
            <a:pPr>
              <a:buFontTx/>
              <a:buNone/>
            </a:pPr>
            <a:r>
              <a:rPr lang="cs-CZ" sz="2400" dirty="0" smtClean="0"/>
              <a:t>BECK</a:t>
            </a:r>
            <a:r>
              <a:rPr lang="cs-CZ" sz="2400" dirty="0" smtClean="0"/>
              <a:t>, </a:t>
            </a:r>
            <a:r>
              <a:rPr lang="cs-CZ" sz="2400" dirty="0" err="1" smtClean="0"/>
              <a:t>Aaron</a:t>
            </a:r>
            <a:r>
              <a:rPr lang="cs-CZ" sz="2400" dirty="0" smtClean="0"/>
              <a:t> T. </a:t>
            </a:r>
            <a:r>
              <a:rPr lang="cs-CZ" sz="2400" i="1" dirty="0" smtClean="0"/>
              <a:t>Kognitivní terapie a emoční poruchy</a:t>
            </a:r>
            <a:r>
              <a:rPr lang="cs-CZ" sz="2400" dirty="0" smtClean="0"/>
              <a:t>. 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Portál, 2005, 250 s. ISBN 8073670321. </a:t>
            </a:r>
            <a:endParaRPr lang="cs-CZ" sz="2400" dirty="0" smtClean="0"/>
          </a:p>
          <a:p>
            <a:pPr>
              <a:buFontTx/>
              <a:buNone/>
            </a:pPr>
            <a:endParaRPr lang="cs-CZ" sz="2400" b="1" dirty="0" smtClean="0"/>
          </a:p>
          <a:p>
            <a:pPr>
              <a:buFontTx/>
              <a:buNone/>
            </a:pPr>
            <a:r>
              <a:rPr lang="en-GB" sz="2400" b="1" dirty="0" smtClean="0"/>
              <a:t>Ayers</a:t>
            </a:r>
            <a:r>
              <a:rPr lang="en-GB" sz="2400" b="1" dirty="0"/>
              <a:t>, H., Clarke, D., Murray A. 2000.</a:t>
            </a:r>
            <a:r>
              <a:rPr lang="en-GB" sz="2400" dirty="0"/>
              <a:t> </a:t>
            </a:r>
            <a:r>
              <a:rPr lang="en-GB" sz="2400" i="1" dirty="0"/>
              <a:t>Perspectives on Behaviour. A Practical Guide to Effective Interventions for Teachers. </a:t>
            </a:r>
            <a:r>
              <a:rPr lang="en-GB" sz="2400" dirty="0"/>
              <a:t>David Fulton Publishers: </a:t>
            </a:r>
            <a:r>
              <a:rPr lang="en-GB" sz="2400" dirty="0" smtClean="0"/>
              <a:t>Oxon</a:t>
            </a:r>
            <a:endParaRPr lang="cs-CZ" sz="2400" dirty="0" smtClean="0"/>
          </a:p>
          <a:p>
            <a:pPr>
              <a:buFontTx/>
              <a:buNone/>
            </a:pPr>
            <a:endParaRPr lang="cs-CZ" sz="2400" dirty="0" smtClean="0">
              <a:hlinkClick r:id="rId2"/>
            </a:endParaRPr>
          </a:p>
          <a:p>
            <a:pPr>
              <a:buFontTx/>
              <a:buNone/>
            </a:pPr>
            <a:r>
              <a:rPr lang="en-GB" sz="2400" dirty="0" smtClean="0">
                <a:hlinkClick r:id="rId2"/>
              </a:rPr>
              <a:t>http</a:t>
            </a:r>
            <a:r>
              <a:rPr lang="en-GB" sz="2400" dirty="0" smtClean="0">
                <a:hlinkClick r:id="rId2"/>
              </a:rPr>
              <a:t>://</a:t>
            </a:r>
            <a:r>
              <a:rPr lang="en-GB" sz="2400" dirty="0" smtClean="0">
                <a:hlinkClick r:id="rId2"/>
              </a:rPr>
              <a:t>www.afcbt.org/hopevideo</a:t>
            </a:r>
            <a:endParaRPr lang="cs-CZ" sz="2400" dirty="0" smtClean="0"/>
          </a:p>
          <a:p>
            <a:pPr>
              <a:buFontTx/>
              <a:buNone/>
            </a:pPr>
            <a:endParaRPr lang="en-GB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96828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sz="2400" dirty="0" smtClean="0"/>
              <a:t>důkladné zprávy zaměřené na 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Postoje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Vlastní schopnosti (</a:t>
            </a:r>
            <a:r>
              <a:rPr lang="cs-CZ" sz="2000" i="1" dirty="0" err="1" smtClean="0"/>
              <a:t>self</a:t>
            </a:r>
            <a:r>
              <a:rPr lang="cs-CZ" sz="2000" i="1" dirty="0" smtClean="0"/>
              <a:t>-</a:t>
            </a:r>
            <a:r>
              <a:rPr lang="cs-CZ" sz="2000" i="1" dirty="0" err="1" smtClean="0"/>
              <a:t>efficacy</a:t>
            </a:r>
            <a:r>
              <a:rPr lang="cs-CZ" sz="20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cs-CZ" sz="2000" dirty="0" err="1" smtClean="0"/>
              <a:t>Atribuční</a:t>
            </a:r>
            <a:r>
              <a:rPr lang="cs-CZ" sz="2000" dirty="0" smtClean="0"/>
              <a:t> styl </a:t>
            </a:r>
          </a:p>
          <a:p>
            <a:pPr>
              <a:buFontTx/>
              <a:buNone/>
            </a:pPr>
            <a:endParaRPr lang="cs-CZ" sz="2000" dirty="0" smtClean="0"/>
          </a:p>
          <a:p>
            <a:pPr>
              <a:buFontTx/>
              <a:buNone/>
            </a:pPr>
            <a:r>
              <a:rPr lang="cs-CZ" sz="2000" dirty="0" err="1" smtClean="0"/>
              <a:t>Atribuční</a:t>
            </a:r>
            <a:r>
              <a:rPr lang="cs-CZ" sz="2000" dirty="0" smtClean="0"/>
              <a:t> </a:t>
            </a:r>
            <a:r>
              <a:rPr lang="cs-CZ" sz="2000" dirty="0"/>
              <a:t>styl – tři dimenze</a:t>
            </a:r>
          </a:p>
          <a:p>
            <a:pPr lvl="1">
              <a:buFontTx/>
              <a:buChar char="•"/>
            </a:pPr>
            <a:r>
              <a:rPr lang="cs-CZ" sz="2000" dirty="0" smtClean="0"/>
              <a:t>Interně-Externí</a:t>
            </a:r>
            <a:endParaRPr lang="cs-CZ" sz="2000" dirty="0"/>
          </a:p>
          <a:p>
            <a:pPr lvl="1">
              <a:buFontTx/>
              <a:buChar char="•"/>
            </a:pPr>
            <a:r>
              <a:rPr lang="cs-CZ" sz="2000" dirty="0"/>
              <a:t>Globálně-specifická</a:t>
            </a:r>
          </a:p>
          <a:p>
            <a:pPr lvl="1">
              <a:buFontTx/>
              <a:buChar char="•"/>
            </a:pPr>
            <a:r>
              <a:rPr lang="cs-CZ" sz="2000" dirty="0"/>
              <a:t>Stabilně-nestabilní</a:t>
            </a:r>
          </a:p>
          <a:p>
            <a:pPr lvl="1">
              <a:buFontTx/>
              <a:buChar char="•"/>
            </a:pPr>
            <a:endParaRPr lang="cs-CZ" sz="2000" dirty="0"/>
          </a:p>
          <a:p>
            <a:pPr>
              <a:buFontTx/>
              <a:buNone/>
            </a:pPr>
            <a:r>
              <a:rPr lang="cs-CZ" sz="2000" dirty="0"/>
              <a:t>Žák – interně/globálně/stabilní =</a:t>
            </a:r>
          </a:p>
          <a:p>
            <a:pPr lvl="1">
              <a:buFontTx/>
              <a:buNone/>
            </a:pPr>
            <a:r>
              <a:rPr lang="cs-CZ" sz="2000" dirty="0"/>
              <a:t>	tendence k </a:t>
            </a:r>
            <a:r>
              <a:rPr lang="cs-CZ" sz="2000" dirty="0">
                <a:solidFill>
                  <a:srgbClr val="C00000"/>
                </a:solidFill>
              </a:rPr>
              <a:t>sebeobviňování</a:t>
            </a:r>
            <a:r>
              <a:rPr lang="cs-CZ" sz="2000" dirty="0"/>
              <a:t>, problémy vnímá jako </a:t>
            </a:r>
            <a:r>
              <a:rPr lang="cs-CZ" sz="2000" dirty="0">
                <a:solidFill>
                  <a:srgbClr val="C00000"/>
                </a:solidFill>
              </a:rPr>
              <a:t>součást všech kontextů</a:t>
            </a:r>
            <a:r>
              <a:rPr lang="cs-CZ" sz="2000" dirty="0"/>
              <a:t> a jako </a:t>
            </a:r>
            <a:r>
              <a:rPr lang="cs-CZ" sz="2000" dirty="0" smtClean="0">
                <a:solidFill>
                  <a:srgbClr val="C00000"/>
                </a:solidFill>
              </a:rPr>
              <a:t>permanentní</a:t>
            </a:r>
            <a:r>
              <a:rPr lang="cs-CZ" sz="2000" dirty="0"/>
              <a:t> </a:t>
            </a:r>
            <a:r>
              <a:rPr lang="cs-CZ" sz="2000" dirty="0" smtClean="0"/>
              <a:t>= </a:t>
            </a:r>
            <a:r>
              <a:rPr lang="cs-CZ" sz="2000" dirty="0"/>
              <a:t>Tendence k nemotivovanosti.</a:t>
            </a:r>
          </a:p>
          <a:p>
            <a:pPr>
              <a:buFontTx/>
              <a:buNone/>
            </a:pPr>
            <a:endParaRPr lang="cs-CZ" sz="2000" dirty="0"/>
          </a:p>
          <a:p>
            <a:pPr>
              <a:buFontTx/>
              <a:buNone/>
            </a:pPr>
            <a:r>
              <a:rPr lang="cs-CZ" sz="2000" dirty="0"/>
              <a:t>Interní či externí lokalizace </a:t>
            </a:r>
            <a:r>
              <a:rPr lang="cs-CZ" sz="2000" dirty="0" smtClean="0"/>
              <a:t>regulace (srov. s naučená bezmocnost)</a:t>
            </a:r>
            <a:endParaRPr lang="cs-CZ" sz="2000" dirty="0"/>
          </a:p>
          <a:p>
            <a:pPr lvl="1">
              <a:buFontTx/>
              <a:buChar char="•"/>
            </a:pPr>
            <a:r>
              <a:rPr lang="cs-CZ" sz="2000" dirty="0" smtClean="0"/>
              <a:t>Interní </a:t>
            </a:r>
            <a:r>
              <a:rPr lang="cs-CZ" sz="2000" dirty="0"/>
              <a:t>– vidí příčiny svého chování jako ovlivnitelné (větší šance na zlepšení chování)</a:t>
            </a:r>
          </a:p>
          <a:p>
            <a:pPr lvl="1">
              <a:buFontTx/>
              <a:buChar char="•"/>
            </a:pPr>
            <a:r>
              <a:rPr lang="cs-CZ" sz="2000" dirty="0"/>
              <a:t>Externí – příčiny jsou mimo jejich kontrolu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cs-CZ" sz="2400" b="1" dirty="0" err="1"/>
              <a:t>Self</a:t>
            </a:r>
            <a:r>
              <a:rPr lang="cs-CZ" sz="2400" b="1" dirty="0"/>
              <a:t>-reporty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Rozhovory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/>
              <a:t>	</a:t>
            </a:r>
          </a:p>
          <a:p>
            <a:pPr>
              <a:buFontTx/>
              <a:buNone/>
            </a:pPr>
            <a:r>
              <a:rPr lang="cs-CZ" sz="2400" dirty="0" smtClean="0"/>
              <a:t>Žáci </a:t>
            </a:r>
            <a:r>
              <a:rPr lang="cs-CZ" sz="2400" dirty="0"/>
              <a:t>popisují své myšlenky, které spojují s svým chováním.</a:t>
            </a:r>
          </a:p>
          <a:p>
            <a:pPr>
              <a:buFontTx/>
              <a:buNone/>
            </a:pPr>
            <a:endParaRPr lang="cs-CZ" sz="2400" dirty="0"/>
          </a:p>
          <a:p>
            <a:pPr>
              <a:buFontTx/>
              <a:buNone/>
            </a:pPr>
            <a:endParaRPr lang="cs-CZ" sz="2400" dirty="0"/>
          </a:p>
          <a:p>
            <a:pPr>
              <a:buFontTx/>
              <a:buNone/>
            </a:pPr>
            <a:r>
              <a:rPr lang="cs-CZ" sz="2400" dirty="0" smtClean="0"/>
              <a:t>Rodiče </a:t>
            </a:r>
            <a:r>
              <a:rPr lang="cs-CZ" sz="2400" dirty="0"/>
              <a:t>popisují co si myslí o problémovém chování svého dítěte s ohledem na minulost</a:t>
            </a:r>
            <a:r>
              <a:rPr lang="cs-CZ" sz="2400" dirty="0" smtClean="0"/>
              <a:t>.</a:t>
            </a:r>
          </a:p>
          <a:p>
            <a:pPr>
              <a:buFontTx/>
              <a:buNone/>
            </a:pPr>
            <a:endParaRPr lang="cs-CZ" sz="2400" dirty="0" smtClean="0"/>
          </a:p>
          <a:p>
            <a:pPr>
              <a:buFontTx/>
              <a:buNone/>
            </a:pPr>
            <a:r>
              <a:rPr lang="cs-CZ" sz="2400" dirty="0" smtClean="0"/>
              <a:t>Učitelé popisují žákův problém, očekávání od žáka, schopnosti žáka řešit problém. </a:t>
            </a:r>
            <a:endParaRPr lang="cs-CZ" sz="2400" dirty="0"/>
          </a:p>
          <a:p>
            <a:pPr>
              <a:buFontTx/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5" name="Picture 9" descr="cognitive assessment pupil questionnai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46538" cy="6858000"/>
          </a:xfrm>
          <a:prstGeom prst="rect">
            <a:avLst/>
          </a:prstGeom>
          <a:noFill/>
        </p:spPr>
      </p:pic>
      <p:pic>
        <p:nvPicPr>
          <p:cNvPr id="14346" name="Picture 10" descr="cognitive assessment pupil questionnai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0488" y="0"/>
            <a:ext cx="397351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Klasifikační škály chování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400" dirty="0"/>
              <a:t>Učitel je může využít ke klasifikaci žákova chování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Vhodné ke srovnání záznamů několika učitelů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assessment profile - rating sca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0"/>
            <a:ext cx="5181600" cy="6681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primary-secondary assessment profile score - rating sca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0"/>
            <a:ext cx="425767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1053</TotalTime>
  <Words>755</Words>
  <Application>Microsoft Office PowerPoint</Application>
  <PresentationFormat>Předvádění na obrazovce (4:3)</PresentationFormat>
  <Paragraphs>277</Paragraphs>
  <Slides>35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Modul</vt:lpstr>
      <vt:lpstr>Kognitivně behaviorální perspektiva</vt:lpstr>
      <vt:lpstr>Kognitivní procesy </vt:lpstr>
      <vt:lpstr>Kognitivní zhodnocení</vt:lpstr>
      <vt:lpstr>Self-reporty</vt:lpstr>
      <vt:lpstr>Rozhovory</vt:lpstr>
      <vt:lpstr>Snímek 6</vt:lpstr>
      <vt:lpstr>Klasifikační škály chování</vt:lpstr>
      <vt:lpstr>Snímek 8</vt:lpstr>
      <vt:lpstr>Snímek 9</vt:lpstr>
      <vt:lpstr>Přímé pozorování</vt:lpstr>
      <vt:lpstr>Snímek 11</vt:lpstr>
      <vt:lpstr>Sociometrie</vt:lpstr>
      <vt:lpstr>Snímek 13</vt:lpstr>
      <vt:lpstr>Snímek 14</vt:lpstr>
      <vt:lpstr>Jak zhodnotit problém</vt:lpstr>
      <vt:lpstr>Příklad</vt:lpstr>
      <vt:lpstr>Příklad - pokračování</vt:lpstr>
      <vt:lpstr>Snímek 18</vt:lpstr>
      <vt:lpstr>Kognitivní intervence</vt:lpstr>
      <vt:lpstr>Kognitivní terapie </vt:lpstr>
      <vt:lpstr>Kognitivní terapie  Racionálně emoční behaviorální terapie (REBT) </vt:lpstr>
      <vt:lpstr>Kognitivní terapie  Racionálně emoční behaviorální terapie (REBT)</vt:lpstr>
      <vt:lpstr>Kognitivní terapie  Racionálně emoční behaviorální terapie (REBT)</vt:lpstr>
      <vt:lpstr>Kognitivní terapie Kognitivní terapie</vt:lpstr>
      <vt:lpstr>Kognitivní terapie Kognitivní terapie</vt:lpstr>
      <vt:lpstr>Kognitivní terapie Kognitivní terapie</vt:lpstr>
      <vt:lpstr>Kognitivní terapie Kognitivní terapie</vt:lpstr>
      <vt:lpstr>Kognitivní terapie Kognitivní mediace a přístupy ke strategiím zvládání</vt:lpstr>
      <vt:lpstr>Kognitivní terapie Kognitivní mediace a přístupy ke strategiím zvládání</vt:lpstr>
      <vt:lpstr>Kognitivní terapie Kognitivní mediace a přístupy ke strategiím zvládání</vt:lpstr>
      <vt:lpstr>Kognitivní terapie Kognitivní mediace a přístupy ke strategiím zvládání</vt:lpstr>
      <vt:lpstr>Kognitivní terapie Kognitivní mediace a přístupy ke strategiím zvládání</vt:lpstr>
      <vt:lpstr>Kognitivní terapie Kognitivní mediace a přístupy ke strategiím zvládání</vt:lpstr>
      <vt:lpstr>Kognitivní evaluace, vyhodnocení</vt:lpstr>
      <vt:lpstr>Klíčová literatura</vt:lpstr>
    </vt:vector>
  </TitlesOfParts>
  <Company>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Kognitivně behaviorální perspektiva</dc:title>
  <dc:creator>G</dc:creator>
  <cp:lastModifiedBy>Jarče</cp:lastModifiedBy>
  <cp:revision>82</cp:revision>
  <dcterms:created xsi:type="dcterms:W3CDTF">2010-03-16T13:20:16Z</dcterms:created>
  <dcterms:modified xsi:type="dcterms:W3CDTF">2013-03-27T08:41:10Z</dcterms:modified>
</cp:coreProperties>
</file>