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endParaRPr lang="cs-CZ" dirty="0" smtClean="0"/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Pedagogická komunikace 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5600" b="1" dirty="0"/>
              <a:t> </a:t>
            </a:r>
            <a:endParaRPr lang="cs-CZ" sz="5600" dirty="0"/>
          </a:p>
          <a:p>
            <a:r>
              <a:rPr lang="cs-CZ" sz="5600" b="1" dirty="0"/>
              <a:t>Základní pojmy</a:t>
            </a:r>
            <a:r>
              <a:rPr lang="cs-CZ" sz="5600" dirty="0"/>
              <a:t>:</a:t>
            </a:r>
          </a:p>
          <a:p>
            <a:r>
              <a:rPr lang="cs-CZ" sz="5600" b="1" dirty="0"/>
              <a:t>Sociální interakce</a:t>
            </a:r>
            <a:r>
              <a:rPr lang="cs-CZ" sz="5600" dirty="0"/>
              <a:t> – vzájemné aktivní působení, ovlivňování jedinců, skupin a prostředí; jeden subjekt vyvolává svým jednáním změnu v jednání druhého subjektu (Hartl, Psychologický slovník, 1994)</a:t>
            </a:r>
          </a:p>
          <a:p>
            <a:r>
              <a:rPr lang="cs-CZ" sz="5600" b="1" dirty="0"/>
              <a:t>Pedagogická interakce </a:t>
            </a:r>
            <a:r>
              <a:rPr lang="cs-CZ" sz="5600" dirty="0"/>
              <a:t>– vzájemné působení dvou nebo více subjektů v průběhu výchovně vzdělávacího procesu (Šikulová)</a:t>
            </a:r>
          </a:p>
          <a:p>
            <a:r>
              <a:rPr lang="cs-CZ" sz="5600" b="1" dirty="0"/>
              <a:t>Sociální komunikace</a:t>
            </a:r>
            <a:r>
              <a:rPr lang="cs-CZ" sz="5600" dirty="0"/>
              <a:t> – Sdělování, tj. výměna informací (Mareš, </a:t>
            </a:r>
            <a:r>
              <a:rPr lang="cs-CZ" sz="5600" dirty="0" err="1"/>
              <a:t>Křivohlavý</a:t>
            </a:r>
            <a:r>
              <a:rPr lang="cs-CZ" sz="5600" dirty="0"/>
              <a:t>, Komunikace ve škole, 1995)</a:t>
            </a:r>
            <a:endParaRPr lang="cs-CZ" sz="5600" b="1" dirty="0"/>
          </a:p>
          <a:p>
            <a:r>
              <a:rPr lang="cs-CZ" sz="5600" b="1" dirty="0"/>
              <a:t>Pedagogická komunikace</a:t>
            </a:r>
            <a:r>
              <a:rPr lang="cs-CZ" sz="5600" dirty="0"/>
              <a:t> – Vzájemná výměna informací mezi účastníky výchovně vzdělávacího procesu, která slouží výukovým cílům (</a:t>
            </a:r>
            <a:r>
              <a:rPr lang="cs-CZ" sz="5600" dirty="0" err="1"/>
              <a:t>Gavora</a:t>
            </a:r>
            <a:r>
              <a:rPr lang="cs-CZ" sz="5600" dirty="0"/>
              <a:t>, Pedagogická </a:t>
            </a:r>
            <a:r>
              <a:rPr lang="cs-CZ" sz="5600" dirty="0" err="1"/>
              <a:t>komunikácia</a:t>
            </a:r>
            <a:r>
              <a:rPr lang="cs-CZ" sz="5600" dirty="0"/>
              <a:t> v </a:t>
            </a:r>
            <a:r>
              <a:rPr lang="cs-CZ" sz="5600" dirty="0" err="1"/>
              <a:t>základnej</a:t>
            </a:r>
            <a:r>
              <a:rPr lang="cs-CZ" sz="5600" dirty="0"/>
              <a:t> škole, 1988)</a:t>
            </a:r>
            <a:endParaRPr lang="cs-CZ" sz="5600" b="1" dirty="0"/>
          </a:p>
          <a:p>
            <a:endParaRPr lang="cs-CZ" sz="5600" dirty="0"/>
          </a:p>
          <a:p>
            <a:r>
              <a:rPr lang="cs-CZ" sz="5600" b="1" dirty="0"/>
              <a:t>Funkce pedagogické komunikace ve v-v procesu:</a:t>
            </a:r>
          </a:p>
          <a:p>
            <a:pPr lvl="0"/>
            <a:r>
              <a:rPr lang="cs-CZ" sz="5600" dirty="0"/>
              <a:t>zprostředkovává společnou činnost účastníků nebo jednotlivých pracovních skupin;</a:t>
            </a:r>
          </a:p>
          <a:p>
            <a:pPr lvl="0"/>
            <a:r>
              <a:rPr lang="cs-CZ" sz="5600" dirty="0"/>
              <a:t>zprostředkovává vzájemné působení účastníků v nejširším smyslu včetně výměny informací, zkušeností, ale i motivů, postojů, emocí;</a:t>
            </a:r>
          </a:p>
          <a:p>
            <a:pPr lvl="0"/>
            <a:r>
              <a:rPr lang="cs-CZ" sz="5600" dirty="0"/>
              <a:t>zprostředkovává osobní i neosobní vztahy;</a:t>
            </a:r>
          </a:p>
          <a:p>
            <a:pPr lvl="0"/>
            <a:r>
              <a:rPr lang="cs-CZ" sz="5600" dirty="0"/>
              <a:t>formuje všechny účastníky pedagogického procesu, zejména pak osobnost žáků; </a:t>
            </a:r>
          </a:p>
          <a:p>
            <a:pPr lvl="0"/>
            <a:r>
              <a:rPr lang="cs-CZ" sz="5600" dirty="0"/>
              <a:t>je prostředkem k uskutečňování výchovy a vzdělávání, neboť cíl, učivo, metody atd. nemohou vystupovat v pedagogickém procesu přímo, ale ve slovní či mimoslovní podobě; </a:t>
            </a:r>
          </a:p>
          <a:p>
            <a:pPr lvl="0"/>
            <a:r>
              <a:rPr lang="cs-CZ" sz="5600" dirty="0"/>
              <a:t>konstituuje každý výchovně vzdělávací systém, neboť tvoří jednu z jeho hlavních složek, zajišťuje jeho fungování, vnáší do něj pohyb, vývoj, dynamiku, udržuje jeho stabilitu.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5400" dirty="0" smtClean="0"/>
              <a:t>Takhle ne!</a:t>
            </a:r>
            <a:endParaRPr lang="cs-CZ" sz="5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857784"/>
          </a:xfrm>
        </p:spPr>
        <p:txBody>
          <a:bodyPr>
            <a:normAutofit/>
          </a:bodyPr>
          <a:lstStyle/>
          <a:p>
            <a:r>
              <a:rPr lang="cs-CZ" b="1" dirty="0" smtClean="0"/>
              <a:t>Pedagogická komunikace: </a:t>
            </a:r>
            <a:r>
              <a:rPr lang="cs-CZ" sz="2800" dirty="0" smtClean="0"/>
              <a:t>vzájemná výměna informací mezi účastníky výchovně vzdělávacího procesu, která slouží výukovým cílům </a:t>
            </a:r>
          </a:p>
          <a:p>
            <a:pPr>
              <a:buNone/>
            </a:pPr>
            <a:endParaRPr lang="cs-CZ" sz="800" dirty="0" smtClean="0"/>
          </a:p>
          <a:p>
            <a:r>
              <a:rPr lang="cs-CZ" b="1" dirty="0" smtClean="0"/>
              <a:t>Výuková komunikace: </a:t>
            </a:r>
            <a:r>
              <a:rPr lang="cs-CZ" dirty="0" smtClean="0"/>
              <a:t>výměna informací mezi učitelem a žáky v rámci vyučovací jednotky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Vyzkoušet si různé komunikační situace v rámci výukové komunikace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 čem to bude?</a:t>
            </a:r>
            <a:endParaRPr lang="cs-CZ" sz="3200" dirty="0"/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571472" y="414338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 bude cílem?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Ukázka pedagogické komunikace: vystoupení v rozsahu cca 20 minut</a:t>
            </a:r>
          </a:p>
          <a:p>
            <a:r>
              <a:rPr lang="cs-CZ" dirty="0" smtClean="0"/>
              <a:t>Zpětná vazba od kolegů</a:t>
            </a:r>
          </a:p>
          <a:p>
            <a:r>
              <a:rPr lang="cs-CZ" dirty="0" smtClean="0"/>
              <a:t>Vlastní sebereflexe na základě videonahrávky</a:t>
            </a:r>
          </a:p>
          <a:p>
            <a:r>
              <a:rPr lang="cs-CZ" dirty="0" smtClean="0"/>
              <a:t>Aktivní účast na seminářích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semináře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1) Stimulace posluchačů, atmosféra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2) Hromadné vyučování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3) Verbální komunikace – kladení otázek nižší a vyšší kognitivní náročnosti, otevřené a uzavřené otázky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4) Verbální komunikace – </a:t>
            </a:r>
            <a:r>
              <a:rPr lang="cs-CZ" sz="2800" dirty="0" err="1" smtClean="0"/>
              <a:t>facilitační</a:t>
            </a:r>
            <a:r>
              <a:rPr lang="cs-CZ" sz="2800" dirty="0" smtClean="0"/>
              <a:t> otázky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dirty="0" smtClean="0"/>
              <a:t>5) Verbální komunikace – zpětná vazba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6) Paralingvistické projevy – hlasitost a dynamika projevu, tónová výška hlasu, délka projevu, pauzy…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7) Neverbální komunikace – </a:t>
            </a:r>
            <a:r>
              <a:rPr lang="cs-CZ" dirty="0" err="1" smtClean="0"/>
              <a:t>gestika</a:t>
            </a:r>
            <a:r>
              <a:rPr lang="cs-CZ" dirty="0" smtClean="0"/>
              <a:t>, mimika, zrakový kontakt…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8) Neverbální komunikace - </a:t>
            </a:r>
            <a:r>
              <a:rPr lang="cs-CZ" dirty="0" err="1" smtClean="0"/>
              <a:t>proxemika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9) Prezentační dovednosti - </a:t>
            </a:r>
            <a:r>
              <a:rPr lang="cs-CZ" dirty="0" err="1" smtClean="0"/>
              <a:t>powerpoint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10) Skupinové vyučování – techniky práce se skupinou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11) Skupinové vyučování – techniky práce se skupinou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12) Problémové komunikační situace - nekázeň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13) Využití prostoru v pedagogické komunikaci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/>
              <a:t>14) Komunikační dovednosti – aktivní naslouchání a empatie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GAVORA, P. </a:t>
            </a:r>
            <a:r>
              <a:rPr lang="cs-CZ" b="1" dirty="0" smtClean="0"/>
              <a:t>Učitel a žáci v komunikaci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2005. 165 s. ISBN 80-7315-104-9.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Sociální a pedagogická komunikace ve škole</a:t>
            </a:r>
            <a:r>
              <a:rPr lang="cs-CZ" dirty="0" smtClean="0"/>
              <a:t>. Praha : SPN, 1989. 164 s. ISBN 80-04-21854-7.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Komunikace ve škole</a:t>
            </a:r>
            <a:r>
              <a:rPr lang="cs-CZ" dirty="0" smtClean="0"/>
              <a:t>. Brno : CDVU MU, 1995. 210 s. ISBN 80-210-1070-3.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/>
              <a:t>Plaňava</a:t>
            </a:r>
            <a:r>
              <a:rPr lang="cs-CZ" dirty="0" smtClean="0"/>
              <a:t>, I. </a:t>
            </a:r>
            <a:r>
              <a:rPr lang="cs-CZ" b="1" dirty="0" smtClean="0"/>
              <a:t>Průvodce mezilidskou komunikací : přístupy-dovednosti-poruchy.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 : </a:t>
            </a:r>
            <a:r>
              <a:rPr lang="cs-CZ" dirty="0" err="1" smtClean="0"/>
              <a:t>Grada</a:t>
            </a:r>
            <a:r>
              <a:rPr lang="cs-CZ" dirty="0" smtClean="0"/>
              <a:t>, 2005. 146 s. ISBN 8024708582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ŠEĎOVÁ, K., ŠVAŘÍČEK, R., ŠALAMOUNOVÁ, Z. </a:t>
            </a:r>
            <a:r>
              <a:rPr lang="cs-CZ" b="1" dirty="0" smtClean="0"/>
              <a:t>Komunikace ve školní třídě</a:t>
            </a:r>
            <a:r>
              <a:rPr lang="cs-CZ" dirty="0" smtClean="0"/>
              <a:t>. Praha: Portál, 2012. 296 s.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Facilitace</a:t>
            </a:r>
          </a:p>
          <a:p>
            <a:r>
              <a:rPr lang="cs-CZ" dirty="0" smtClean="0"/>
              <a:t>http://clanky.rvp.cz/wp-content/upload/prilohy/2801/facilitace.pdf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Zdroje: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</TotalTime>
  <Words>216</Words>
  <Application>Microsoft Office PowerPoint</Application>
  <PresentationFormat>Předvádění na obrazovce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1_Vrchol</vt:lpstr>
      <vt:lpstr>Shluk</vt:lpstr>
      <vt:lpstr>Pedagogická komunikace</vt:lpstr>
      <vt:lpstr>Pedagogická komunikace a interakce</vt:lpstr>
      <vt:lpstr>Snímek 3</vt:lpstr>
      <vt:lpstr>O čem to bude?</vt:lpstr>
      <vt:lpstr>Obsah semináře</vt:lpstr>
      <vt:lpstr>Seznam témat</vt:lpstr>
      <vt:lpstr>Seznam témat</vt:lpstr>
      <vt:lpstr>Seznam témat</vt:lpstr>
      <vt:lpstr>Zdroje: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X</cp:lastModifiedBy>
  <cp:revision>9</cp:revision>
  <dcterms:created xsi:type="dcterms:W3CDTF">2013-02-18T11:49:40Z</dcterms:created>
  <dcterms:modified xsi:type="dcterms:W3CDTF">2013-02-18T14:16:51Z</dcterms:modified>
</cp:coreProperties>
</file>