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2" r:id="rId5"/>
    <p:sldId id="263" r:id="rId6"/>
    <p:sldId id="264" r:id="rId7"/>
    <p:sldId id="259" r:id="rId8"/>
    <p:sldId id="261" r:id="rId9"/>
    <p:sldId id="265" r:id="rId10"/>
    <p:sldId id="260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6" d="100"/>
          <a:sy n="76" d="100"/>
        </p:scale>
        <p:origin x="-64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úhlý trojúhe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lný tvar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olný tvar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olný tvar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Přímá spojovací čár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7" name="Dvojitá šip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vojitá šip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Pravoúhlý trojúhe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Přímá spojovací čár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vojitá šip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vojitá šip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lný tvar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olný tvar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Pravoúhlý trojúhe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Přímá spojovací čár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BDAACCA-4D17-4E4A-91F9-FE4C9E6D0B07}" type="datetimeFigureOut">
              <a:rPr lang="cs-CZ" smtClean="0"/>
              <a:pPr/>
              <a:t>22.4.2013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49967E9-A1D8-45F5-9DEE-C514710C3E4D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hil.muni.cz/journals/index.php/studia-paedagogica/article/view/201/316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4800" dirty="0" smtClean="0"/>
              <a:t>Pedagogická komunikace</a:t>
            </a:r>
            <a:br>
              <a:rPr lang="cs-CZ" sz="4800" dirty="0" smtClean="0"/>
            </a:br>
            <a:r>
              <a:rPr lang="cs-CZ" sz="2200" dirty="0"/>
              <a:t>8</a:t>
            </a:r>
            <a:r>
              <a:rPr lang="cs-CZ" sz="2200" dirty="0" smtClean="0"/>
              <a:t>. lekce: </a:t>
            </a:r>
            <a:r>
              <a:rPr lang="cs-CZ" sz="2200" dirty="0" err="1" smtClean="0"/>
              <a:t>Proxemika</a:t>
            </a:r>
            <a:endParaRPr lang="cs-CZ" sz="22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785786" y="3857628"/>
            <a:ext cx="7772400" cy="1199704"/>
          </a:xfrm>
        </p:spPr>
        <p:txBody>
          <a:bodyPr>
            <a:normAutofit/>
          </a:bodyPr>
          <a:lstStyle/>
          <a:p>
            <a:r>
              <a:rPr lang="cs-CZ" sz="2000" dirty="0" smtClean="0"/>
              <a:t>Mgr. Kateřina </a:t>
            </a:r>
            <a:r>
              <a:rPr lang="cs-CZ" sz="2000" dirty="0" err="1" smtClean="0"/>
              <a:t>Lojdová</a:t>
            </a:r>
            <a:endParaRPr lang="cs-CZ" sz="2000" dirty="0" smtClean="0"/>
          </a:p>
          <a:p>
            <a:r>
              <a:rPr lang="cs-CZ" sz="2000" dirty="0" err="1" smtClean="0"/>
              <a:t>lojdova</a:t>
            </a:r>
            <a:r>
              <a:rPr lang="cs-CZ" sz="2000" dirty="0" smtClean="0"/>
              <a:t>@</a:t>
            </a:r>
            <a:r>
              <a:rPr lang="cs-CZ" sz="2000" dirty="0" err="1" smtClean="0"/>
              <a:t>ped.muni.cz</a:t>
            </a:r>
            <a:endParaRPr lang="cs-CZ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doprovází </a:t>
            </a:r>
            <a:r>
              <a:rPr lang="cs-CZ" dirty="0" smtClean="0"/>
              <a:t>a podporuje verbální sdělení</a:t>
            </a:r>
          </a:p>
          <a:p>
            <a:pPr lvl="0"/>
            <a:r>
              <a:rPr lang="cs-CZ" dirty="0" smtClean="0"/>
              <a:t>oslabuje verbální sdělení</a:t>
            </a:r>
          </a:p>
          <a:p>
            <a:pPr lvl="0"/>
            <a:r>
              <a:rPr lang="cs-CZ" dirty="0" smtClean="0"/>
              <a:t>zesiluje verbální sdělení</a:t>
            </a:r>
          </a:p>
          <a:p>
            <a:pPr lvl="0"/>
            <a:r>
              <a:rPr lang="cs-CZ" dirty="0" smtClean="0"/>
              <a:t>odporuje verbálnímu sdělení</a:t>
            </a:r>
          </a:p>
          <a:p>
            <a:pPr lvl="0"/>
            <a:r>
              <a:rPr lang="cs-CZ" dirty="0" smtClean="0"/>
              <a:t>nahrazuje verbální sdělení</a:t>
            </a:r>
          </a:p>
          <a:p>
            <a:pPr lvl="0"/>
            <a:r>
              <a:rPr lang="cs-CZ" dirty="0" smtClean="0"/>
              <a:t>vyjadřuje </a:t>
            </a:r>
            <a:r>
              <a:rPr lang="cs-CZ" dirty="0" smtClean="0"/>
              <a:t>naslouchání (nebo opak)</a:t>
            </a:r>
          </a:p>
          <a:p>
            <a:pPr lvl="0"/>
            <a:r>
              <a:rPr lang="cs-CZ" dirty="0" smtClean="0"/>
              <a:t>vyjadřuje </a:t>
            </a:r>
            <a:r>
              <a:rPr lang="cs-CZ" dirty="0" smtClean="0"/>
              <a:t>stanovisko</a:t>
            </a:r>
          </a:p>
          <a:p>
            <a:pPr lvl="0"/>
            <a:r>
              <a:rPr lang="cs-CZ" dirty="0" smtClean="0"/>
              <a:t>reguluje průběh dialogu</a:t>
            </a:r>
          </a:p>
          <a:p>
            <a:pPr lvl="0"/>
            <a:r>
              <a:rPr lang="cs-CZ" dirty="0" smtClean="0"/>
              <a:t>vyjadřuje subjektivní stav</a:t>
            </a:r>
          </a:p>
          <a:p>
            <a:pPr lvl="0"/>
            <a:r>
              <a:rPr lang="cs-CZ" dirty="0" smtClean="0"/>
              <a:t>vyjasňuje </a:t>
            </a:r>
            <a:r>
              <a:rPr lang="cs-CZ" dirty="0" smtClean="0"/>
              <a:t>vztah</a:t>
            </a:r>
          </a:p>
          <a:p>
            <a:pPr lvl="0"/>
            <a:endParaRPr lang="cs-CZ" dirty="0" smtClean="0"/>
          </a:p>
          <a:p>
            <a:pPr lvl="0"/>
            <a:r>
              <a:rPr lang="cs-CZ" b="1" dirty="0" smtClean="0"/>
              <a:t>Úkol: </a:t>
            </a:r>
            <a:r>
              <a:rPr lang="cs-CZ" dirty="0" smtClean="0"/>
              <a:t>Ilustrujte na příkladu prostorového chování učitele</a:t>
            </a:r>
            <a:endParaRPr lang="cs-CZ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Shrnutí funkcí neverbální komunikace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cs-CZ" dirty="0" smtClean="0"/>
          </a:p>
          <a:p>
            <a:r>
              <a:rPr lang="cs-CZ" dirty="0" smtClean="0"/>
              <a:t>prostorové chování</a:t>
            </a:r>
          </a:p>
          <a:p>
            <a:r>
              <a:rPr lang="cs-CZ" dirty="0" err="1" smtClean="0"/>
              <a:t>proxemika</a:t>
            </a:r>
            <a:r>
              <a:rPr lang="cs-CZ" dirty="0" smtClean="0"/>
              <a:t> je sdělování oddálením či přiblížením</a:t>
            </a:r>
          </a:p>
          <a:p>
            <a:r>
              <a:rPr lang="cs-CZ" dirty="0" smtClean="0"/>
              <a:t>vzdálenost </a:t>
            </a:r>
            <a:r>
              <a:rPr lang="cs-CZ" dirty="0" smtClean="0"/>
              <a:t>může ovlivňovat mezilidskou komunikaci: </a:t>
            </a:r>
            <a:r>
              <a:rPr lang="cs-CZ" dirty="0" err="1" smtClean="0"/>
              <a:t>proxemika</a:t>
            </a:r>
            <a:r>
              <a:rPr lang="cs-CZ" dirty="0" smtClean="0"/>
              <a:t> vyjadřuje vliv vzdálenosti na úroveň komunikace</a:t>
            </a:r>
          </a:p>
          <a:p>
            <a:pPr>
              <a:buNone/>
            </a:pPr>
            <a:endParaRPr lang="pl-PL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Proxemika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Veřejná </a:t>
            </a:r>
            <a:r>
              <a:rPr lang="cs-CZ" b="1" dirty="0" smtClean="0"/>
              <a:t>zóna</a:t>
            </a:r>
            <a:r>
              <a:rPr lang="cs-CZ" dirty="0" smtClean="0"/>
              <a:t>: </a:t>
            </a:r>
            <a:r>
              <a:rPr lang="cs-CZ" dirty="0" smtClean="0"/>
              <a:t>900 </a:t>
            </a:r>
            <a:r>
              <a:rPr lang="cs-CZ" dirty="0" smtClean="0"/>
              <a:t>cm </a:t>
            </a:r>
            <a:r>
              <a:rPr lang="cs-CZ" dirty="0" smtClean="0"/>
              <a:t>- 350 </a:t>
            </a:r>
            <a:r>
              <a:rPr lang="cs-CZ" dirty="0" smtClean="0"/>
              <a:t>cm. Vnímáme při ní několik osob. </a:t>
            </a:r>
            <a:r>
              <a:rPr lang="cs-CZ" dirty="0" smtClean="0"/>
              <a:t>Patří </a:t>
            </a:r>
            <a:r>
              <a:rPr lang="cs-CZ" dirty="0" smtClean="0"/>
              <a:t>sem veřejné projevy.</a:t>
            </a:r>
          </a:p>
          <a:p>
            <a:r>
              <a:rPr lang="cs-CZ" b="1" dirty="0" smtClean="0"/>
              <a:t>S</a:t>
            </a:r>
            <a:r>
              <a:rPr lang="cs-CZ" b="1" dirty="0" smtClean="0"/>
              <a:t>polečenská </a:t>
            </a:r>
            <a:r>
              <a:rPr lang="cs-CZ" b="1" dirty="0" smtClean="0"/>
              <a:t>zóna</a:t>
            </a:r>
            <a:r>
              <a:rPr lang="cs-CZ" dirty="0" smtClean="0"/>
              <a:t>: </a:t>
            </a:r>
            <a:r>
              <a:rPr lang="cs-CZ" dirty="0" smtClean="0"/>
              <a:t>350 </a:t>
            </a:r>
            <a:r>
              <a:rPr lang="cs-CZ" dirty="0" smtClean="0"/>
              <a:t>- 120 cm. Setkáme se s ní při kontaktu </a:t>
            </a:r>
            <a:r>
              <a:rPr lang="cs-CZ" dirty="0" smtClean="0"/>
              <a:t>v </a:t>
            </a:r>
            <a:r>
              <a:rPr lang="cs-CZ" dirty="0" smtClean="0"/>
              <a:t>zaměstnání, úředních jednáních atd.</a:t>
            </a:r>
          </a:p>
          <a:p>
            <a:r>
              <a:rPr lang="cs-CZ" b="1" dirty="0" smtClean="0"/>
              <a:t>Osobní </a:t>
            </a:r>
            <a:r>
              <a:rPr lang="cs-CZ" b="1" dirty="0" smtClean="0"/>
              <a:t>zóna</a:t>
            </a:r>
            <a:r>
              <a:rPr lang="cs-CZ" dirty="0" smtClean="0"/>
              <a:t>: </a:t>
            </a:r>
            <a:r>
              <a:rPr lang="cs-CZ" dirty="0" smtClean="0"/>
              <a:t>rozmezí </a:t>
            </a:r>
            <a:r>
              <a:rPr lang="cs-CZ" dirty="0" smtClean="0"/>
              <a:t>120 - 45 cm. Jde při ní o důvěrnější </a:t>
            </a:r>
            <a:r>
              <a:rPr lang="cs-CZ" dirty="0" smtClean="0"/>
              <a:t>sdělování </a:t>
            </a:r>
            <a:r>
              <a:rPr lang="cs-CZ" dirty="0" smtClean="0"/>
              <a:t>informací.</a:t>
            </a:r>
          </a:p>
          <a:p>
            <a:r>
              <a:rPr lang="cs-CZ" b="1" dirty="0" smtClean="0"/>
              <a:t>Intimní </a:t>
            </a:r>
            <a:r>
              <a:rPr lang="cs-CZ" b="1" dirty="0" smtClean="0"/>
              <a:t>zóna</a:t>
            </a:r>
            <a:r>
              <a:rPr lang="cs-CZ" dirty="0" smtClean="0"/>
              <a:t>: je od 45 - 0 cm. Týká se většinou pouze rodiny a </a:t>
            </a:r>
            <a:r>
              <a:rPr lang="cs-CZ" dirty="0" smtClean="0"/>
              <a:t>nejbližších </a:t>
            </a:r>
            <a:r>
              <a:rPr lang="cs-CZ" dirty="0" smtClean="0"/>
              <a:t>lidí.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Proxemické</a:t>
            </a:r>
            <a:r>
              <a:rPr lang="cs-CZ" dirty="0" smtClean="0"/>
              <a:t> </a:t>
            </a:r>
            <a:r>
              <a:rPr lang="cs-CZ" dirty="0" smtClean="0"/>
              <a:t>zóny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Ve škole jsou běžné situace, kdy je rozmístění účastníků neměnné. Jak může přesto učitel využívat prostoru třídy?</a:t>
            </a:r>
          </a:p>
          <a:p>
            <a:r>
              <a:rPr lang="cs-CZ" dirty="0" smtClean="0"/>
              <a:t>Má tzv. sálové uspořádání vliv na pedagogickou komunikaci?</a:t>
            </a:r>
          </a:p>
          <a:p>
            <a:r>
              <a:rPr lang="cs-CZ" dirty="0" smtClean="0"/>
              <a:t>Komunikuje učitel se všemi žáky stejně nebo jsou ve třídě místa s různou mírou aktivity?</a:t>
            </a: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Proxemika</a:t>
            </a:r>
            <a:r>
              <a:rPr lang="cs-CZ" dirty="0" smtClean="0"/>
              <a:t> ve škole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Akční zóna učitele</a:t>
            </a:r>
            <a:endParaRPr lang="cs-CZ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00232" y="1285860"/>
            <a:ext cx="4751165" cy="33952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Obdélník 4"/>
          <p:cNvSpPr/>
          <p:nvPr/>
        </p:nvSpPr>
        <p:spPr>
          <a:xfrm>
            <a:off x="0" y="4826675"/>
            <a:ext cx="914400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err="1" smtClean="0"/>
              <a:t>Gavora</a:t>
            </a:r>
            <a:r>
              <a:rPr lang="cs-CZ" dirty="0" smtClean="0"/>
              <a:t> (1994) podobu této zóny vysvětluje tím, že </a:t>
            </a:r>
            <a:r>
              <a:rPr lang="cs-CZ" dirty="0" smtClean="0"/>
              <a:t>velký </a:t>
            </a:r>
            <a:r>
              <a:rPr lang="cs-CZ" dirty="0" smtClean="0"/>
              <a:t>význam zde má fyzická blízkost, kdy učitel komunikuje především </a:t>
            </a:r>
            <a:r>
              <a:rPr lang="cs-CZ" dirty="0" smtClean="0"/>
              <a:t>s těmi žáky, kteří </a:t>
            </a:r>
            <a:r>
              <a:rPr lang="cs-CZ" dirty="0" smtClean="0"/>
              <a:t>jsou k němu nejblíže a se kterými může navázat vizuální </a:t>
            </a:r>
            <a:r>
              <a:rPr lang="cs-CZ" dirty="0" smtClean="0"/>
              <a:t>kontakt.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b="1" dirty="0" smtClean="0"/>
              <a:t>Ovlivňují žáci akční zónu a pedagogickou komunikaci?</a:t>
            </a:r>
          </a:p>
          <a:p>
            <a:r>
              <a:rPr lang="cs-CZ" dirty="0" smtClean="0"/>
              <a:t>Termín „zóna aktivní účasti“ používá </a:t>
            </a:r>
            <a:r>
              <a:rPr lang="cs-CZ" dirty="0" err="1" smtClean="0"/>
              <a:t>Atwoodová</a:t>
            </a:r>
            <a:r>
              <a:rPr lang="cs-CZ" dirty="0" smtClean="0"/>
              <a:t> </a:t>
            </a:r>
            <a:r>
              <a:rPr lang="cs-CZ" dirty="0" smtClean="0"/>
              <a:t>a </a:t>
            </a:r>
            <a:r>
              <a:rPr lang="cs-CZ" dirty="0" err="1" smtClean="0"/>
              <a:t>Leitnerová</a:t>
            </a:r>
            <a:r>
              <a:rPr lang="cs-CZ" dirty="0" smtClean="0"/>
              <a:t> </a:t>
            </a:r>
            <a:r>
              <a:rPr lang="cs-CZ" dirty="0" smtClean="0"/>
              <a:t>(in </a:t>
            </a:r>
            <a:r>
              <a:rPr lang="cs-CZ" dirty="0" smtClean="0"/>
              <a:t>Mareš, </a:t>
            </a:r>
            <a:r>
              <a:rPr lang="cs-CZ" dirty="0" err="1" smtClean="0"/>
              <a:t>Křivohlavý</a:t>
            </a:r>
            <a:r>
              <a:rPr lang="cs-CZ" dirty="0" smtClean="0"/>
              <a:t>, 1995) </a:t>
            </a:r>
            <a:r>
              <a:rPr lang="cs-CZ" dirty="0" smtClean="0"/>
              <a:t>pro pojmenování procesu, kdy je komunikace a podoba komunikačních zón </a:t>
            </a:r>
            <a:r>
              <a:rPr lang="cs-CZ" dirty="0" smtClean="0"/>
              <a:t>ovlivňována </a:t>
            </a:r>
            <a:r>
              <a:rPr lang="cs-CZ" dirty="0" smtClean="0"/>
              <a:t>zvýšenou aktivitou ze strany </a:t>
            </a:r>
            <a:r>
              <a:rPr lang="cs-CZ" dirty="0" smtClean="0"/>
              <a:t>žáků´.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err="1" smtClean="0"/>
              <a:t>Schnitzerová</a:t>
            </a:r>
            <a:r>
              <a:rPr lang="cs-CZ" dirty="0" smtClean="0"/>
              <a:t> a </a:t>
            </a:r>
            <a:r>
              <a:rPr lang="cs-CZ" dirty="0" err="1" smtClean="0"/>
              <a:t>Kontírová</a:t>
            </a:r>
            <a:r>
              <a:rPr lang="cs-CZ" dirty="0" smtClean="0"/>
              <a:t> </a:t>
            </a:r>
            <a:r>
              <a:rPr lang="cs-CZ" dirty="0" smtClean="0"/>
              <a:t>(</a:t>
            </a:r>
            <a:r>
              <a:rPr lang="cs-CZ" dirty="0" smtClean="0"/>
              <a:t>1995, </a:t>
            </a:r>
            <a:r>
              <a:rPr lang="cs-CZ" dirty="0" smtClean="0"/>
              <a:t>1996) doložily</a:t>
            </a:r>
            <a:r>
              <a:rPr lang="cs-CZ" dirty="0" smtClean="0"/>
              <a:t>, že žáci </a:t>
            </a:r>
            <a:r>
              <a:rPr lang="cs-CZ" dirty="0" smtClean="0"/>
              <a:t>sedící </a:t>
            </a:r>
            <a:r>
              <a:rPr lang="cs-CZ" dirty="0" smtClean="0"/>
              <a:t>v zóně aktivní účasti </a:t>
            </a:r>
            <a:r>
              <a:rPr lang="cs-CZ" dirty="0" smtClean="0"/>
              <a:t>nejen </a:t>
            </a:r>
            <a:r>
              <a:rPr lang="cs-CZ" dirty="0" smtClean="0"/>
              <a:t>vykazují </a:t>
            </a:r>
            <a:r>
              <a:rPr lang="cs-CZ" dirty="0" smtClean="0"/>
              <a:t>vyšší </a:t>
            </a:r>
            <a:r>
              <a:rPr lang="cs-CZ" dirty="0" smtClean="0"/>
              <a:t>míru aktivity, ale zároveň vykazují nižší míru aktivity nežádoucí. Navíc žáci, </a:t>
            </a:r>
            <a:r>
              <a:rPr lang="cs-CZ" dirty="0" smtClean="0"/>
              <a:t>kteří </a:t>
            </a:r>
            <a:r>
              <a:rPr lang="cs-CZ" dirty="0" smtClean="0"/>
              <a:t>bývají označováni za prospěchově podprůměrné, častěji obsazují místa mimo </a:t>
            </a:r>
            <a:r>
              <a:rPr lang="cs-CZ" dirty="0" smtClean="0"/>
              <a:t>fyzický </a:t>
            </a:r>
            <a:r>
              <a:rPr lang="cs-CZ" dirty="0" smtClean="0"/>
              <a:t>a zrakový kontakt vyučujícího (tedy mimo zónu).</a:t>
            </a: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Vše jen v rukou učitele?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a</a:t>
            </a:r>
            <a:r>
              <a:rPr lang="cs-CZ" i="1" dirty="0" smtClean="0"/>
              <a:t>) kooperativní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b</a:t>
            </a:r>
            <a:r>
              <a:rPr lang="cs-CZ" i="1" dirty="0" smtClean="0"/>
              <a:t>) konkurenční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c</a:t>
            </a:r>
            <a:r>
              <a:rPr lang="cs-CZ" i="1" dirty="0" smtClean="0"/>
              <a:t>) </a:t>
            </a:r>
            <a:r>
              <a:rPr lang="cs-CZ" i="1" dirty="0" smtClean="0"/>
              <a:t>Konverzační</a:t>
            </a:r>
          </a:p>
          <a:p>
            <a:pPr>
              <a:buNone/>
            </a:pPr>
            <a:r>
              <a:rPr lang="cs-CZ" dirty="0" smtClean="0"/>
              <a:t>					A</a:t>
            </a:r>
          </a:p>
          <a:p>
            <a:pPr>
              <a:buNone/>
            </a:pPr>
            <a:r>
              <a:rPr lang="cs-CZ" i="1" dirty="0" smtClean="0"/>
              <a:t>                                                 </a:t>
            </a:r>
            <a:r>
              <a:rPr lang="cs-CZ" b="1" i="1" dirty="0" smtClean="0"/>
              <a:t>A</a:t>
            </a:r>
            <a:endParaRPr lang="cs-CZ" b="1" i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A			B                 </a:t>
            </a:r>
            <a:r>
              <a:rPr lang="cs-CZ" b="1" dirty="0" err="1" smtClean="0"/>
              <a:t>B</a:t>
            </a:r>
            <a:r>
              <a:rPr lang="cs-CZ" b="1" dirty="0" smtClean="0"/>
              <a:t>                         </a:t>
            </a:r>
            <a:r>
              <a:rPr lang="cs-CZ" b="1" dirty="0" err="1" smtClean="0"/>
              <a:t>B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Která z uvedených situací je obvykle vnímána jako: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3857628"/>
          <a:ext cx="2143140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428992" y="3857628"/>
          <a:ext cx="2071702" cy="652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</a:tblGrid>
              <a:tr h="65246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429388" y="3857628"/>
          <a:ext cx="164307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cs-CZ" i="1" dirty="0" smtClean="0"/>
          </a:p>
          <a:p>
            <a:pPr>
              <a:buNone/>
            </a:pPr>
            <a:r>
              <a:rPr lang="cs-CZ" i="1" dirty="0" smtClean="0"/>
              <a:t>a) Pro zkoušení žáka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b</a:t>
            </a:r>
            <a:r>
              <a:rPr lang="cs-CZ" i="1" dirty="0" smtClean="0"/>
              <a:t>) </a:t>
            </a:r>
            <a:r>
              <a:rPr lang="cs-CZ" i="1" dirty="0" smtClean="0"/>
              <a:t>Pro práci žáků ve dvojici</a:t>
            </a:r>
            <a:endParaRPr lang="cs-CZ" dirty="0" smtClean="0"/>
          </a:p>
          <a:p>
            <a:pPr>
              <a:buNone/>
            </a:pPr>
            <a:r>
              <a:rPr lang="cs-CZ" i="1" dirty="0" smtClean="0"/>
              <a:t>c</a:t>
            </a:r>
            <a:r>
              <a:rPr lang="cs-CZ" i="1" dirty="0" smtClean="0"/>
              <a:t>) </a:t>
            </a:r>
            <a:r>
              <a:rPr lang="cs-CZ" i="1" dirty="0" smtClean="0"/>
              <a:t>Pro spolupráci žáků na zadaném úkolu</a:t>
            </a:r>
          </a:p>
          <a:p>
            <a:pPr>
              <a:buNone/>
            </a:pPr>
            <a:r>
              <a:rPr lang="cs-CZ" dirty="0" smtClean="0"/>
              <a:t>					A</a:t>
            </a:r>
          </a:p>
          <a:p>
            <a:pPr>
              <a:buNone/>
            </a:pPr>
            <a:r>
              <a:rPr lang="cs-CZ" i="1" dirty="0" smtClean="0"/>
              <a:t>                                                 </a:t>
            </a:r>
            <a:r>
              <a:rPr lang="cs-CZ" b="1" i="1" dirty="0" smtClean="0"/>
              <a:t>A</a:t>
            </a:r>
            <a:endParaRPr lang="cs-CZ" b="1" i="1" dirty="0" smtClean="0"/>
          </a:p>
          <a:p>
            <a:pPr>
              <a:buNone/>
            </a:pPr>
            <a:endParaRPr lang="cs-CZ" b="1" dirty="0" smtClean="0"/>
          </a:p>
          <a:p>
            <a:pPr>
              <a:buNone/>
            </a:pPr>
            <a:r>
              <a:rPr lang="cs-CZ" b="1" dirty="0" smtClean="0"/>
              <a:t>A			B                 </a:t>
            </a:r>
            <a:r>
              <a:rPr lang="cs-CZ" b="1" dirty="0" err="1" smtClean="0"/>
              <a:t>B</a:t>
            </a:r>
            <a:r>
              <a:rPr lang="cs-CZ" b="1" dirty="0" smtClean="0"/>
              <a:t>                         </a:t>
            </a:r>
            <a:r>
              <a:rPr lang="cs-CZ" b="1" dirty="0" err="1" smtClean="0"/>
              <a:t>B</a:t>
            </a:r>
            <a:endParaRPr lang="cs-CZ" b="1" dirty="0" smtClean="0"/>
          </a:p>
          <a:p>
            <a:pPr>
              <a:buNone/>
            </a:pPr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i="1" dirty="0" smtClean="0"/>
              <a:t>Jaké prostorové uspořádání byste zvolili?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00034" y="3857628"/>
          <a:ext cx="2143140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43140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ulka 4"/>
          <p:cNvGraphicFramePr>
            <a:graphicFrameLocks noGrp="1"/>
          </p:cNvGraphicFramePr>
          <p:nvPr/>
        </p:nvGraphicFramePr>
        <p:xfrm>
          <a:off x="3428992" y="3857628"/>
          <a:ext cx="2071702" cy="6524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71702"/>
              </a:tblGrid>
              <a:tr h="652465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ulka 5"/>
          <p:cNvGraphicFramePr>
            <a:graphicFrameLocks noGrp="1"/>
          </p:cNvGraphicFramePr>
          <p:nvPr/>
        </p:nvGraphicFramePr>
        <p:xfrm>
          <a:off x="6429388" y="3857628"/>
          <a:ext cx="1643074" cy="6429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74"/>
              </a:tblGrid>
              <a:tr h="642942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>
              <a:hlinkClick r:id="rId2"/>
            </a:endParaRPr>
          </a:p>
          <a:p>
            <a:r>
              <a:rPr lang="cs-CZ" i="1" dirty="0" smtClean="0"/>
              <a:t>Komunikační procesy na II. Stupni základní školy z hlediska prostorového uspořádání jednotlivých aktérů </a:t>
            </a:r>
            <a:r>
              <a:rPr lang="cs-CZ" dirty="0" smtClean="0"/>
              <a:t>(Veronika </a:t>
            </a:r>
            <a:r>
              <a:rPr lang="cs-CZ" dirty="0" err="1" smtClean="0"/>
              <a:t>Domkářová</a:t>
            </a:r>
            <a:r>
              <a:rPr lang="cs-CZ" dirty="0" smtClean="0"/>
              <a:t>):</a:t>
            </a:r>
          </a:p>
          <a:p>
            <a:pPr>
              <a:buNone/>
            </a:pPr>
            <a:r>
              <a:rPr lang="cs-CZ" dirty="0" smtClean="0">
                <a:hlinkClick r:id="rId2"/>
              </a:rPr>
              <a:t>	http</a:t>
            </a:r>
            <a:r>
              <a:rPr lang="cs-CZ" dirty="0" smtClean="0">
                <a:hlinkClick r:id="rId2"/>
              </a:rPr>
              <a:t>://</a:t>
            </a:r>
            <a:r>
              <a:rPr lang="cs-CZ" dirty="0" smtClean="0">
                <a:hlinkClick r:id="rId2"/>
              </a:rPr>
              <a:t>www.</a:t>
            </a:r>
            <a:r>
              <a:rPr lang="cs-CZ" dirty="0" err="1" smtClean="0">
                <a:hlinkClick r:id="rId2"/>
              </a:rPr>
              <a:t>phil.muni.cz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journals</a:t>
            </a:r>
            <a:r>
              <a:rPr lang="cs-CZ" dirty="0" smtClean="0">
                <a:hlinkClick r:id="rId2"/>
              </a:rPr>
              <a:t>/index.</a:t>
            </a:r>
            <a:r>
              <a:rPr lang="cs-CZ" dirty="0" err="1" smtClean="0">
                <a:hlinkClick r:id="rId2"/>
              </a:rPr>
              <a:t>php</a:t>
            </a:r>
            <a:r>
              <a:rPr lang="cs-CZ" dirty="0" smtClean="0">
                <a:hlinkClick r:id="rId2"/>
              </a:rPr>
              <a:t>/studia-</a:t>
            </a:r>
            <a:r>
              <a:rPr lang="cs-CZ" dirty="0" err="1" smtClean="0">
                <a:hlinkClick r:id="rId2"/>
              </a:rPr>
              <a:t>paedagogica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article</a:t>
            </a:r>
            <a:r>
              <a:rPr lang="cs-CZ" dirty="0" smtClean="0">
                <a:hlinkClick r:id="rId2"/>
              </a:rPr>
              <a:t>/</a:t>
            </a:r>
            <a:r>
              <a:rPr lang="cs-CZ" dirty="0" err="1" smtClean="0">
                <a:hlinkClick r:id="rId2"/>
              </a:rPr>
              <a:t>view</a:t>
            </a:r>
            <a:r>
              <a:rPr lang="cs-CZ" dirty="0" smtClean="0">
                <a:hlinkClick r:id="rId2"/>
              </a:rPr>
              <a:t>/201/316</a:t>
            </a:r>
            <a:endParaRPr lang="cs-CZ" dirty="0" smtClean="0"/>
          </a:p>
          <a:p>
            <a:r>
              <a:rPr lang="it-IT" b="1" dirty="0" smtClean="0"/>
              <a:t>Studia paedagogica</a:t>
            </a:r>
            <a:r>
              <a:rPr lang="cs-CZ" b="1" dirty="0" smtClean="0"/>
              <a:t> </a:t>
            </a:r>
            <a:r>
              <a:rPr lang="it-IT" b="1" dirty="0" smtClean="0"/>
              <a:t>Vol</a:t>
            </a:r>
            <a:r>
              <a:rPr lang="it-IT" b="1" dirty="0" smtClean="0"/>
              <a:t>. 17, No. 2 (2012</a:t>
            </a:r>
            <a:r>
              <a:rPr lang="it-IT" b="1" dirty="0" smtClean="0"/>
              <a:t>)</a:t>
            </a:r>
            <a:r>
              <a:rPr lang="cs-CZ" b="1" dirty="0" smtClean="0"/>
              <a:t>:</a:t>
            </a:r>
          </a:p>
          <a:p>
            <a:pPr>
              <a:buNone/>
            </a:pPr>
            <a:r>
              <a:rPr lang="cs-CZ" b="1" dirty="0" smtClean="0"/>
              <a:t>	</a:t>
            </a:r>
            <a:r>
              <a:rPr lang="cs-CZ" i="1" dirty="0" err="1" smtClean="0"/>
              <a:t>Keď</a:t>
            </a:r>
            <a:r>
              <a:rPr lang="cs-CZ" i="1" dirty="0" smtClean="0"/>
              <a:t> </a:t>
            </a:r>
            <a:r>
              <a:rPr lang="cs-CZ" i="1" dirty="0" err="1" smtClean="0"/>
              <a:t>zasadací</a:t>
            </a:r>
            <a:r>
              <a:rPr lang="cs-CZ" i="1" dirty="0" smtClean="0"/>
              <a:t> </a:t>
            </a:r>
            <a:r>
              <a:rPr lang="cs-CZ" i="1" dirty="0" err="1" smtClean="0"/>
              <a:t>poriadok</a:t>
            </a:r>
            <a:r>
              <a:rPr lang="cs-CZ" i="1" dirty="0" smtClean="0"/>
              <a:t> funguje </a:t>
            </a:r>
            <a:r>
              <a:rPr lang="cs-CZ" i="1" dirty="0" err="1" smtClean="0"/>
              <a:t>alebo</a:t>
            </a:r>
            <a:r>
              <a:rPr lang="cs-CZ" i="1" dirty="0" smtClean="0"/>
              <a:t> </a:t>
            </a:r>
            <a:r>
              <a:rPr lang="cs-CZ" i="1" dirty="0" err="1" smtClean="0"/>
              <a:t>učiteľsko</a:t>
            </a:r>
            <a:r>
              <a:rPr lang="cs-CZ" i="1" dirty="0" smtClean="0"/>
              <a:t>-</a:t>
            </a:r>
            <a:r>
              <a:rPr lang="cs-CZ" i="1" dirty="0" err="1" smtClean="0"/>
              <a:t>žiacke</a:t>
            </a:r>
            <a:r>
              <a:rPr lang="cs-CZ" i="1" dirty="0" smtClean="0"/>
              <a:t> </a:t>
            </a:r>
            <a:r>
              <a:rPr lang="cs-CZ" i="1" dirty="0" err="1" smtClean="0"/>
              <a:t>preferencie</a:t>
            </a:r>
            <a:r>
              <a:rPr lang="cs-CZ" i="1" dirty="0" smtClean="0"/>
              <a:t> </a:t>
            </a:r>
            <a:r>
              <a:rPr lang="cs-CZ" i="1" dirty="0" err="1" smtClean="0"/>
              <a:t>pri</a:t>
            </a:r>
            <a:r>
              <a:rPr lang="cs-CZ" i="1" dirty="0" smtClean="0"/>
              <a:t> </a:t>
            </a:r>
            <a:r>
              <a:rPr lang="cs-CZ" i="1" dirty="0" err="1" smtClean="0"/>
              <a:t>obsadzovaní</a:t>
            </a:r>
            <a:r>
              <a:rPr lang="cs-CZ" i="1" dirty="0" smtClean="0"/>
              <a:t> </a:t>
            </a:r>
            <a:r>
              <a:rPr lang="cs-CZ" i="1" dirty="0" err="1" smtClean="0"/>
              <a:t>priestoru</a:t>
            </a:r>
            <a:r>
              <a:rPr lang="cs-CZ" i="1" dirty="0" smtClean="0"/>
              <a:t> </a:t>
            </a:r>
            <a:r>
              <a:rPr lang="cs-CZ" i="1" dirty="0" err="1" smtClean="0"/>
              <a:t>školskej</a:t>
            </a:r>
            <a:r>
              <a:rPr lang="cs-CZ" i="1" dirty="0" smtClean="0"/>
              <a:t> </a:t>
            </a:r>
            <a:r>
              <a:rPr lang="cs-CZ" i="1" dirty="0" err="1" smtClean="0"/>
              <a:t>triedy</a:t>
            </a:r>
            <a:r>
              <a:rPr lang="cs-CZ" i="1" dirty="0" smtClean="0"/>
              <a:t> </a:t>
            </a:r>
            <a:r>
              <a:rPr lang="cs-CZ" dirty="0" smtClean="0"/>
              <a:t>(Jarmila Bradová)</a:t>
            </a:r>
            <a:endParaRPr lang="cs-CZ" dirty="0" smtClean="0"/>
          </a:p>
          <a:p>
            <a:endParaRPr lang="it-IT" b="1" dirty="0" smtClean="0"/>
          </a:p>
          <a:p>
            <a:endParaRPr lang="it-IT" b="1" dirty="0" smtClean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Ukázka z výzkumů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hluk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Shluk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Shlu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451</TotalTime>
  <Words>414</Words>
  <Application>Microsoft Office PowerPoint</Application>
  <PresentationFormat>Předvádění na obrazovce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Shluk</vt:lpstr>
      <vt:lpstr>Pedagogická komunikace 8. lekce: Proxemika</vt:lpstr>
      <vt:lpstr>Proxemika</vt:lpstr>
      <vt:lpstr>Proxemické zóny</vt:lpstr>
      <vt:lpstr>Proxemika ve škole</vt:lpstr>
      <vt:lpstr>Akční zóna učitele</vt:lpstr>
      <vt:lpstr>Vše jen v rukou učitele?</vt:lpstr>
      <vt:lpstr>Která z uvedených situací je obvykle vnímána jako:</vt:lpstr>
      <vt:lpstr>Jaké prostorové uspořádání byste zvolili?</vt:lpstr>
      <vt:lpstr>Ukázka z výzkumů</vt:lpstr>
      <vt:lpstr>Shrnutí funkcí neverbální komunikace</vt:lpstr>
    </vt:vector>
  </TitlesOfParts>
  <Company>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X</dc:creator>
  <cp:lastModifiedBy>X</cp:lastModifiedBy>
  <cp:revision>45</cp:revision>
  <dcterms:created xsi:type="dcterms:W3CDTF">2013-02-18T11:49:40Z</dcterms:created>
  <dcterms:modified xsi:type="dcterms:W3CDTF">2013-04-22T13:57:08Z</dcterms:modified>
</cp:coreProperties>
</file>