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99"/>
    <a:srgbClr val="99FF33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</a:t>
            </a:r>
            <a:r>
              <a:rPr lang="cs-CZ" sz="1200" b="1" dirty="0" err="1" smtClean="0"/>
              <a:t>rozhovorc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/>
          <p:cNvCxnSpPr>
            <a:stCxn id="4" idx="0"/>
          </p:cNvCxnSpPr>
          <p:nvPr/>
        </p:nvCxnSpPr>
        <p:spPr>
          <a:xfrm flipV="1">
            <a:off x="4608004" y="1340768"/>
            <a:ext cx="0" cy="59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 flipH="1">
            <a:off x="6764052" y="552939"/>
            <a:ext cx="1552364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VERBÁLNÍ</a:t>
            </a:r>
          </a:p>
        </p:txBody>
      </p:sp>
      <p:sp>
        <p:nvSpPr>
          <p:cNvPr id="32" name="Ovál 31"/>
          <p:cNvSpPr/>
          <p:nvPr/>
        </p:nvSpPr>
        <p:spPr>
          <a:xfrm flipH="1">
            <a:off x="539552" y="552939"/>
            <a:ext cx="1678697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NEVERBÁLNÍ</a:t>
            </a:r>
            <a:endParaRPr lang="cs-CZ" sz="1200" b="1" dirty="0"/>
          </a:p>
        </p:txBody>
      </p:sp>
      <p:cxnSp>
        <p:nvCxnSpPr>
          <p:cNvPr id="34" name="Přímá spojnice se šipkou 33"/>
          <p:cNvCxnSpPr>
            <a:stCxn id="5" idx="6"/>
          </p:cNvCxnSpPr>
          <p:nvPr/>
        </p:nvCxnSpPr>
        <p:spPr>
          <a:xfrm flipV="1">
            <a:off x="6267922" y="775251"/>
            <a:ext cx="392310" cy="17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" idx="2"/>
          </p:cNvCxnSpPr>
          <p:nvPr/>
        </p:nvCxnSpPr>
        <p:spPr>
          <a:xfrm flipH="1" flipV="1">
            <a:off x="2339752" y="749896"/>
            <a:ext cx="399778" cy="19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29115"/>
              </p:ext>
            </p:extLst>
          </p:nvPr>
        </p:nvGraphicFramePr>
        <p:xfrm>
          <a:off x="827584" y="836712"/>
          <a:ext cx="7344816" cy="560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4816"/>
              </a:tblGrid>
              <a:tr h="1334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 smtClean="0">
                          <a:effectLst/>
                        </a:rPr>
                        <a:t>formuluje </a:t>
                      </a:r>
                      <a:r>
                        <a:rPr lang="cs-CZ" sz="1400" cap="all" dirty="0">
                          <a:effectLst/>
                        </a:rPr>
                        <a:t>a vyjadřuje své myšlenky a názory v </a:t>
                      </a:r>
                      <a:r>
                        <a:rPr lang="cs-CZ" sz="1400" cap="all" dirty="0" smtClean="0">
                          <a:effectLst/>
                        </a:rPr>
                        <a:t> </a:t>
                      </a:r>
                      <a:r>
                        <a:rPr lang="cs-CZ" sz="1400" cap="all" dirty="0" err="1" smtClean="0">
                          <a:effectLst/>
                        </a:rPr>
                        <a:t>logicKÉM</a:t>
                      </a:r>
                      <a:r>
                        <a:rPr lang="cs-CZ" sz="1400" cap="all" baseline="0" dirty="0" smtClean="0">
                          <a:effectLst/>
                        </a:rPr>
                        <a:t>  </a:t>
                      </a:r>
                      <a:r>
                        <a:rPr lang="cs-CZ" sz="1400" cap="all" dirty="0" smtClean="0">
                          <a:effectLst/>
                        </a:rPr>
                        <a:t>sledu</a:t>
                      </a:r>
                      <a:endParaRPr lang="cs-C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>
                          <a:effectLst/>
                        </a:rPr>
                        <a:t> </a:t>
                      </a:r>
                      <a:r>
                        <a:rPr lang="cs-CZ" sz="1400" cap="all" dirty="0" smtClean="0">
                          <a:effectLst/>
                        </a:rPr>
                        <a:t>vyjadřuje </a:t>
                      </a:r>
                      <a:r>
                        <a:rPr lang="cs-CZ" sz="1400" cap="all" dirty="0">
                          <a:effectLst/>
                        </a:rPr>
                        <a:t>se výstižně, souvisle a kultivovaně písemně i </a:t>
                      </a:r>
                      <a:r>
                        <a:rPr lang="cs-CZ" sz="1400" cap="all" dirty="0" smtClean="0">
                          <a:effectLst/>
                        </a:rPr>
                        <a:t>ústně </a:t>
                      </a:r>
                      <a:endParaRPr lang="cs-CZ" sz="1400" dirty="0">
                        <a:effectLst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naslouchá promluvám druhých lidí, porozumí jim, vhodně </a:t>
                      </a:r>
                      <a:r>
                        <a:rPr lang="cs-CZ" sz="1800" dirty="0" smtClean="0">
                          <a:effectLst/>
                        </a:rPr>
                        <a:t>reaguje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účinně se zapojuje do diskuse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obhajuje svůj názor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vhodně argumentuje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/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rozumí různým typům textů a záznamů, </a:t>
                      </a:r>
                      <a:r>
                        <a:rPr lang="cs-CZ" sz="1800" dirty="0" smtClean="0">
                          <a:effectLst/>
                        </a:rPr>
                        <a:t>obrazových </a:t>
                      </a:r>
                      <a:r>
                        <a:rPr lang="cs-CZ" sz="1800" dirty="0">
                          <a:effectLst/>
                        </a:rPr>
                        <a:t>materiálů</a:t>
                      </a:r>
                      <a:r>
                        <a:rPr lang="cs-CZ" sz="1800" dirty="0" smtClean="0">
                          <a:effectLst/>
                        </a:rPr>
                        <a:t>, gest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smtClean="0">
                          <a:effectLst/>
                        </a:rPr>
                        <a:t>jin. komunikačních </a:t>
                      </a:r>
                      <a:r>
                        <a:rPr lang="cs-CZ" sz="1800" dirty="0">
                          <a:effectLst/>
                        </a:rPr>
                        <a:t>prostředků, reaguje na </a:t>
                      </a:r>
                      <a:r>
                        <a:rPr lang="cs-CZ" sz="1800" dirty="0" smtClean="0">
                          <a:effectLst/>
                        </a:rPr>
                        <a:t>ně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tvořivě </a:t>
                      </a:r>
                      <a:r>
                        <a:rPr lang="cs-CZ" sz="1800" dirty="0">
                          <a:effectLst/>
                        </a:rPr>
                        <a:t>je využívá ke svému rozvoji, aktivnímu zapojení do </a:t>
                      </a:r>
                      <a:r>
                        <a:rPr lang="cs-CZ" sz="1800" dirty="0" smtClean="0">
                          <a:effectLst/>
                        </a:rPr>
                        <a:t>společenského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dění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informační a komunikační prostředky pro komunikaci s okolním </a:t>
                      </a:r>
                      <a:r>
                        <a:rPr lang="cs-CZ" sz="1800" dirty="0" smtClean="0">
                          <a:effectLst/>
                        </a:rPr>
                        <a:t>světem</a:t>
                      </a:r>
                      <a:endParaRPr lang="cs-CZ" sz="1800" dirty="0">
                        <a:effectLst/>
                      </a:endParaRPr>
                    </a:p>
                  </a:txBody>
                  <a:tcPr marL="61718" marR="61718" marT="0" marB="0"/>
                </a:tc>
              </a:tr>
              <a:tr h="1167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komunikativní  dovednosti k vytváření vztahů  k soužití, spolupráci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827585" y="476672"/>
            <a:ext cx="3384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KOMPETENCE KOMUNIKATIVNÍ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72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455767" y="167041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3" name="Ovál 2"/>
          <p:cNvSpPr/>
          <p:nvPr/>
        </p:nvSpPr>
        <p:spPr>
          <a:xfrm>
            <a:off x="152214" y="26774"/>
            <a:ext cx="2439888" cy="72799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214789" y="1667246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444208" y="1629454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6" name="Ovál 5"/>
          <p:cNvSpPr/>
          <p:nvPr/>
        </p:nvSpPr>
        <p:spPr>
          <a:xfrm>
            <a:off x="2771800" y="98582"/>
            <a:ext cx="2304256" cy="4153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cxnSp>
        <p:nvCxnSpPr>
          <p:cNvPr id="8" name="Přímá spojnice se šipkou 7"/>
          <p:cNvCxnSpPr>
            <a:endCxn id="6" idx="2"/>
          </p:cNvCxnSpPr>
          <p:nvPr/>
        </p:nvCxnSpPr>
        <p:spPr>
          <a:xfrm flipV="1">
            <a:off x="2576077" y="306273"/>
            <a:ext cx="195723" cy="4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295876" y="2330192"/>
            <a:ext cx="2045749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0"/>
            <a:ext cx="2619586" cy="48399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4164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4436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1"/>
            <a:ext cx="2325670" cy="47736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4730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295876" y="2762240"/>
            <a:ext cx="2037638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29437" y="3188406"/>
            <a:ext cx="2037637" cy="404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8239" y="6149355"/>
            <a:ext cx="29143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</a:t>
            </a:r>
          </a:p>
          <a:p>
            <a:r>
              <a:rPr lang="cs-CZ" dirty="0" smtClean="0"/>
              <a:t>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455767" y="2359327"/>
            <a:ext cx="2160240" cy="46605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26" name="Ovál 25"/>
          <p:cNvSpPr/>
          <p:nvPr/>
        </p:nvSpPr>
        <p:spPr>
          <a:xfrm>
            <a:off x="5287034" y="137120"/>
            <a:ext cx="25253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cxnSp>
        <p:nvCxnSpPr>
          <p:cNvPr id="28" name="Přímá spojnice se šipkou 27"/>
          <p:cNvCxnSpPr>
            <a:stCxn id="6" idx="6"/>
            <a:endCxn id="26" idx="2"/>
          </p:cNvCxnSpPr>
          <p:nvPr/>
        </p:nvCxnSpPr>
        <p:spPr>
          <a:xfrm>
            <a:off x="5076056" y="306273"/>
            <a:ext cx="210978" cy="12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3519314" y="4763801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519314" y="2955495"/>
            <a:ext cx="2160240" cy="4658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519314" y="3522559"/>
            <a:ext cx="2110823" cy="5236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494642" y="4214676"/>
            <a:ext cx="2110823" cy="5385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53" name="Ovál 52"/>
          <p:cNvSpPr/>
          <p:nvPr/>
        </p:nvSpPr>
        <p:spPr>
          <a:xfrm>
            <a:off x="6667679" y="343857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3768685" y="587471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2796090" y="572768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cxnSp>
        <p:nvCxnSpPr>
          <p:cNvPr id="60" name="Přímá spojnice se šipkou 59"/>
          <p:cNvCxnSpPr>
            <a:stCxn id="6" idx="5"/>
            <a:endCxn id="54" idx="0"/>
          </p:cNvCxnSpPr>
          <p:nvPr/>
        </p:nvCxnSpPr>
        <p:spPr>
          <a:xfrm>
            <a:off x="4738606" y="453133"/>
            <a:ext cx="60490" cy="13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6" idx="3"/>
          </p:cNvCxnSpPr>
          <p:nvPr/>
        </p:nvCxnSpPr>
        <p:spPr>
          <a:xfrm flipH="1">
            <a:off x="3082546" y="453133"/>
            <a:ext cx="26704" cy="226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se šipkou 1023"/>
          <p:cNvCxnSpPr/>
          <p:nvPr/>
        </p:nvCxnSpPr>
        <p:spPr>
          <a:xfrm>
            <a:off x="5076056" y="415943"/>
            <a:ext cx="1224136" cy="33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5688124" y="587471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936765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3064057" y="849373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sp>
        <p:nvSpPr>
          <p:cNvPr id="83" name="Ovál 82"/>
          <p:cNvSpPr/>
          <p:nvPr/>
        </p:nvSpPr>
        <p:spPr>
          <a:xfrm>
            <a:off x="7014085" y="2581543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583383" y="2722117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5998794" y="3164937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759192" y="299746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cxnSp>
        <p:nvCxnSpPr>
          <p:cNvPr id="1037" name="Přímá spojnice se šipkou 1036"/>
          <p:cNvCxnSpPr/>
          <p:nvPr/>
        </p:nvCxnSpPr>
        <p:spPr>
          <a:xfrm>
            <a:off x="7831623" y="2099294"/>
            <a:ext cx="198998" cy="446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84" idx="0"/>
          </p:cNvCxnSpPr>
          <p:nvPr/>
        </p:nvCxnSpPr>
        <p:spPr>
          <a:xfrm flipH="1">
            <a:off x="6430739" y="1834831"/>
            <a:ext cx="347943" cy="887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ál 93"/>
          <p:cNvSpPr/>
          <p:nvPr/>
        </p:nvSpPr>
        <p:spPr>
          <a:xfrm>
            <a:off x="6114142" y="3838387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5875835" y="3383154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021454" y="3687989"/>
            <a:ext cx="1184202" cy="15039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812164" y="3286275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831623" y="358759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831623" y="3881075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40674" y="415777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788408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183</Words>
  <Application>Microsoft Office PowerPoint</Application>
  <PresentationFormat>Předvádění na obrazovce (4:3)</PresentationFormat>
  <Paragraphs>77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Stava</cp:lastModifiedBy>
  <cp:revision>49</cp:revision>
  <dcterms:created xsi:type="dcterms:W3CDTF">2012-08-28T04:37:19Z</dcterms:created>
  <dcterms:modified xsi:type="dcterms:W3CDTF">2013-04-24T06:51:02Z</dcterms:modified>
</cp:coreProperties>
</file>