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71" r:id="rId5"/>
    <p:sldId id="259" r:id="rId6"/>
    <p:sldId id="272" r:id="rId7"/>
    <p:sldId id="260" r:id="rId8"/>
    <p:sldId id="273" r:id="rId9"/>
    <p:sldId id="261" r:id="rId10"/>
    <p:sldId id="274" r:id="rId11"/>
    <p:sldId id="262" r:id="rId12"/>
    <p:sldId id="275" r:id="rId13"/>
    <p:sldId id="263" r:id="rId14"/>
    <p:sldId id="276" r:id="rId15"/>
    <p:sldId id="264" r:id="rId16"/>
    <p:sldId id="277" r:id="rId17"/>
    <p:sldId id="270" r:id="rId18"/>
    <p:sldId id="278" r:id="rId19"/>
    <p:sldId id="279" r:id="rId20"/>
    <p:sldId id="281" r:id="rId21"/>
    <p:sldId id="266" r:id="rId22"/>
    <p:sldId id="282" r:id="rId23"/>
    <p:sldId id="267" r:id="rId24"/>
    <p:sldId id="283" r:id="rId25"/>
    <p:sldId id="268" r:id="rId26"/>
    <p:sldId id="269" r:id="rId2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6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7772400" cy="4571999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8800" spc="-80" baseline="0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D8CCD-35E1-4BC3-853D-A7468A68EAAE}" type="datetimeFigureOut">
              <a:rPr lang="cs-CZ" smtClean="0"/>
              <a:t>2.12.2013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6E9CC8AE-EC75-4379-B299-0B11681FA5F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D8CCD-35E1-4BC3-853D-A7468A68EAAE}" type="datetimeFigureOut">
              <a:rPr lang="cs-CZ" smtClean="0"/>
              <a:t>2.12.2013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CC8AE-EC75-4379-B299-0B11681FA5F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D8CCD-35E1-4BC3-853D-A7468A68EAAE}" type="datetimeFigureOut">
              <a:rPr lang="cs-CZ" smtClean="0"/>
              <a:t>2.12.2013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CC8AE-EC75-4379-B299-0B11681FA5F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D8CCD-35E1-4BC3-853D-A7468A68EAAE}" type="datetimeFigureOut">
              <a:rPr lang="cs-CZ" smtClean="0"/>
              <a:t>2.12.2013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CC8AE-EC75-4379-B299-0B11681FA5F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D8CCD-35E1-4BC3-853D-A7468A68EAAE}" type="datetimeFigureOut">
              <a:rPr lang="cs-CZ" smtClean="0"/>
              <a:t>2.12.2013</a:t>
            </a:fld>
            <a:endParaRPr lang="cs-CZ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E9CC8AE-EC75-4379-B299-0B11681FA5FC}" type="slidenum">
              <a:rPr lang="cs-CZ" smtClean="0"/>
              <a:t>‹#›</a:t>
            </a:fld>
            <a:endParaRPr lang="cs-CZ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D8CCD-35E1-4BC3-853D-A7468A68EAAE}" type="datetimeFigureOut">
              <a:rPr lang="cs-CZ" smtClean="0"/>
              <a:t>2.12.2013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CC8AE-EC75-4379-B299-0B11681FA5F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D8CCD-35E1-4BC3-853D-A7468A68EAAE}" type="datetimeFigureOut">
              <a:rPr lang="cs-CZ" smtClean="0"/>
              <a:t>2.12.2013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CC8AE-EC75-4379-B299-0B11681FA5F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D8CCD-35E1-4BC3-853D-A7468A68EAAE}" type="datetimeFigureOut">
              <a:rPr lang="cs-CZ" smtClean="0"/>
              <a:t>2.12.2013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CC8AE-EC75-4379-B299-0B11681FA5F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D8CCD-35E1-4BC3-853D-A7468A68EAAE}" type="datetimeFigureOut">
              <a:rPr lang="cs-CZ" smtClean="0"/>
              <a:t>2.12.2013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CC8AE-EC75-4379-B299-0B11681FA5F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D8CCD-35E1-4BC3-853D-A7468A68EAAE}" type="datetimeFigureOut">
              <a:rPr lang="cs-CZ" smtClean="0"/>
              <a:t>2.12.2013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CC8AE-EC75-4379-B299-0B11681FA5FC}" type="slidenum">
              <a:rPr lang="cs-CZ" smtClean="0"/>
              <a:t>‹#›</a:t>
            </a:fld>
            <a:endParaRPr lang="cs-CZ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D8CCD-35E1-4BC3-853D-A7468A68EAAE}" type="datetimeFigureOut">
              <a:rPr lang="cs-CZ" smtClean="0"/>
              <a:t>2.12.2013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6E9CC8AE-EC75-4379-B299-0B11681FA5FC}" type="slidenum">
              <a:rPr lang="cs-CZ" smtClean="0"/>
              <a:t>‹#›</a:t>
            </a:fld>
            <a:endParaRPr lang="cs-CZ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5ADD8CCD-35E1-4BC3-853D-A7468A68EAAE}" type="datetimeFigureOut">
              <a:rPr lang="cs-CZ" smtClean="0"/>
              <a:t>2.12.2013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6E9CC8AE-EC75-4379-B299-0B11681FA5FC}" type="slidenum">
              <a:rPr lang="cs-CZ" smtClean="0"/>
              <a:t>‹#›</a:t>
            </a:fld>
            <a:endParaRPr lang="cs-CZ"/>
          </a:p>
        </p:txBody>
      </p:sp>
      <p:sp>
        <p:nvSpPr>
          <p:cNvPr id="7" name="Rectangle 6"/>
          <p:cNvSpPr/>
          <p:nvPr/>
        </p:nvSpPr>
        <p:spPr>
          <a:xfrm>
            <a:off x="9001124" y="0"/>
            <a:ext cx="142876" cy="1371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001124" y="1371600"/>
            <a:ext cx="142876" cy="5486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57200" y="228601"/>
            <a:ext cx="7772400" cy="3992488"/>
          </a:xfrm>
        </p:spPr>
        <p:txBody>
          <a:bodyPr/>
          <a:lstStyle/>
          <a:p>
            <a:r>
              <a:rPr lang="cs-CZ" sz="3200" dirty="0" smtClean="0"/>
              <a:t>Vývoj dětského výtvarného projevu – 5. část</a:t>
            </a:r>
            <a:endParaRPr lang="cs-CZ" sz="32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symboly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354368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1196752"/>
            <a:ext cx="4062561" cy="43048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34024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spirála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 algn="just">
              <a:buFont typeface="Arial" pitchFamily="34" charset="0"/>
              <a:buChar char="•"/>
            </a:pPr>
            <a:r>
              <a:rPr lang="cs-CZ" dirty="0" smtClean="0"/>
              <a:t>Spirála je neuzavřený útvar symbolizující především </a:t>
            </a:r>
            <a:r>
              <a:rPr lang="cs-CZ" i="1" dirty="0" smtClean="0"/>
              <a:t>dynamiku všech změn</a:t>
            </a:r>
            <a:r>
              <a:rPr lang="cs-CZ" dirty="0" smtClean="0"/>
              <a:t> probíhajících v kosmu.</a:t>
            </a:r>
          </a:p>
          <a:p>
            <a:pPr marL="342900" indent="-342900" algn="just">
              <a:buFont typeface="Arial" pitchFamily="34" charset="0"/>
              <a:buChar char="•"/>
            </a:pPr>
            <a:r>
              <a:rPr lang="cs-CZ" dirty="0" smtClean="0"/>
              <a:t>Současně svou pravidelností </a:t>
            </a:r>
            <a:r>
              <a:rPr lang="cs-CZ" i="1" dirty="0" smtClean="0"/>
              <a:t>určuje těmto změnám řád</a:t>
            </a:r>
            <a:r>
              <a:rPr lang="cs-CZ" dirty="0" smtClean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84019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752" y="1340768"/>
            <a:ext cx="4329747" cy="42090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36956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labyrint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 algn="just">
              <a:buFont typeface="Arial" pitchFamily="34" charset="0"/>
              <a:buChar char="•"/>
            </a:pPr>
            <a:r>
              <a:rPr lang="cs-CZ" dirty="0" smtClean="0"/>
              <a:t>Symbolizuje na jedné straně </a:t>
            </a:r>
            <a:r>
              <a:rPr lang="cs-CZ" i="1" dirty="0" smtClean="0"/>
              <a:t>složitý vztah k člověka k přírodě</a:t>
            </a:r>
            <a:r>
              <a:rPr lang="cs-CZ" dirty="0" smtClean="0"/>
              <a:t> a jeho hledání se, na druhé straně skýtá zbloudilci opět </a:t>
            </a:r>
            <a:r>
              <a:rPr lang="cs-CZ" i="1" dirty="0" smtClean="0"/>
              <a:t>možnost určitého způsobu k ovládnutí přírody</a:t>
            </a:r>
            <a:r>
              <a:rPr lang="cs-CZ" dirty="0" smtClean="0"/>
              <a:t>.</a:t>
            </a:r>
          </a:p>
          <a:p>
            <a:pPr marL="342900" indent="-342900" algn="just">
              <a:buFont typeface="Arial" pitchFamily="34" charset="0"/>
              <a:buChar char="•"/>
            </a:pPr>
            <a:r>
              <a:rPr lang="cs-CZ" dirty="0" smtClean="0"/>
              <a:t>Je oblíbený pro svoji </a:t>
            </a:r>
            <a:r>
              <a:rPr lang="cs-CZ" i="1" dirty="0" smtClean="0"/>
              <a:t>magičnost</a:t>
            </a:r>
            <a:r>
              <a:rPr lang="cs-CZ" dirty="0" smtClean="0"/>
              <a:t> a </a:t>
            </a:r>
            <a:r>
              <a:rPr lang="cs-CZ" i="1" dirty="0" smtClean="0"/>
              <a:t>tajemnost</a:t>
            </a:r>
            <a:r>
              <a:rPr lang="cs-CZ" dirty="0" smtClean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9389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8" name="Picture 4" descr="http://upload.wikimedia.org/wikipedia/commons/thumb/2/2d/Symmetry.png/250px-Symmetry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980728"/>
            <a:ext cx="4752528" cy="46574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69505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symetrie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 smtClean="0"/>
              <a:t>Symetrie je konstantním rysem dětského výtvarného projevu, který se vyznačuje spontánním souladem.</a:t>
            </a:r>
          </a:p>
          <a:p>
            <a:pPr algn="just"/>
            <a:r>
              <a:rPr lang="cs-CZ" dirty="0" smtClean="0"/>
              <a:t>Výtvarný projev je záležitostí organickou spojenou s fyziologickou organičností lidského těla.</a:t>
            </a:r>
          </a:p>
          <a:p>
            <a:pPr algn="just"/>
            <a:r>
              <a:rPr lang="cs-CZ" dirty="0" smtClean="0"/>
              <a:t>Kromě shody levé a pravé části znamená také </a:t>
            </a:r>
            <a:r>
              <a:rPr lang="cs-CZ" i="1" dirty="0" smtClean="0"/>
              <a:t>„harmonický vztah jednotlivých kompozičních elementů k výslednému celku“</a:t>
            </a:r>
            <a:r>
              <a:rPr lang="cs-CZ" dirty="0" smtClean="0"/>
              <a:t> (</a:t>
            </a:r>
            <a:r>
              <a:rPr lang="cs-CZ" dirty="0" err="1" smtClean="0"/>
              <a:t>Babyrádová</a:t>
            </a:r>
            <a:r>
              <a:rPr lang="cs-CZ" dirty="0" smtClean="0"/>
              <a:t>, 1999, s. 61).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54131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1115064" y="-1128712"/>
            <a:ext cx="6857999" cy="9115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4660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Dům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342900" indent="-342900" algn="just">
              <a:buFont typeface="Wingdings" pitchFamily="2" charset="2"/>
              <a:buChar char="§"/>
            </a:pPr>
            <a:r>
              <a:rPr lang="cs-CZ" dirty="0" smtClean="0"/>
              <a:t>Dům patří k nejoblíbenějším dětským tématům.</a:t>
            </a:r>
            <a:endParaRPr lang="cs-CZ" dirty="0"/>
          </a:p>
          <a:p>
            <a:pPr marL="342900" indent="-342900" algn="just">
              <a:buFont typeface="Wingdings" pitchFamily="2" charset="2"/>
              <a:buChar char="§"/>
            </a:pPr>
            <a:r>
              <a:rPr lang="cs-CZ" dirty="0" smtClean="0"/>
              <a:t>Nejčastěji bývá zobrazen z průčelí, obdélníkový tvar               s nasazenou trojúhelníkovou (sedlovou) střechou.</a:t>
            </a:r>
          </a:p>
          <a:p>
            <a:pPr marL="342900" indent="-342900" algn="just">
              <a:buFont typeface="Wingdings" pitchFamily="2" charset="2"/>
              <a:buChar char="§"/>
            </a:pPr>
            <a:r>
              <a:rPr lang="cs-CZ" dirty="0" smtClean="0"/>
              <a:t>Symbolizuje </a:t>
            </a:r>
            <a:r>
              <a:rPr lang="cs-CZ" i="1" dirty="0" smtClean="0"/>
              <a:t>zázemí, rodinnou pohodu, otevření se vnějšímu světu</a:t>
            </a:r>
            <a:r>
              <a:rPr lang="cs-CZ" dirty="0" smtClean="0"/>
              <a:t>.</a:t>
            </a:r>
          </a:p>
          <a:p>
            <a:pPr marL="342900" indent="-342900" algn="just">
              <a:buFont typeface="Wingdings" pitchFamily="2" charset="2"/>
              <a:buChar char="§"/>
            </a:pPr>
            <a:r>
              <a:rPr lang="cs-CZ" dirty="0" smtClean="0"/>
              <a:t>Příliš malý dům mezi 6. a 8. rokem poukazuje na </a:t>
            </a:r>
            <a:r>
              <a:rPr lang="cs-CZ" i="1" dirty="0" smtClean="0"/>
              <a:t>nesmělost</a:t>
            </a:r>
            <a:r>
              <a:rPr lang="cs-CZ" dirty="0" smtClean="0"/>
              <a:t>, po 8 roce na </a:t>
            </a:r>
            <a:r>
              <a:rPr lang="cs-CZ" i="1" dirty="0" smtClean="0"/>
              <a:t>méněcennost</a:t>
            </a:r>
            <a:r>
              <a:rPr lang="cs-CZ" dirty="0" smtClean="0"/>
              <a:t>, v pubertě na </a:t>
            </a:r>
            <a:r>
              <a:rPr lang="cs-CZ" i="1" dirty="0" smtClean="0"/>
              <a:t>citovou zdrženlivost</a:t>
            </a:r>
            <a:r>
              <a:rPr lang="cs-CZ" dirty="0" smtClean="0"/>
              <a:t>.</a:t>
            </a:r>
          </a:p>
          <a:p>
            <a:pPr marL="342900" indent="-342900" algn="just">
              <a:buFont typeface="Wingdings" pitchFamily="2" charset="2"/>
              <a:buChar char="§"/>
            </a:pPr>
            <a:r>
              <a:rPr lang="cs-CZ" dirty="0" smtClean="0"/>
              <a:t>Dům překrývající celou plochu symbolizuje </a:t>
            </a:r>
            <a:r>
              <a:rPr lang="cs-CZ" i="1" dirty="0" smtClean="0"/>
              <a:t>touhu po </a:t>
            </a:r>
            <a:r>
              <a:rPr lang="cs-CZ" i="1" dirty="0" smtClean="0"/>
              <a:t>projevech lásky</a:t>
            </a:r>
            <a:r>
              <a:rPr lang="cs-CZ" dirty="0" smtClean="0"/>
              <a:t> </a:t>
            </a:r>
            <a:r>
              <a:rPr lang="cs-CZ" dirty="0" smtClean="0"/>
              <a:t>či ovládnutí svých pudů.</a:t>
            </a:r>
          </a:p>
          <a:p>
            <a:pPr marL="342900" indent="-342900" algn="just">
              <a:buFont typeface="Wingdings" pitchFamily="2" charset="2"/>
              <a:buChar char="§"/>
            </a:pPr>
            <a:r>
              <a:rPr lang="cs-CZ" dirty="0" smtClean="0"/>
              <a:t>Hrad opevněný s cimbuřím dává proniknout pocitu útlaku a potřeby defenzívy, např. proti rodičům.</a:t>
            </a:r>
          </a:p>
          <a:p>
            <a:pPr marL="342900" indent="-342900" algn="just">
              <a:buFont typeface="Wingdings" pitchFamily="2" charset="2"/>
              <a:buChar char="§"/>
            </a:pPr>
            <a:r>
              <a:rPr lang="cs-CZ" dirty="0" smtClean="0"/>
              <a:t>Osamělý, nepřístupný dům obehnaný vysokým plotem s žádnou příjezdovou cestou může svědčit o prohře a nezdaru.</a:t>
            </a:r>
          </a:p>
          <a:p>
            <a:pPr marL="342900" indent="-342900" algn="just">
              <a:buFont typeface="Wingdings" pitchFamily="2" charset="2"/>
              <a:buChar char="§"/>
            </a:pPr>
            <a:r>
              <a:rPr lang="cs-CZ" dirty="0" smtClean="0"/>
              <a:t>Zámek představuje ideální útočiště.</a:t>
            </a:r>
          </a:p>
        </p:txBody>
      </p:sp>
    </p:spTree>
    <p:extLst>
      <p:ext uri="{BB962C8B-B14F-4D97-AF65-F5344CB8AC3E}">
        <p14:creationId xmlns:p14="http://schemas.microsoft.com/office/powerpoint/2010/main" val="3020195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332656"/>
            <a:ext cx="8093906" cy="56778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24248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strom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342900" indent="-342900" algn="just">
              <a:buFont typeface="Arial" pitchFamily="34" charset="0"/>
              <a:buChar char="•"/>
            </a:pPr>
            <a:r>
              <a:rPr lang="cs-CZ" dirty="0" smtClean="0"/>
              <a:t>Svou pozicí může symbolizovat </a:t>
            </a:r>
            <a:r>
              <a:rPr lang="cs-CZ" i="1" dirty="0" smtClean="0"/>
              <a:t>lidskou postavu</a:t>
            </a:r>
            <a:r>
              <a:rPr lang="cs-CZ" dirty="0" smtClean="0"/>
              <a:t>, člověka. Je především symbolem </a:t>
            </a:r>
            <a:r>
              <a:rPr lang="cs-CZ" i="1" dirty="0" smtClean="0"/>
              <a:t>růstu, plodnosti, síly</a:t>
            </a:r>
            <a:r>
              <a:rPr lang="cs-CZ" dirty="0" smtClean="0"/>
              <a:t> a </a:t>
            </a:r>
            <a:r>
              <a:rPr lang="cs-CZ" i="1" dirty="0" smtClean="0"/>
              <a:t>tajemství</a:t>
            </a:r>
            <a:r>
              <a:rPr lang="cs-CZ" dirty="0" smtClean="0"/>
              <a:t>.</a:t>
            </a:r>
          </a:p>
          <a:p>
            <a:pPr marL="342900" indent="-342900" algn="just">
              <a:buFont typeface="Arial" pitchFamily="34" charset="0"/>
              <a:buChar char="•"/>
            </a:pPr>
            <a:r>
              <a:rPr lang="cs-CZ" dirty="0" smtClean="0"/>
              <a:t>Zpočátku strom vypadá jako čmáranice. Později je složen z geometrických tvarů, kruh a obdélník. Bývá usazen k zemi. Po 10. roce by měly být už vyznačený větve a tvar kruhu opuštěn.</a:t>
            </a:r>
          </a:p>
          <a:p>
            <a:pPr marL="342900" indent="-342900" algn="just">
              <a:buFont typeface="Arial" pitchFamily="34" charset="0"/>
              <a:buChar char="•"/>
            </a:pPr>
            <a:r>
              <a:rPr lang="cs-CZ" dirty="0" smtClean="0"/>
              <a:t>Horní část stromu symbolizuje </a:t>
            </a:r>
            <a:r>
              <a:rPr lang="cs-CZ" i="1" dirty="0" smtClean="0"/>
              <a:t>vědomou část „já“</a:t>
            </a:r>
            <a:r>
              <a:rPr lang="cs-CZ" dirty="0" smtClean="0"/>
              <a:t>, spodní část spíše tu </a:t>
            </a:r>
            <a:r>
              <a:rPr lang="cs-CZ" i="1" dirty="0" smtClean="0"/>
              <a:t>nevědomou</a:t>
            </a:r>
            <a:r>
              <a:rPr lang="cs-CZ" dirty="0" smtClean="0"/>
              <a:t> a záležitosti pudové. </a:t>
            </a:r>
          </a:p>
          <a:p>
            <a:pPr marL="342900" indent="-342900" algn="just">
              <a:buFont typeface="Arial" pitchFamily="34" charset="0"/>
              <a:buChar char="•"/>
            </a:pPr>
            <a:r>
              <a:rPr lang="cs-CZ" dirty="0" smtClean="0"/>
              <a:t>Levá část: </a:t>
            </a:r>
            <a:r>
              <a:rPr lang="cs-CZ" i="1" dirty="0" smtClean="0"/>
              <a:t>introverze, egocentrismus, minulost, pouto k matce</a:t>
            </a:r>
            <a:r>
              <a:rPr lang="cs-CZ" dirty="0" smtClean="0"/>
              <a:t>.</a:t>
            </a:r>
          </a:p>
          <a:p>
            <a:pPr marL="342900" indent="-342900" algn="just">
              <a:buFont typeface="Arial" pitchFamily="34" charset="0"/>
              <a:buChar char="•"/>
            </a:pPr>
            <a:r>
              <a:rPr lang="cs-CZ" dirty="0" smtClean="0"/>
              <a:t>Pravá část: </a:t>
            </a:r>
            <a:r>
              <a:rPr lang="cs-CZ" i="1" dirty="0" smtClean="0"/>
              <a:t>extraverze, </a:t>
            </a:r>
            <a:r>
              <a:rPr lang="cs-CZ" i="1" dirty="0"/>
              <a:t>altruismus</a:t>
            </a:r>
            <a:r>
              <a:rPr lang="cs-CZ" i="1" dirty="0" smtClean="0"/>
              <a:t>, pokrok, pouto k otci</a:t>
            </a:r>
            <a:r>
              <a:rPr lang="cs-CZ" dirty="0" smtClean="0"/>
              <a:t>.</a:t>
            </a:r>
          </a:p>
          <a:p>
            <a:pPr marL="342900" indent="-342900" algn="just">
              <a:buFont typeface="Arial" pitchFamily="34" charset="0"/>
              <a:buChar char="•"/>
            </a:pPr>
            <a:r>
              <a:rPr lang="cs-CZ" dirty="0" smtClean="0"/>
              <a:t>Různá poškození na stromech upozorňují na traumata dítěte, čím výše, tím mladší trauma. </a:t>
            </a:r>
          </a:p>
          <a:p>
            <a:endParaRPr lang="cs-CZ" dirty="0" smtClean="0"/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4070944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7643192" cy="137160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Místo symbolu v morfologii dětské kresby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dirty="0" smtClean="0"/>
              <a:t>Výtvarný </a:t>
            </a:r>
            <a:r>
              <a:rPr lang="cs-CZ" dirty="0"/>
              <a:t>projev je neverbální a </a:t>
            </a:r>
            <a:r>
              <a:rPr lang="cs-CZ" dirty="0" err="1"/>
              <a:t>alingvickou</a:t>
            </a:r>
            <a:r>
              <a:rPr lang="cs-CZ" dirty="0"/>
              <a:t> formou komunikace.</a:t>
            </a:r>
          </a:p>
          <a:p>
            <a:pPr algn="just"/>
            <a:r>
              <a:rPr lang="cs-CZ" dirty="0"/>
              <a:t>„Grafický </a:t>
            </a:r>
            <a:r>
              <a:rPr lang="cs-CZ" dirty="0" smtClean="0"/>
              <a:t>symbol je pro dítě nejpřirozenějším prostředkem sebe sama ve světě a zároveň reprezentace jeho první zkušenosti se světem již učiněné“ (</a:t>
            </a:r>
            <a:r>
              <a:rPr lang="cs-CZ" dirty="0" err="1" smtClean="0"/>
              <a:t>Babyrádová</a:t>
            </a:r>
            <a:r>
              <a:rPr lang="cs-CZ" dirty="0" smtClean="0"/>
              <a:t>, 1999, s. 55).</a:t>
            </a:r>
          </a:p>
          <a:p>
            <a:pPr algn="just"/>
            <a:r>
              <a:rPr lang="cs-CZ" dirty="0" smtClean="0"/>
              <a:t>Tzn. uvědomování si své pozice ve světě (interiorizace) a vyjadřování svého vnitřního stavu navenek (exteriorizace</a:t>
            </a:r>
            <a:r>
              <a:rPr lang="cs-CZ" dirty="0" smtClean="0"/>
              <a:t>).</a:t>
            </a:r>
            <a:endParaRPr lang="cs-CZ" dirty="0"/>
          </a:p>
          <a:p>
            <a:pPr algn="just"/>
            <a:r>
              <a:rPr lang="cs-CZ" dirty="0" smtClean="0"/>
              <a:t>Nejbohatším obdobím z hlediska morfologie výtvarného projevu je považován věk od 2 do 6-10 let, zlatý </a:t>
            </a:r>
            <a:r>
              <a:rPr lang="cs-CZ" dirty="0" smtClean="0"/>
              <a:t>věk.</a:t>
            </a:r>
          </a:p>
          <a:p>
            <a:pPr algn="just"/>
            <a:r>
              <a:rPr lang="cs-CZ" dirty="0" smtClean="0">
                <a:solidFill>
                  <a:srgbClr val="FF0000"/>
                </a:solidFill>
              </a:rPr>
              <a:t>Symbol </a:t>
            </a:r>
            <a:r>
              <a:rPr lang="cs-CZ" dirty="0" smtClean="0">
                <a:solidFill>
                  <a:srgbClr val="FF0000"/>
                </a:solidFill>
              </a:rPr>
              <a:t>= výraz nevědomé integrace dítěte s okolním </a:t>
            </a:r>
            <a:r>
              <a:rPr lang="cs-CZ" dirty="0" smtClean="0">
                <a:solidFill>
                  <a:srgbClr val="FF0000"/>
                </a:solidFill>
              </a:rPr>
              <a:t>světem </a:t>
            </a:r>
            <a:r>
              <a:rPr lang="cs-CZ" dirty="0" smtClean="0"/>
              <a:t>(</a:t>
            </a:r>
            <a:r>
              <a:rPr lang="cs-CZ" dirty="0" smtClean="0"/>
              <a:t>Kirchnerová, 2008, s. 55</a:t>
            </a:r>
            <a:r>
              <a:rPr lang="cs-CZ" dirty="0" smtClean="0"/>
              <a:t>).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516477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https://encrypted-tbn0.gstatic.com/images?q=tbn:ANd9GcS9KurU2UQLaxpbS8mmrdXRENtOcA3zY0k9-Xgbwcr2P4wYtwsXA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1340768"/>
            <a:ext cx="4464496" cy="38214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05352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kůň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 smtClean="0"/>
              <a:t>Kůň je oblíbené téma některých dětí, pro jiné je velmi složitý a raději se mu vyhýbají. </a:t>
            </a:r>
          </a:p>
          <a:p>
            <a:pPr algn="just"/>
            <a:r>
              <a:rPr lang="cs-CZ" dirty="0" smtClean="0"/>
              <a:t>Zpravidla symbolizuje </a:t>
            </a:r>
            <a:r>
              <a:rPr lang="cs-CZ" i="1" dirty="0" smtClean="0"/>
              <a:t>události s rychlým spádem</a:t>
            </a:r>
            <a:r>
              <a:rPr lang="cs-CZ" dirty="0" smtClean="0"/>
              <a:t>.</a:t>
            </a:r>
          </a:p>
          <a:p>
            <a:pPr algn="just"/>
            <a:r>
              <a:rPr lang="cs-CZ" dirty="0" smtClean="0"/>
              <a:t>Děti rády zařazují do svých kreseb koně s křídly Pegase (zastupujícího tvůrčí síly básníků). Stejně jako jednorožec je však spíše odkazem na oblíbené dětské pohádky.</a:t>
            </a:r>
          </a:p>
          <a:p>
            <a:pPr algn="just"/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442811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476672"/>
            <a:ext cx="5472608" cy="54726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45237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Drak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Děti se ho bojí, současně je však láká překonávání těchto obav. </a:t>
            </a:r>
          </a:p>
          <a:p>
            <a:r>
              <a:rPr lang="cs-CZ" dirty="0" smtClean="0"/>
              <a:t>Drak symbolizuje  </a:t>
            </a:r>
            <a:r>
              <a:rPr lang="cs-CZ" i="1" dirty="0" smtClean="0"/>
              <a:t>přechod z chaosu k ukotvenému řádu</a:t>
            </a:r>
            <a:r>
              <a:rPr lang="cs-CZ" dirty="0" smtClean="0"/>
              <a:t>, </a:t>
            </a:r>
            <a:r>
              <a:rPr lang="cs-CZ" i="1" dirty="0" smtClean="0"/>
              <a:t>přijetí událostí z nevědomí do sféry vědomé</a:t>
            </a:r>
            <a:r>
              <a:rPr lang="cs-CZ" dirty="0" smtClean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67447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1340768"/>
            <a:ext cx="6092824" cy="432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81589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had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 smtClean="0"/>
              <a:t>Hada děti kreslí často, protože je velmi jednoduchý.</a:t>
            </a:r>
          </a:p>
          <a:p>
            <a:pPr algn="just"/>
            <a:r>
              <a:rPr lang="cs-CZ" dirty="0" smtClean="0"/>
              <a:t>V symbolice v něm můžeme spatřovat znovuzrození (svlékání z kůže), život i smrt (uštknutí), posmrtnou existenci. Nese v sobě nebezpečí a určitou magičnost.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58199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Použitá literatura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0" dirty="0" err="1"/>
              <a:t>Babyrádová</a:t>
            </a:r>
            <a:r>
              <a:rPr lang="cs-CZ" b="0" dirty="0"/>
              <a:t>, H. (1999). </a:t>
            </a:r>
            <a:r>
              <a:rPr lang="cs-CZ" b="0" i="1" dirty="0"/>
              <a:t>Symbol v dětském výtvarném projevu</a:t>
            </a:r>
            <a:r>
              <a:rPr lang="cs-CZ" b="0" dirty="0"/>
              <a:t>. </a:t>
            </a:r>
            <a:r>
              <a:rPr lang="cs-CZ" b="0" dirty="0" smtClean="0"/>
              <a:t>Brno</a:t>
            </a:r>
            <a:r>
              <a:rPr lang="cs-CZ" b="0" dirty="0"/>
              <a:t>: Masarykova univerzita</a:t>
            </a:r>
            <a:r>
              <a:rPr lang="cs-CZ" b="0" dirty="0" smtClean="0"/>
              <a:t>.</a:t>
            </a:r>
          </a:p>
          <a:p>
            <a:r>
              <a:rPr lang="cs-CZ" b="0" dirty="0" err="1"/>
              <a:t>Davido</a:t>
            </a:r>
            <a:r>
              <a:rPr lang="cs-CZ" b="0" dirty="0"/>
              <a:t>, R. (2008). </a:t>
            </a:r>
            <a:r>
              <a:rPr lang="cs-CZ" b="0" i="1" dirty="0"/>
              <a:t>Kresba jako nástroj poznání dítěte</a:t>
            </a:r>
            <a:r>
              <a:rPr lang="cs-CZ" b="0" dirty="0"/>
              <a:t>. </a:t>
            </a:r>
            <a:r>
              <a:rPr lang="cs-CZ" b="0" dirty="0" smtClean="0"/>
              <a:t>Praha</a:t>
            </a:r>
            <a:r>
              <a:rPr lang="cs-CZ" b="0" dirty="0"/>
              <a:t>: Portál.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08334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8219256" cy="1371600"/>
          </a:xfrm>
        </p:spPr>
        <p:txBody>
          <a:bodyPr/>
          <a:lstStyle/>
          <a:p>
            <a:r>
              <a:rPr lang="cs-CZ" dirty="0" smtClean="0"/>
              <a:t>Archetyp vs. individualita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spcAft>
                <a:spcPts val="480"/>
              </a:spcAft>
            </a:pPr>
            <a:r>
              <a:rPr lang="cs-CZ" dirty="0" smtClean="0"/>
              <a:t>Symboly mohou mít:</a:t>
            </a:r>
          </a:p>
          <a:p>
            <a:pPr algn="just">
              <a:spcAft>
                <a:spcPts val="480"/>
              </a:spcAft>
            </a:pPr>
            <a:r>
              <a:rPr lang="cs-CZ" dirty="0" smtClean="0"/>
              <a:t>obecný archetypální význam (archetyp = v pojetí C. G. Junga se jedná o určitý projev sounáležitosti individuální duše člověka s kolektivní duší světa (</a:t>
            </a:r>
            <a:r>
              <a:rPr lang="cs-CZ" dirty="0" err="1" smtClean="0"/>
              <a:t>Babyrádová</a:t>
            </a:r>
            <a:r>
              <a:rPr lang="cs-CZ" dirty="0" smtClean="0"/>
              <a:t>, 2008)), nebo víceznačný individuální význam. </a:t>
            </a:r>
          </a:p>
          <a:p>
            <a:pPr algn="just">
              <a:spcAft>
                <a:spcPts val="480"/>
              </a:spcAft>
            </a:pPr>
            <a:endParaRPr lang="cs-CZ" dirty="0" smtClean="0"/>
          </a:p>
          <a:p>
            <a:pPr algn="just">
              <a:spcAft>
                <a:spcPts val="480"/>
              </a:spcAft>
            </a:pPr>
            <a:r>
              <a:rPr lang="cs-CZ" dirty="0" smtClean="0"/>
              <a:t>Proto je </a:t>
            </a:r>
            <a:r>
              <a:rPr lang="cs-CZ" dirty="0"/>
              <a:t>zvláště nutné </a:t>
            </a:r>
            <a:r>
              <a:rPr lang="cs-CZ" dirty="0" smtClean="0"/>
              <a:t> při výkladu symbolů vycházet z komentáře dítěte.</a:t>
            </a:r>
          </a:p>
          <a:p>
            <a:pPr algn="just">
              <a:spcAft>
                <a:spcPts val="480"/>
              </a:spcAft>
            </a:pPr>
            <a:endParaRPr lang="cs-CZ" dirty="0"/>
          </a:p>
          <a:p>
            <a:pPr algn="just">
              <a:spcAft>
                <a:spcPts val="480"/>
              </a:spcAft>
            </a:pPr>
            <a:r>
              <a:rPr lang="cs-CZ" dirty="0" smtClean="0"/>
              <a:t>Dále bližší výklad k jednotlivým symbolům.</a:t>
            </a:r>
          </a:p>
          <a:p>
            <a:pPr>
              <a:spcAft>
                <a:spcPts val="480"/>
              </a:spcAft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045870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764704"/>
            <a:ext cx="5256584" cy="52565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67112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kruh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52600"/>
            <a:ext cx="8003232" cy="4373563"/>
          </a:xfrm>
        </p:spPr>
        <p:txBody>
          <a:bodyPr/>
          <a:lstStyle/>
          <a:p>
            <a:pPr marL="342900" indent="-342900" algn="just">
              <a:buFont typeface="Wingdings" pitchFamily="2" charset="2"/>
              <a:buChar char="§"/>
            </a:pPr>
            <a:r>
              <a:rPr lang="cs-CZ" dirty="0" smtClean="0"/>
              <a:t>Nejfrekventovanější symbolický útvar u dětí (hlava, oči, kola,..).</a:t>
            </a:r>
          </a:p>
          <a:p>
            <a:pPr marL="342900" indent="-342900" algn="just">
              <a:buFont typeface="Wingdings" pitchFamily="2" charset="2"/>
              <a:buChar char="§"/>
            </a:pPr>
            <a:r>
              <a:rPr lang="cs-CZ" dirty="0" smtClean="0"/>
              <a:t>V podobě slunce kruh vnímán jako asociace </a:t>
            </a:r>
            <a:r>
              <a:rPr lang="cs-CZ" i="1" dirty="0" smtClean="0"/>
              <a:t>tepla</a:t>
            </a:r>
            <a:r>
              <a:rPr lang="cs-CZ" dirty="0" smtClean="0"/>
              <a:t> a </a:t>
            </a:r>
            <a:r>
              <a:rPr lang="cs-CZ" i="1" dirty="0" smtClean="0"/>
              <a:t>světla</a:t>
            </a:r>
            <a:r>
              <a:rPr lang="cs-CZ" dirty="0" smtClean="0"/>
              <a:t>.</a:t>
            </a:r>
          </a:p>
          <a:p>
            <a:pPr marL="342900" indent="-342900" algn="just">
              <a:buFont typeface="Wingdings" pitchFamily="2" charset="2"/>
              <a:buChar char="§"/>
            </a:pPr>
            <a:r>
              <a:rPr lang="cs-CZ" dirty="0" smtClean="0"/>
              <a:t>Kruh je také symbolizací </a:t>
            </a:r>
            <a:r>
              <a:rPr lang="cs-CZ" i="1" dirty="0" smtClean="0"/>
              <a:t>koloběhu</a:t>
            </a:r>
            <a:r>
              <a:rPr lang="cs-CZ" dirty="0" smtClean="0"/>
              <a:t> veškerého dění, např. </a:t>
            </a:r>
            <a:r>
              <a:rPr lang="cs-CZ" i="1" dirty="0" smtClean="0"/>
              <a:t>času</a:t>
            </a:r>
            <a:r>
              <a:rPr lang="cs-CZ" dirty="0" smtClean="0"/>
              <a:t> i </a:t>
            </a:r>
            <a:r>
              <a:rPr lang="cs-CZ" i="1" dirty="0" smtClean="0"/>
              <a:t>běhu událostí </a:t>
            </a:r>
            <a:r>
              <a:rPr lang="cs-CZ" dirty="0" smtClean="0"/>
              <a:t>lidského života.</a:t>
            </a:r>
          </a:p>
          <a:p>
            <a:pPr marL="342900" indent="-342900" algn="just">
              <a:buFont typeface="Wingdings" pitchFamily="2" charset="2"/>
              <a:buChar char="§"/>
            </a:pPr>
            <a:r>
              <a:rPr lang="cs-CZ" dirty="0" smtClean="0"/>
              <a:t>Současně v něm můžeme spatřit symboliku </a:t>
            </a:r>
            <a:r>
              <a:rPr lang="cs-CZ" i="1" dirty="0" smtClean="0"/>
              <a:t>koncentrace</a:t>
            </a:r>
            <a:r>
              <a:rPr lang="cs-CZ" dirty="0" smtClean="0"/>
              <a:t> k obnovení sil, </a:t>
            </a:r>
            <a:r>
              <a:rPr lang="cs-CZ" i="1" dirty="0" smtClean="0"/>
              <a:t>pevnost</a:t>
            </a:r>
            <a:r>
              <a:rPr lang="cs-CZ" dirty="0" smtClean="0"/>
              <a:t>, </a:t>
            </a:r>
            <a:r>
              <a:rPr lang="cs-CZ" i="1" dirty="0" smtClean="0"/>
              <a:t>jistotu</a:t>
            </a:r>
            <a:r>
              <a:rPr lang="cs-CZ" dirty="0" smtClean="0"/>
              <a:t>, </a:t>
            </a:r>
            <a:r>
              <a:rPr lang="cs-CZ" i="1" dirty="0" smtClean="0"/>
              <a:t>stálost</a:t>
            </a:r>
            <a:r>
              <a:rPr lang="cs-CZ" dirty="0" smtClean="0"/>
              <a:t> a </a:t>
            </a:r>
            <a:r>
              <a:rPr lang="cs-CZ" i="1" dirty="0" smtClean="0"/>
              <a:t>neměnnost</a:t>
            </a:r>
            <a:r>
              <a:rPr lang="cs-CZ" dirty="0" smtClean="0"/>
              <a:t>.</a:t>
            </a:r>
          </a:p>
          <a:p>
            <a:pPr marL="342900" indent="-342900" algn="just">
              <a:buFont typeface="Wingdings" pitchFamily="2" charset="2"/>
              <a:buChar char="§"/>
            </a:pPr>
            <a:r>
              <a:rPr lang="cs-CZ" dirty="0"/>
              <a:t>V religiózním významu symbol </a:t>
            </a:r>
            <a:r>
              <a:rPr lang="cs-CZ" i="1" dirty="0"/>
              <a:t>naděje</a:t>
            </a:r>
            <a:r>
              <a:rPr lang="cs-CZ" dirty="0"/>
              <a:t> a </a:t>
            </a:r>
            <a:r>
              <a:rPr lang="cs-CZ" i="1" dirty="0"/>
              <a:t>víry</a:t>
            </a:r>
            <a:r>
              <a:rPr lang="cs-CZ" dirty="0"/>
              <a:t>.</a:t>
            </a:r>
          </a:p>
          <a:p>
            <a:pPr algn="just"/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520181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upload.wikimedia.org/wikipedia/commons/thumb/8/87/Christian_cross.svg/220px-Christian_cross.svg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844824"/>
            <a:ext cx="2095500" cy="2924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5816" y="1842568"/>
            <a:ext cx="2926432" cy="29264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5895132" y="1820800"/>
            <a:ext cx="2948200" cy="294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11646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kříž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 algn="just">
              <a:buFont typeface="Arial" pitchFamily="34" charset="0"/>
              <a:buChar char="•"/>
            </a:pPr>
            <a:r>
              <a:rPr lang="cs-CZ" dirty="0" smtClean="0"/>
              <a:t>Střet linií, velmi dynamický symbol, nemusí být vždy vykládán duchovně.</a:t>
            </a:r>
          </a:p>
          <a:p>
            <a:pPr marL="342900" indent="-342900" algn="just">
              <a:buFont typeface="Arial" pitchFamily="34" charset="0"/>
              <a:buChar char="•"/>
            </a:pPr>
            <a:r>
              <a:rPr lang="cs-CZ" dirty="0" smtClean="0"/>
              <a:t>Kříž ve tvaru T: symbol </a:t>
            </a:r>
            <a:r>
              <a:rPr lang="cs-CZ" i="1" dirty="0" smtClean="0"/>
              <a:t>figury</a:t>
            </a:r>
            <a:r>
              <a:rPr lang="cs-CZ" dirty="0" smtClean="0"/>
              <a:t>.</a:t>
            </a:r>
          </a:p>
          <a:p>
            <a:pPr marL="342900" indent="-342900" algn="just">
              <a:buFont typeface="Arial" pitchFamily="34" charset="0"/>
              <a:buChar char="•"/>
            </a:pPr>
            <a:r>
              <a:rPr lang="cs-CZ" dirty="0" smtClean="0"/>
              <a:t>Rovnoramenný kříž: </a:t>
            </a:r>
            <a:r>
              <a:rPr lang="cs-CZ" i="1" dirty="0" smtClean="0"/>
              <a:t>vyváženost</a:t>
            </a:r>
            <a:r>
              <a:rPr lang="cs-CZ" dirty="0" smtClean="0"/>
              <a:t> a </a:t>
            </a:r>
            <a:r>
              <a:rPr lang="cs-CZ" i="1" dirty="0" smtClean="0"/>
              <a:t>harmonický přístup</a:t>
            </a:r>
            <a:r>
              <a:rPr lang="cs-CZ" dirty="0" smtClean="0"/>
              <a:t> ke světu.</a:t>
            </a:r>
          </a:p>
          <a:p>
            <a:pPr marL="342900" indent="-342900" algn="just">
              <a:buFont typeface="Arial" pitchFamily="34" charset="0"/>
              <a:buChar char="•"/>
            </a:pPr>
            <a:r>
              <a:rPr lang="cs-CZ" dirty="0" smtClean="0"/>
              <a:t>Kříž ve tvaru + : </a:t>
            </a:r>
            <a:r>
              <a:rPr lang="cs-CZ" i="1" dirty="0" smtClean="0"/>
              <a:t>klid a pasivita</a:t>
            </a:r>
            <a:r>
              <a:rPr lang="cs-CZ" dirty="0" smtClean="0"/>
              <a:t>.</a:t>
            </a:r>
          </a:p>
          <a:p>
            <a:pPr marL="342900" indent="-342900" algn="just">
              <a:buFont typeface="Arial" pitchFamily="34" charset="0"/>
              <a:buChar char="•"/>
            </a:pPr>
            <a:r>
              <a:rPr lang="cs-CZ" dirty="0" smtClean="0"/>
              <a:t>Kříž ve tvaru X : </a:t>
            </a:r>
            <a:r>
              <a:rPr lang="cs-CZ" i="1" dirty="0" smtClean="0"/>
              <a:t>aktivita</a:t>
            </a:r>
            <a:r>
              <a:rPr lang="cs-CZ" dirty="0" smtClean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65083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1484784"/>
            <a:ext cx="3215241" cy="34563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7" y="1484784"/>
            <a:ext cx="3471815" cy="34563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23259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8075240" cy="1371600"/>
          </a:xfrm>
        </p:spPr>
        <p:txBody>
          <a:bodyPr>
            <a:normAutofit/>
          </a:bodyPr>
          <a:lstStyle/>
          <a:p>
            <a:r>
              <a:rPr lang="cs-CZ" dirty="0" smtClean="0"/>
              <a:t>Čtverec a jiné kvadratické útvary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52601"/>
            <a:ext cx="7620000" cy="2468488"/>
          </a:xfrm>
        </p:spPr>
        <p:txBody>
          <a:bodyPr/>
          <a:lstStyle/>
          <a:p>
            <a:pPr marL="342900" indent="-342900">
              <a:buFont typeface="Arial" pitchFamily="34" charset="0"/>
              <a:buChar char="•"/>
            </a:pPr>
            <a:r>
              <a:rPr lang="cs-CZ" dirty="0" smtClean="0"/>
              <a:t>Čtverec bývá vnímán jako symbol </a:t>
            </a:r>
            <a:r>
              <a:rPr lang="cs-CZ" i="1" dirty="0" smtClean="0"/>
              <a:t>pozemskosti</a:t>
            </a:r>
            <a:r>
              <a:rPr lang="cs-CZ" dirty="0" smtClean="0"/>
              <a:t>.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dirty="0" smtClean="0"/>
              <a:t>Značí touhu po </a:t>
            </a:r>
            <a:r>
              <a:rPr lang="cs-CZ" i="1" dirty="0" smtClean="0"/>
              <a:t>stabilitě</a:t>
            </a:r>
            <a:r>
              <a:rPr lang="cs-CZ" dirty="0" smtClean="0"/>
              <a:t>.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dirty="0" smtClean="0"/>
              <a:t>Kosočtverec je naopak symbolem </a:t>
            </a:r>
            <a:r>
              <a:rPr lang="cs-CZ" i="1" dirty="0" smtClean="0"/>
              <a:t>aktivity</a:t>
            </a:r>
            <a:r>
              <a:rPr lang="cs-CZ" dirty="0" smtClean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06811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Základní">
  <a:themeElements>
    <a:clrScheme name="Základní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Základní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Základní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Essential</Template>
  <TotalTime>572</TotalTime>
  <Words>795</Words>
  <Application>Microsoft Office PowerPoint</Application>
  <PresentationFormat>Předvádění na obrazovce (4:3)</PresentationFormat>
  <Paragraphs>70</Paragraphs>
  <Slides>26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26</vt:i4>
      </vt:variant>
    </vt:vector>
  </HeadingPairs>
  <TitlesOfParts>
    <vt:vector size="27" baseType="lpstr">
      <vt:lpstr>Základní</vt:lpstr>
      <vt:lpstr>Vývoj dětského výtvarného projevu – 5. část</vt:lpstr>
      <vt:lpstr>Místo symbolu v morfologii dětské kresby</vt:lpstr>
      <vt:lpstr>Archetyp vs. individualita</vt:lpstr>
      <vt:lpstr>Prezentace aplikace PowerPoint</vt:lpstr>
      <vt:lpstr>kruh</vt:lpstr>
      <vt:lpstr>Prezentace aplikace PowerPoint</vt:lpstr>
      <vt:lpstr>kříž</vt:lpstr>
      <vt:lpstr>Prezentace aplikace PowerPoint</vt:lpstr>
      <vt:lpstr>Čtverec a jiné kvadratické útvary</vt:lpstr>
      <vt:lpstr>Prezentace aplikace PowerPoint</vt:lpstr>
      <vt:lpstr>spirála</vt:lpstr>
      <vt:lpstr>Prezentace aplikace PowerPoint</vt:lpstr>
      <vt:lpstr>labyrint</vt:lpstr>
      <vt:lpstr>Prezentace aplikace PowerPoint</vt:lpstr>
      <vt:lpstr>symetrie</vt:lpstr>
      <vt:lpstr>Prezentace aplikace PowerPoint</vt:lpstr>
      <vt:lpstr>Dům</vt:lpstr>
      <vt:lpstr>Prezentace aplikace PowerPoint</vt:lpstr>
      <vt:lpstr>strom</vt:lpstr>
      <vt:lpstr>Prezentace aplikace PowerPoint</vt:lpstr>
      <vt:lpstr>kůň</vt:lpstr>
      <vt:lpstr>Prezentace aplikace PowerPoint</vt:lpstr>
      <vt:lpstr>Drak </vt:lpstr>
      <vt:lpstr>Prezentace aplikace PowerPoint</vt:lpstr>
      <vt:lpstr>had</vt:lpstr>
      <vt:lpstr>Použitá literatura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Macarátek</dc:creator>
  <cp:lastModifiedBy>Macarátek</cp:lastModifiedBy>
  <cp:revision>28</cp:revision>
  <dcterms:created xsi:type="dcterms:W3CDTF">2013-11-25T00:15:42Z</dcterms:created>
  <dcterms:modified xsi:type="dcterms:W3CDTF">2013-12-02T10:23:07Z</dcterms:modified>
</cp:coreProperties>
</file>