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</p:sldIdLst>
  <p:sldSz cx="10080625" cy="7559675"/>
  <p:notesSz cx="7772400" cy="10058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22" y="-96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676D3A56-EFE4-4B4A-8531-2321867DD337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035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48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09D6AF9-716A-40C6-8A95-AE925CB776D4}" type="slidenum">
              <a:rPr/>
              <a:pPr lv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053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031" y="251990"/>
            <a:ext cx="8568531" cy="5039782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9700" spc="-88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031" y="5291772"/>
            <a:ext cx="7560469" cy="1007957"/>
          </a:xfrm>
        </p:spPr>
        <p:txBody>
          <a:bodyPr/>
          <a:lstStyle>
            <a:lvl1pPr marL="0" indent="0" algn="l">
              <a:buNone/>
              <a:defRPr b="0" cap="all" spc="132" baseline="0">
                <a:solidFill>
                  <a:schemeClr val="tx2"/>
                </a:solidFill>
                <a:latin typeface="+mj-lt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23114" y="5342170"/>
            <a:ext cx="157511" cy="22175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23114" y="0"/>
            <a:ext cx="157511" cy="53421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1595932"/>
            <a:ext cx="8568531" cy="476329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9700" b="0" cap="all" spc="-88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251990"/>
            <a:ext cx="8568531" cy="1175949"/>
          </a:xfrm>
        </p:spPr>
        <p:txBody>
          <a:bodyPr anchor="b"/>
          <a:lstStyle>
            <a:lvl1pPr marL="0" indent="0">
              <a:buNone/>
              <a:defRPr sz="2200" b="0" cap="all" spc="132" baseline="0">
                <a:solidFill>
                  <a:schemeClr val="tx2"/>
                </a:solidFill>
                <a:latin typeface="+mj-lt"/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7711" y="1735926"/>
            <a:ext cx="3629025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1548" y="1735926"/>
            <a:ext cx="3629025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4351" y="1733686"/>
            <a:ext cx="3629025" cy="705219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110" baseline="0">
                <a:solidFill>
                  <a:schemeClr val="tx1"/>
                </a:solidFill>
                <a:latin typeface="+mj-lt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4351" y="2490533"/>
            <a:ext cx="3629025" cy="423341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4908" y="1733686"/>
            <a:ext cx="3629025" cy="705219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b="0" kern="1200" cap="all" spc="11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marL="0" lvl="0" indent="0" algn="l" defTabSz="1007943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4908" y="2490533"/>
            <a:ext cx="3629025" cy="423341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5" y="1763924"/>
            <a:ext cx="5635349" cy="493898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2" y="1763924"/>
            <a:ext cx="3316456" cy="49389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923114" y="5342170"/>
            <a:ext cx="157511" cy="22175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922842" cy="534217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1" y="6299729"/>
            <a:ext cx="8988557" cy="503978"/>
          </a:xfrm>
        </p:spPr>
        <p:txBody>
          <a:bodyPr/>
          <a:lstStyle>
            <a:lvl1pPr marL="0" indent="0">
              <a:buNone/>
              <a:defRPr sz="18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04031" y="5459765"/>
            <a:ext cx="8988557" cy="839964"/>
          </a:xfrm>
        </p:spPr>
        <p:txBody>
          <a:bodyPr anchor="t">
            <a:normAutofit/>
          </a:bodyPr>
          <a:lstStyle>
            <a:lvl1pPr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923114" y="0"/>
            <a:ext cx="157511" cy="534217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168343"/>
            <a:ext cx="6384396" cy="1511935"/>
          </a:xfrm>
          <a:prstGeom prst="rect">
            <a:avLst/>
          </a:prstGeom>
        </p:spPr>
        <p:txBody>
          <a:bodyPr vert="horz" lIns="100794" tIns="50397" rIns="100794" bIns="50397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931918"/>
            <a:ext cx="8400521" cy="4821043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6803708"/>
            <a:ext cx="3780234" cy="335986"/>
          </a:xfrm>
          <a:prstGeom prst="rect">
            <a:avLst/>
          </a:prstGeom>
        </p:spPr>
        <p:txBody>
          <a:bodyPr vert="horz" lIns="100794" tIns="50397" rIns="100794" bIns="0" rtlCol="0" anchor="b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May 7,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031" y="7157193"/>
            <a:ext cx="3780234" cy="312887"/>
          </a:xfrm>
          <a:prstGeom prst="rect">
            <a:avLst/>
          </a:prstGeom>
        </p:spPr>
        <p:txBody>
          <a:bodyPr vert="horz" lIns="100794" tIns="50397" rIns="100794" bIns="50397" rtlCol="0" anchor="t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9070188" y="6487650"/>
            <a:ext cx="1450339" cy="402525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26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923114" y="0"/>
            <a:ext cx="157511" cy="15119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23114" y="1511935"/>
            <a:ext cx="157511" cy="60477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1007943" rtl="0" eaLnBrk="1" latinLnBrk="0" hangingPunct="1">
        <a:spcBef>
          <a:spcPct val="0"/>
        </a:spcBef>
        <a:buNone/>
        <a:defRPr sz="4000" kern="1200" cap="all" spc="-66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spcAft>
          <a:spcPts val="661"/>
        </a:spcAft>
        <a:buFont typeface="Arial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indent="-201589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431800" y="2123653"/>
            <a:ext cx="9072562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sz="4000" dirty="0"/>
              <a:t>Deutsch in der </a:t>
            </a:r>
            <a:r>
              <a:rPr lang="en-US" dirty="0" smtClean="0"/>
              <a:t>tschechischen     </a:t>
            </a:r>
            <a:r>
              <a:rPr lang="en-US" sz="4000" dirty="0" smtClean="0"/>
              <a:t>Umgangssprache</a:t>
            </a:r>
            <a:endParaRPr lang="en-US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 dirty="0">
                <a:latin typeface="Traditional Arabic" pitchFamily="18"/>
              </a:rPr>
              <a:t>Deutsche Entlehnungen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279525"/>
            <a:ext cx="9072563" cy="6122988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dirty="0">
              <a:latin typeface="Traditional Arabic" pitchFamily="18"/>
            </a:endParaRPr>
          </a:p>
          <a:p>
            <a:pPr lvl="0">
              <a:buNone/>
            </a:pPr>
            <a:endParaRPr lang="en-US" dirty="0">
              <a:latin typeface="Traditional Arabic" pitchFamily="18"/>
            </a:endParaRPr>
          </a:p>
          <a:p>
            <a:pPr lvl="0">
              <a:buNone/>
            </a:pPr>
            <a:r>
              <a:rPr lang="en-US" dirty="0">
                <a:latin typeface="Traditional Arabic" pitchFamily="18"/>
              </a:rPr>
              <a:t>Wie?</a:t>
            </a:r>
          </a:p>
          <a:p>
            <a:pPr lvl="0"/>
            <a:r>
              <a:rPr lang="en-US" dirty="0">
                <a:latin typeface="Traditional Arabic" pitchFamily="18"/>
              </a:rPr>
              <a:t>direkte Entlehnungen (kufr, fotr...)</a:t>
            </a:r>
          </a:p>
          <a:p>
            <a:pPr lvl="0"/>
            <a:r>
              <a:rPr lang="en-US" dirty="0">
                <a:latin typeface="Traditional Arabic" pitchFamily="18"/>
              </a:rPr>
              <a:t>Lehnübersetzungen (dvaadvacet, poté ...)</a:t>
            </a:r>
          </a:p>
          <a:p>
            <a:pPr lvl="0"/>
            <a:endParaRPr lang="en-US" dirty="0">
              <a:latin typeface="Traditional Arabic" pitchFamily="18"/>
            </a:endParaRPr>
          </a:p>
          <a:p>
            <a:pPr lvl="0"/>
            <a:endParaRPr lang="en-US" dirty="0">
              <a:latin typeface="Traditional Arabic" pitchFamily="18"/>
            </a:endParaRPr>
          </a:p>
          <a:p>
            <a:pPr lvl="0"/>
            <a:endParaRPr lang="en-US" dirty="0">
              <a:latin typeface="Traditional Arabic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 dirty="0">
                <a:latin typeface="Traditional Arabic" pitchFamily="18"/>
              </a:rPr>
              <a:t>Deutsche Entlehnungen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943600"/>
          </a:xfrm>
        </p:spPr>
        <p:txBody>
          <a:bodyPr>
            <a:norm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dirty="0">
              <a:latin typeface="Traditional Arabic" pitchFamily="18"/>
            </a:endParaRPr>
          </a:p>
          <a:p>
            <a:pPr lvl="0">
              <a:buNone/>
            </a:pPr>
            <a:r>
              <a:rPr lang="en-US" dirty="0">
                <a:latin typeface="Traditional Arabic" pitchFamily="18"/>
              </a:rPr>
              <a:t>Was?</a:t>
            </a:r>
          </a:p>
          <a:p>
            <a:pPr lvl="0"/>
            <a:r>
              <a:rPr lang="en-US" dirty="0">
                <a:latin typeface="Traditional Arabic" pitchFamily="18"/>
              </a:rPr>
              <a:t>Substantive (maštal), oft Genuswechsel (e Wurst X ten vuřt/buřt)</a:t>
            </a:r>
          </a:p>
          <a:p>
            <a:pPr lvl="0"/>
            <a:r>
              <a:rPr lang="en-US" dirty="0">
                <a:latin typeface="Traditional Arabic" pitchFamily="18"/>
              </a:rPr>
              <a:t>Verben (</a:t>
            </a:r>
            <a:r>
              <a:rPr lang="en-US" dirty="0" smtClean="0">
                <a:latin typeface="Traditional Arabic" pitchFamily="18"/>
              </a:rPr>
              <a:t>mašírovat,</a:t>
            </a:r>
            <a:r>
              <a:rPr lang="cs-CZ" dirty="0" smtClean="0">
                <a:latin typeface="Traditional Arabic" pitchFamily="18"/>
              </a:rPr>
              <a:t> -írovat</a:t>
            </a:r>
            <a:r>
              <a:rPr lang="en-US" dirty="0" smtClean="0">
                <a:latin typeface="Traditional Arabic" pitchFamily="18"/>
              </a:rPr>
              <a:t>)</a:t>
            </a:r>
            <a:endParaRPr lang="en-US" dirty="0">
              <a:latin typeface="Traditional Arabic" pitchFamily="18"/>
            </a:endParaRPr>
          </a:p>
          <a:p>
            <a:pPr lvl="0"/>
            <a:r>
              <a:rPr lang="en-US" dirty="0">
                <a:latin typeface="Traditional Arabic" pitchFamily="18"/>
              </a:rPr>
              <a:t>Adjektive/Adverbien (kaput, frišno</a:t>
            </a:r>
            <a:r>
              <a:rPr lang="en-US" dirty="0" smtClean="0">
                <a:latin typeface="Traditional Arabic" pitchFamily="18"/>
              </a:rPr>
              <a:t>)</a:t>
            </a:r>
            <a:endParaRPr lang="cs-CZ" dirty="0" smtClean="0">
              <a:latin typeface="Traditional Arabic" pitchFamily="18"/>
            </a:endParaRPr>
          </a:p>
          <a:p>
            <a:pPr marL="108000" lvl="0" indent="0">
              <a:buNone/>
            </a:pPr>
            <a:endParaRPr lang="cs-CZ" dirty="0">
              <a:latin typeface="Traditional Arabic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 dirty="0">
                <a:latin typeface="Traditional Arabic" pitchFamily="18"/>
              </a:rPr>
              <a:t>Deutsche Entlehnungen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dirty="0">
              <a:latin typeface="Traditional Arabic" pitchFamily="18"/>
            </a:endParaRPr>
          </a:p>
          <a:p>
            <a:pPr lvl="0">
              <a:buNone/>
            </a:pPr>
            <a:r>
              <a:rPr lang="en-US" dirty="0">
                <a:latin typeface="Traditional Arabic" pitchFamily="18"/>
              </a:rPr>
              <a:t>Wo?</a:t>
            </a:r>
          </a:p>
          <a:p>
            <a:pPr lvl="0"/>
            <a:r>
              <a:rPr lang="en-US" dirty="0">
                <a:latin typeface="Traditional Arabic" pitchFamily="18"/>
              </a:rPr>
              <a:t>Standartsprache</a:t>
            </a:r>
          </a:p>
          <a:p>
            <a:pPr lvl="0"/>
            <a:r>
              <a:rPr lang="en-US" dirty="0">
                <a:latin typeface="Traditional Arabic" pitchFamily="18"/>
              </a:rPr>
              <a:t>Umgangssprache (Fachsprache, Slang, Dialekt</a:t>
            </a:r>
            <a:r>
              <a:rPr lang="en-US" dirty="0" smtClean="0">
                <a:latin typeface="Traditional Arabic" pitchFamily="18"/>
              </a:rPr>
              <a:t>)</a:t>
            </a:r>
          </a:p>
          <a:p>
            <a:r>
              <a:rPr lang="en-US" dirty="0" smtClean="0">
                <a:latin typeface="Traditional Arabic" pitchFamily="18"/>
              </a:rPr>
              <a:t>Bsp.: </a:t>
            </a:r>
            <a:r>
              <a:rPr lang="cs-CZ" dirty="0">
                <a:latin typeface="Traditional Arabic" pitchFamily="18"/>
              </a:rPr>
              <a:t>Fachterminologie (perkytle/havířská kápě – Bergkittel) x W</a:t>
            </a:r>
            <a:r>
              <a:rPr lang="de-DE" dirty="0">
                <a:latin typeface="Traditional Arabic" pitchFamily="18"/>
              </a:rPr>
              <a:t>örter der Alltagssprache (frauzimer, frauzimor – Frauenzimmer)</a:t>
            </a:r>
            <a:endParaRPr lang="en-US" dirty="0">
              <a:latin typeface="Traditional Arabic" pitchFamily="18"/>
            </a:endParaRPr>
          </a:p>
          <a:p>
            <a:pPr lvl="0"/>
            <a:endParaRPr lang="cs-CZ" dirty="0" smtClean="0">
              <a:latin typeface="Traditional Arabic" pitchFamily="18"/>
            </a:endParaRPr>
          </a:p>
          <a:p>
            <a:pPr marL="108000" lvl="0" indent="0">
              <a:buNone/>
            </a:pPr>
            <a:endParaRPr lang="cs-CZ" dirty="0">
              <a:latin typeface="Traditional Arabic" pitchFamily="18"/>
            </a:endParaRPr>
          </a:p>
          <a:p>
            <a:pPr marL="108000" lvl="0" indent="0">
              <a:buNone/>
            </a:pPr>
            <a:endParaRPr lang="en-US" dirty="0">
              <a:latin typeface="Traditional Arabic" pitchFamily="18"/>
            </a:endParaRPr>
          </a:p>
          <a:p>
            <a:pPr lvl="0"/>
            <a:endParaRPr lang="en-US" dirty="0">
              <a:latin typeface="Traditional Arabic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 dirty="0">
                <a:latin typeface="Traditional Arabic" pitchFamily="18"/>
              </a:rPr>
              <a:t>Deutsche Entlehnungen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endParaRPr lang="en-US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en-US" dirty="0">
                <a:latin typeface="Traditional Arabic" pitchFamily="18"/>
              </a:rPr>
              <a:t>Wo?</a:t>
            </a:r>
          </a:p>
          <a:p>
            <a:pPr lvl="0"/>
            <a:r>
              <a:rPr lang="en-US" dirty="0">
                <a:latin typeface="Traditional Arabic" pitchFamily="18"/>
              </a:rPr>
              <a:t>Mähren/Schlesien x Böhmen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Einige Beispiele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577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sz="3000" dirty="0">
                <a:latin typeface="Traditional Arabic" pitchFamily="18"/>
              </a:rPr>
              <a:t>ajznboňák (r Eisenbahner)</a:t>
            </a:r>
          </a:p>
          <a:p>
            <a:pPr lvl="0">
              <a:buNone/>
            </a:pPr>
            <a:r>
              <a:rPr lang="en-US" sz="3000" dirty="0">
                <a:latin typeface="Traditional Arabic" pitchFamily="18"/>
              </a:rPr>
              <a:t>mašinfíra (r Maschinenführer)</a:t>
            </a:r>
          </a:p>
          <a:p>
            <a:pPr lvl="0">
              <a:buNone/>
            </a:pPr>
            <a:r>
              <a:rPr lang="en-US" sz="3000" dirty="0">
                <a:latin typeface="Traditional Arabic" pitchFamily="18"/>
              </a:rPr>
              <a:t>gips (r Gips)</a:t>
            </a:r>
          </a:p>
          <a:p>
            <a:pPr lvl="0">
              <a:buNone/>
            </a:pPr>
            <a:r>
              <a:rPr lang="en-US" sz="3000" dirty="0">
                <a:latin typeface="Traditional Arabic" pitchFamily="18"/>
              </a:rPr>
              <a:t>majzlík (r Meißel)</a:t>
            </a:r>
          </a:p>
          <a:p>
            <a:pPr lvl="0">
              <a:buNone/>
            </a:pPr>
            <a:r>
              <a:rPr lang="en-US" sz="3000" dirty="0">
                <a:latin typeface="Traditional Arabic" pitchFamily="18"/>
              </a:rPr>
              <a:t>vercajk (s Werkzeug)</a:t>
            </a:r>
          </a:p>
          <a:p>
            <a:pPr lvl="0">
              <a:buNone/>
            </a:pPr>
            <a:endParaRPr lang="en-US" sz="3000" dirty="0">
              <a:latin typeface="Traditional Arabic" pitchFamily="18"/>
            </a:endParaRPr>
          </a:p>
          <a:p>
            <a:pPr lvl="0">
              <a:buNone/>
            </a:pPr>
            <a:endParaRPr lang="en-US" sz="3000" dirty="0">
              <a:latin typeface="Traditional Arabic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Einige Beispiele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71600"/>
            <a:ext cx="9072563" cy="625316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aušus − zmetek...................................... r Ausschuss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 smtClean="0">
                <a:latin typeface="Traditional Arabic" pitchFamily="18"/>
              </a:rPr>
              <a:t>buřt</a:t>
            </a:r>
            <a:r>
              <a:rPr lang="en-US" sz="3000" dirty="0">
                <a:latin typeface="Traditional Arabic" pitchFamily="18"/>
              </a:rPr>
              <a:t>, </a:t>
            </a:r>
            <a:r>
              <a:rPr lang="cs-CZ" sz="3000" dirty="0">
                <a:latin typeface="Traditional Arabic" pitchFamily="18"/>
              </a:rPr>
              <a:t>vuřt</a:t>
            </a:r>
            <a:r>
              <a:rPr lang="en-US" sz="3000" dirty="0" smtClean="0">
                <a:latin typeface="Traditional Arabic" pitchFamily="18"/>
              </a:rPr>
              <a:t>............................................. </a:t>
            </a:r>
            <a:r>
              <a:rPr lang="en-US" sz="3000" dirty="0">
                <a:latin typeface="Traditional Arabic" pitchFamily="18"/>
              </a:rPr>
              <a:t>e Wurst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cálovat − platit........................................... zahlen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cimra − pokoj............................................ s Zimmer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deka</a:t>
            </a:r>
            <a:r>
              <a:rPr lang="en-US" sz="3000" dirty="0">
                <a:latin typeface="Traditional Arabic"/>
                <a:cs typeface="Traditional Arabic"/>
              </a:rPr>
              <a:t>*</a:t>
            </a:r>
            <a:r>
              <a:rPr lang="en-US" sz="3000" dirty="0">
                <a:latin typeface="Traditional Arabic" pitchFamily="18"/>
              </a:rPr>
              <a:t> − pokrývka........................................ e Decke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dekl − poklop............................................ e Decke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dekovat se − schovat se, utéci................ sich decken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erteple..................................... e Kartoffeln, Erdäpfel</a:t>
            </a:r>
          </a:p>
          <a:p>
            <a:pPr lvl="0">
              <a:spcAft>
                <a:spcPts val="0"/>
              </a:spcAft>
              <a:buNone/>
            </a:pPr>
            <a:r>
              <a:rPr lang="en-US" sz="3000" dirty="0">
                <a:latin typeface="Traditional Arabic" pitchFamily="18"/>
              </a:rPr>
              <a:t>ešus</a:t>
            </a:r>
            <a:r>
              <a:rPr lang="en-US" sz="3000" dirty="0">
                <a:latin typeface="Traditional Arabic"/>
                <a:cs typeface="Traditional Arabic"/>
              </a:rPr>
              <a:t>*</a:t>
            </a:r>
            <a:r>
              <a:rPr lang="en-US" sz="3000" dirty="0">
                <a:latin typeface="Traditional Arabic" pitchFamily="18"/>
              </a:rPr>
              <a:t>............................................... r Essschuss (aus Soldatensprache)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760" y="179437"/>
            <a:ext cx="9072563" cy="7200800"/>
          </a:xfrm>
        </p:spPr>
        <p:txBody>
          <a:bodyPr>
            <a:noAutofit/>
          </a:bodyPr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f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ajnšmekr…………………………r Feinschmecker</a:t>
            </a:r>
          </a:p>
          <a:p>
            <a:pPr marL="108000" lvl="0" indent="0">
              <a:buNone/>
            </a:pP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glanc</a:t>
            </a:r>
            <a:r>
              <a:rPr lang="en-US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……………………..r Glanz</a:t>
            </a:r>
          </a:p>
          <a:p>
            <a:pPr marL="108000" lvl="0" indent="0">
              <a:buNone/>
            </a:pPr>
            <a:r>
              <a:rPr lang="cs-CZ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runt - základ, statek………………..r Grund</a:t>
            </a:r>
          </a:p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h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elfnout……………………helfen</a:t>
            </a:r>
          </a:p>
          <a:p>
            <a:pPr marL="108000" lvl="0" indent="0">
              <a:buNone/>
            </a:pP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kýbl</a:t>
            </a:r>
            <a:r>
              <a:rPr lang="en-US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*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……………………….r K</a:t>
            </a:r>
            <a:r>
              <a:rPr lang="de-DE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übel</a:t>
            </a:r>
            <a:endParaRPr lang="cs-CZ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k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rchov</a:t>
            </a:r>
            <a:r>
              <a:rPr lang="de-DE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……………………….r Kirchhof</a:t>
            </a:r>
            <a:endParaRPr lang="cs-CZ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k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aput</a:t>
            </a:r>
            <a:r>
              <a:rPr lang="de-DE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………………………..kaputt</a:t>
            </a:r>
            <a:endParaRPr lang="cs-CZ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ajntuch</a:t>
            </a:r>
            <a:r>
              <a:rPr lang="de-DE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……………………s Leintuch</a:t>
            </a:r>
            <a:endParaRPr lang="cs-CZ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de-DE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</a:t>
            </a: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ágr</a:t>
            </a:r>
            <a:r>
              <a:rPr lang="de-DE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……………………………..r Lager</a:t>
            </a:r>
            <a:endParaRPr lang="cs-CZ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cs-CZ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jnc cvaj…………………………eins zwei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08000" lvl="0" indent="0">
              <a:buNone/>
            </a:pPr>
            <a:r>
              <a:rPr lang="en-US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f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urt……………………………….fort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Pakovat, raub</a:t>
            </a:r>
            <a:r>
              <a:rPr lang="cs-CZ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íř, sesle, trucovat (trotzen), špehovat (sp</a:t>
            </a:r>
            <a:r>
              <a:rPr lang="de-DE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ä</a:t>
            </a:r>
            <a:r>
              <a:rPr lang="cs-CZ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hen), vandrovat, posichrovat, ordnunk, pech, šichta</a:t>
            </a:r>
            <a:r>
              <a:rPr lang="de-DE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, bichle</a:t>
            </a:r>
            <a:r>
              <a:rPr lang="cs-CZ" sz="3200" b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…</a:t>
            </a:r>
            <a:endParaRPr lang="cs-CZ" sz="3200" b="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972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95250"/>
            <a:ext cx="9072563" cy="167481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de-DE" dirty="0">
                <a:latin typeface="Traditional Arabic" pitchFamily="18"/>
              </a:rPr>
              <a:t>Die Gemeinsamkeiten der beiden Sprachen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41972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>
                <a:latin typeface="Traditional Arabic" pitchFamily="18"/>
              </a:rPr>
              <a:t>durch den </a:t>
            </a:r>
            <a:r>
              <a:rPr lang="en-US" b="1" dirty="0">
                <a:latin typeface="Traditional Arabic" pitchFamily="18"/>
              </a:rPr>
              <a:t>Sprachenkontakt</a:t>
            </a:r>
          </a:p>
          <a:p>
            <a:pPr lvl="0"/>
            <a:r>
              <a:rPr lang="en-US" dirty="0">
                <a:latin typeface="Traditional Arabic" pitchFamily="18"/>
              </a:rPr>
              <a:t>der intensive gegenseitige kulturhistorische, politische und sozioökonomische Kontakt (Nachbarschaft)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Traditional Arabic" pitchFamily="18"/>
              </a:rPr>
              <a:t>im Bereich der Lexik, der Semantik, der Syntax, der Phonologie und Morphologie</a:t>
            </a:r>
          </a:p>
          <a:p>
            <a:pPr lvl="0"/>
            <a:r>
              <a:rPr lang="en-US" dirty="0">
                <a:solidFill>
                  <a:srgbClr val="000000"/>
                </a:solidFill>
                <a:latin typeface="Traditional Arabic" pitchFamily="18"/>
              </a:rPr>
              <a:t>in der Standardsprache (taška, flétna, Nach- Ortsnamen, Zahlen usw.), Nicht-Standartsprache (buřt, ksicht, jo, furt usw.)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Stratifikation der tschechischen Sprache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302250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de-DE" b="1" dirty="0">
                <a:latin typeface="Traditional Arabic" pitchFamily="18"/>
              </a:rPr>
              <a:t>Schriftsprache/Standartsprache</a:t>
            </a:r>
            <a:r>
              <a:rPr lang="de-DE" dirty="0">
                <a:latin typeface="Traditional Arabic" pitchFamily="18"/>
              </a:rPr>
              <a:t> </a:t>
            </a:r>
            <a:r>
              <a:rPr lang="de-DE" i="1" dirty="0">
                <a:latin typeface="Traditional Arabic" pitchFamily="18"/>
              </a:rPr>
              <a:t>(</a:t>
            </a:r>
            <a:r>
              <a:rPr lang="de-DE" dirty="0">
                <a:latin typeface="Traditional Arabic" pitchFamily="18"/>
              </a:rPr>
              <a:t>spisovná čeština</a:t>
            </a:r>
            <a:r>
              <a:rPr lang="de-DE" i="1" dirty="0">
                <a:latin typeface="Traditional Arabic" pitchFamily="18"/>
              </a:rPr>
              <a:t>),</a:t>
            </a:r>
          </a:p>
          <a:p>
            <a:pPr lvl="0"/>
            <a:r>
              <a:rPr lang="de-DE" dirty="0">
                <a:latin typeface="Traditional Arabic" pitchFamily="18"/>
              </a:rPr>
              <a:t>gesprochene Standartsprache (hovorová čeština)/ Umgangssprache</a:t>
            </a:r>
          </a:p>
          <a:p>
            <a:pPr lvl="0"/>
            <a:r>
              <a:rPr lang="de-DE" b="1" dirty="0">
                <a:latin typeface="Traditional Arabic" pitchFamily="18"/>
              </a:rPr>
              <a:t>Nicht-standartsprachliche Formen</a:t>
            </a:r>
            <a:r>
              <a:rPr lang="de-DE" dirty="0">
                <a:latin typeface="Traditional Arabic" pitchFamily="18"/>
              </a:rPr>
              <a:t> des Tschechischen: </a:t>
            </a:r>
            <a:r>
              <a:rPr lang="de-DE" b="1" dirty="0">
                <a:latin typeface="Traditional Arabic" pitchFamily="18"/>
              </a:rPr>
              <a:t>Dialekt</a:t>
            </a:r>
            <a:r>
              <a:rPr lang="de-DE" dirty="0">
                <a:latin typeface="Traditional Arabic" pitchFamily="18"/>
              </a:rPr>
              <a:t> (das mittelmährische, ostmährische, schlesische Gebiet /</a:t>
            </a:r>
            <a:r>
              <a:rPr lang="de-DE" b="1" dirty="0">
                <a:latin typeface="Traditional Arabic" pitchFamily="18"/>
              </a:rPr>
              <a:t>Interdialekt</a:t>
            </a:r>
            <a:r>
              <a:rPr lang="de-DE" dirty="0">
                <a:latin typeface="Traditional Arabic" pitchFamily="18"/>
              </a:rPr>
              <a:t> (Gemeinböhmisch oder Gemeintschechisch -obecná čeština), </a:t>
            </a:r>
            <a:r>
              <a:rPr lang="de-DE" b="1" dirty="0">
                <a:latin typeface="Traditional Arabic" pitchFamily="18"/>
              </a:rPr>
              <a:t>Soziolekt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95250"/>
            <a:ext cx="9072563" cy="167481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dirty="0">
                <a:latin typeface="Traditional Arabic" pitchFamily="18"/>
              </a:rPr>
              <a:t>Die Hauptunterschiede der einzelnen Varietäten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66102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cs-CZ" b="1" dirty="0">
                <a:latin typeface="Traditional Arabic" pitchFamily="18"/>
              </a:rPr>
              <a:t>Tschechische Schriftsprache</a:t>
            </a:r>
            <a:r>
              <a:rPr lang="cs-CZ" dirty="0">
                <a:latin typeface="Traditional Arabic" pitchFamily="18"/>
              </a:rPr>
              <a:t>: Dej mouku ze mlýna na vozík. ("Gib das Mehl aus der Mühle auf den kleinen Wagen.")</a:t>
            </a:r>
          </a:p>
          <a:p>
            <a:pPr lvl="0">
              <a:buNone/>
              <a:tabLst>
                <a:tab pos="448919" algn="l"/>
              </a:tabLst>
            </a:pPr>
            <a:r>
              <a:rPr lang="de-DE" b="1" dirty="0">
                <a:latin typeface="Traditional Arabic" pitchFamily="18"/>
              </a:rPr>
              <a:t>Gemeinböhmisch</a:t>
            </a:r>
            <a:r>
              <a:rPr lang="de-DE" dirty="0">
                <a:latin typeface="Traditional Arabic" pitchFamily="18"/>
              </a:rPr>
              <a:t>: Dej mouku ze mlejna na vozejk.</a:t>
            </a:r>
          </a:p>
          <a:p>
            <a:pPr lvl="0">
              <a:buNone/>
              <a:tabLst>
                <a:tab pos="448919" algn="l"/>
              </a:tabLst>
            </a:pPr>
            <a:r>
              <a:rPr lang="en-US" b="1" dirty="0">
                <a:latin typeface="Traditional Arabic" pitchFamily="18"/>
              </a:rPr>
              <a:t>Mittelmährischer Dialekt</a:t>
            </a:r>
            <a:r>
              <a:rPr lang="en-US" dirty="0">
                <a:latin typeface="Traditional Arabic" pitchFamily="18"/>
              </a:rPr>
              <a:t>: Dé móku ze mléna na vozék.</a:t>
            </a:r>
          </a:p>
          <a:p>
            <a:pPr lvl="0">
              <a:buNone/>
              <a:tabLst>
                <a:tab pos="448919" algn="l"/>
              </a:tabLst>
            </a:pPr>
            <a:r>
              <a:rPr lang="en-US" b="1" dirty="0">
                <a:latin typeface="Traditional Arabic" pitchFamily="18"/>
              </a:rPr>
              <a:t>Ostmährischer Dialekt</a:t>
            </a:r>
            <a:r>
              <a:rPr lang="en-US" dirty="0">
                <a:latin typeface="Traditional Arabic" pitchFamily="18"/>
              </a:rPr>
              <a:t>: Daj múku ze mlýna na vozík.</a:t>
            </a:r>
          </a:p>
          <a:p>
            <a:pPr lvl="0">
              <a:buNone/>
              <a:tabLst>
                <a:tab pos="448919" algn="l"/>
              </a:tabLst>
            </a:pPr>
            <a:r>
              <a:rPr lang="en-US" b="1" dirty="0">
                <a:latin typeface="Traditional Arabic" pitchFamily="18"/>
              </a:rPr>
              <a:t>Schlesischer Dialekt</a:t>
            </a:r>
            <a:r>
              <a:rPr lang="en-US" dirty="0">
                <a:latin typeface="Traditional Arabic" pitchFamily="18"/>
              </a:rPr>
              <a:t>: Daj muku ze mlyna na vozik.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Umgangssprache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Hier:</a:t>
            </a:r>
          </a:p>
          <a:p>
            <a:r>
              <a:rPr lang="en-US" dirty="0">
                <a:latin typeface="Traditional Arabic" pitchFamily="18"/>
              </a:rPr>
              <a:t>die hauptsächlich gesprochene, nicht kodifizierte Form der tschechischen Sprache</a:t>
            </a:r>
          </a:p>
          <a:p>
            <a:r>
              <a:rPr lang="cs-CZ" dirty="0">
                <a:latin typeface="Traditional Arabic" pitchFamily="18"/>
              </a:rPr>
              <a:t>Die Umgangssprache in Tschechien hebt sich von </a:t>
            </a:r>
            <a:r>
              <a:rPr lang="cs-CZ" dirty="0" smtClean="0">
                <a:latin typeface="Traditional Arabic" pitchFamily="18"/>
              </a:rPr>
              <a:t>der</a:t>
            </a:r>
            <a:r>
              <a:rPr lang="en-US" dirty="0" smtClean="0">
                <a:latin typeface="Traditional Arabic" pitchFamily="18"/>
              </a:rPr>
              <a:t> </a:t>
            </a:r>
            <a:r>
              <a:rPr lang="cs-CZ" dirty="0" smtClean="0">
                <a:latin typeface="Traditional Arabic" pitchFamily="18"/>
              </a:rPr>
              <a:t>Schriftsprache </a:t>
            </a:r>
            <a:r>
              <a:rPr lang="cs-CZ" dirty="0">
                <a:latin typeface="Traditional Arabic" pitchFamily="18"/>
              </a:rPr>
              <a:t>ab. Es handelt sich dabei nicht um einen örtlichen Dialekt, sondern um die gesprochene Sprache, die je nach Gebiet unterschiedlich ist. </a:t>
            </a:r>
            <a:r>
              <a:rPr lang="en-US" dirty="0">
                <a:latin typeface="Traditional Arabic" pitchFamily="18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Deutsch-tschechische Kontakte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>
                <a:latin typeface="Traditional Arabic" pitchFamily="18"/>
              </a:rPr>
              <a:t>10.JH – Prager Bistum</a:t>
            </a:r>
          </a:p>
          <a:p>
            <a:pPr lvl="0"/>
            <a:r>
              <a:rPr lang="en-US" dirty="0">
                <a:latin typeface="Traditional Arabic" pitchFamily="18"/>
              </a:rPr>
              <a:t>12.JH - </a:t>
            </a:r>
            <a:r>
              <a:rPr lang="de-DE" dirty="0">
                <a:latin typeface="Traditional Arabic" pitchFamily="18"/>
              </a:rPr>
              <a:t>deutsche Siedlungen von Kaufläuten</a:t>
            </a:r>
          </a:p>
          <a:p>
            <a:pPr lvl="0"/>
            <a:r>
              <a:rPr lang="de-DE" dirty="0">
                <a:latin typeface="Traditional Arabic" pitchFamily="18"/>
              </a:rPr>
              <a:t>13.JH - ein geschlossenes deutsches Sprachgebiet in Böhmen, Mähren und Schlesien</a:t>
            </a:r>
          </a:p>
          <a:p>
            <a:pPr lvl="0"/>
            <a:r>
              <a:rPr lang="de-DE" dirty="0">
                <a:latin typeface="Traditional Arabic" pitchFamily="18"/>
              </a:rPr>
              <a:t>14.JH/15.JH – Stabilisierung der tschechischen Sprache</a:t>
            </a:r>
          </a:p>
          <a:p>
            <a:pPr lvl="0"/>
            <a:r>
              <a:rPr lang="de-DE" dirty="0">
                <a:latin typeface="Traditional Arabic" pitchFamily="18"/>
              </a:rPr>
              <a:t>16.JH - der Germanisierungsprozess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Deutsch-tschechische Kontakte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5045075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>
              <a:lnSpc>
                <a:spcPct val="150000"/>
              </a:lnSpc>
            </a:pPr>
            <a:r>
              <a:rPr lang="de-DE" dirty="0">
                <a:latin typeface="Traditional Arabic" pitchFamily="18"/>
              </a:rPr>
              <a:t>1750 - erreichte die Germanisierung ihren Höhepunkt und die tschechische Sprache ihren Tiefpunkt</a:t>
            </a:r>
          </a:p>
          <a:p>
            <a:r>
              <a:rPr lang="de-DE" dirty="0">
                <a:latin typeface="Traditional Arabic" pitchFamily="18"/>
              </a:rPr>
              <a:t>18.JH/19.JH – „Nationale Wiedergeburt“ und der Purismus, es wurde der Kampf gegen die Germanismen und auch die Scheingermanismen angesagt (die Matice česká)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latin typeface="Traditional Arabic" pitchFamily="18"/>
              </a:rPr>
              <a:t>Deutsch-tschechische Kontakte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dirty="0">
                <a:latin typeface="Traditional Arabic" pitchFamily="18"/>
              </a:rPr>
              <a:t>20.JH - </a:t>
            </a:r>
            <a:r>
              <a:rPr lang="de-DE" dirty="0">
                <a:latin typeface="Traditional Arabic" pitchFamily="18"/>
              </a:rPr>
              <a:t>Lehnwörter aus dem Deutschen überwiegend in Mähren und Schlesien als in Böhmen</a:t>
            </a:r>
          </a:p>
          <a:p>
            <a:pPr lvl="0"/>
            <a:r>
              <a:rPr lang="de-DE" dirty="0">
                <a:latin typeface="Traditional Arabic" pitchFamily="18"/>
              </a:rPr>
              <a:t>1918 – „die erste Republik”</a:t>
            </a:r>
          </a:p>
          <a:p>
            <a:pPr lvl="0"/>
            <a:r>
              <a:rPr lang="de-DE" dirty="0">
                <a:latin typeface="Traditional Arabic" pitchFamily="18"/>
              </a:rPr>
              <a:t>1938 – 1945 – das Protektorat Böhmen und Mähren</a:t>
            </a:r>
          </a:p>
          <a:p>
            <a:pPr lvl="0"/>
            <a:r>
              <a:rPr lang="de-DE" dirty="0">
                <a:latin typeface="Traditional Arabic" pitchFamily="18"/>
              </a:rPr>
              <a:t>1948 – 1989 – die kommunistische Ära</a:t>
            </a:r>
          </a:p>
          <a:p>
            <a:pPr lvl="0"/>
            <a:r>
              <a:rPr lang="de-DE" dirty="0">
                <a:latin typeface="Traditional Arabic" pitchFamily="18"/>
              </a:rPr>
              <a:t>90er Jahre – heute – Einfuss der englischen Sprache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 dirty="0">
                <a:latin typeface="Traditional Arabic" pitchFamily="18"/>
              </a:rPr>
              <a:t>Deutsche Entlehnungen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68475"/>
            <a:ext cx="9072563" cy="4989513"/>
          </a:xfrm>
        </p:spPr>
        <p:txBody>
          <a:bodyPr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b="1" dirty="0">
                <a:latin typeface="Traditional Arabic" pitchFamily="18"/>
              </a:rPr>
              <a:t>Germanismus</a:t>
            </a:r>
            <a:r>
              <a:rPr lang="en-US" dirty="0">
                <a:latin typeface="Traditional Arabic" pitchFamily="18"/>
              </a:rPr>
              <a:t> - ein deutsches Wort, das in einer anderen Sprache als Lehnwort oder Fremdwort integriert wurde, oder eine grammatische Besonderheit des Deutschen, die in eine andere Sprache übernommen wurde.</a:t>
            </a:r>
          </a:p>
          <a:p>
            <a:pPr lvl="0"/>
            <a:r>
              <a:rPr lang="en-US" dirty="0">
                <a:latin typeface="Traditional Arabic" pitchFamily="18"/>
              </a:rPr>
              <a:t>oft expressiv gefärbte Ausdrücke ( in der Umgangssprache)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2570</TotalTime>
  <Words>649</Words>
  <Application>Microsoft Office PowerPoint</Application>
  <PresentationFormat>Vlastní</PresentationFormat>
  <Paragraphs>92</Paragraphs>
  <Slides>17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Essential</vt:lpstr>
      <vt:lpstr>Deutsch in der tschechischen     Umgangssprache</vt:lpstr>
      <vt:lpstr>Die Gemeinsamkeiten der beiden Sprachen</vt:lpstr>
      <vt:lpstr>Stratifikation der tschechischen Sprache</vt:lpstr>
      <vt:lpstr>Die Hauptunterschiede der einzelnen Varietäten</vt:lpstr>
      <vt:lpstr>Umgangssprache</vt:lpstr>
      <vt:lpstr>Deutsch-tschechische Kontakte</vt:lpstr>
      <vt:lpstr>Deutsch-tschechische Kontakte</vt:lpstr>
      <vt:lpstr>Deutsch-tschechische Kontakte</vt:lpstr>
      <vt:lpstr>Deutsche Entlehnungen</vt:lpstr>
      <vt:lpstr>Deutsche Entlehnungen</vt:lpstr>
      <vt:lpstr>Deutsche Entlehnungen</vt:lpstr>
      <vt:lpstr>Deutsche Entlehnungen</vt:lpstr>
      <vt:lpstr>Deutsche Entlehnungen</vt:lpstr>
      <vt:lpstr>Einige Beispiele</vt:lpstr>
      <vt:lpstr>Einige Beispiele</vt:lpstr>
      <vt:lpstr>Snímek 16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in der tschechischen     Umgangssprache</dc:title>
  <dc:creator>Kullab, Ahmed</dc:creator>
  <cp:lastModifiedBy>Your User Name</cp:lastModifiedBy>
  <cp:revision>60</cp:revision>
  <dcterms:created xsi:type="dcterms:W3CDTF">2014-04-18T15:51:26Z</dcterms:created>
  <dcterms:modified xsi:type="dcterms:W3CDTF">2014-05-07T15:17:55Z</dcterms:modified>
</cp:coreProperties>
</file>