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D8C1"/>
    <a:srgbClr val="D0C2A0"/>
    <a:srgbClr val="8A724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1B6C1-9470-4D6D-B56A-B6F461E46F71}" type="datetimeFigureOut">
              <a:rPr lang="cs-CZ" smtClean="0"/>
              <a:pPr/>
              <a:t>26.4.2014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7534D1-0557-4079-B2B1-316482DB6A8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DACH</a:t>
            </a:r>
            <a:r>
              <a:rPr lang="de-D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(L)-Landeskunde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2204864"/>
            <a:ext cx="4294564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772400" cy="936103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/>
          <a:lstStyle/>
          <a:p>
            <a:r>
              <a:rPr lang="de-DE" b="1" dirty="0"/>
              <a:t>Geschichte der Landeskunde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3" y="2060848"/>
            <a:ext cx="7632848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Landeskunde vor den </a:t>
            </a:r>
            <a:r>
              <a:rPr lang="de-DE" sz="2400" b="1" dirty="0" smtClean="0"/>
              <a:t>1980ern</a:t>
            </a:r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Landeskunde </a:t>
            </a:r>
            <a:r>
              <a:rPr lang="de-DE" sz="2400" dirty="0"/>
              <a:t>der einzelnen deutschsprachigen </a:t>
            </a:r>
            <a:r>
              <a:rPr lang="de-DE" sz="2400" dirty="0" smtClean="0"/>
              <a:t>Länder </a:t>
            </a:r>
            <a:r>
              <a:rPr lang="de-DE" sz="2400" dirty="0"/>
              <a:t>– meist nur anekdotisch, nicht systematisch in die Lehrwerke integriert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Themen: </a:t>
            </a:r>
            <a:r>
              <a:rPr lang="de-DE" sz="2400" dirty="0"/>
              <a:t>Sitten und Gebräuche, Institutionen, Topografisches oder bestimmte sprachliche </a:t>
            </a:r>
            <a:r>
              <a:rPr lang="de-DE" sz="2400" dirty="0" smtClean="0"/>
              <a:t>Besonderheiten</a:t>
            </a:r>
          </a:p>
          <a:p>
            <a:pPr lvl="0"/>
            <a:endParaRPr lang="cs-CZ" sz="2400" dirty="0"/>
          </a:p>
          <a:p>
            <a:r>
              <a:rPr lang="de-DE" sz="2400" b="1" dirty="0" smtClean="0"/>
              <a:t>1990 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 smtClean="0"/>
              <a:t> </a:t>
            </a:r>
            <a:r>
              <a:rPr lang="de-DE" sz="2400" dirty="0" smtClean="0"/>
              <a:t>„</a:t>
            </a:r>
            <a:r>
              <a:rPr lang="de-DE" sz="2400" dirty="0"/>
              <a:t>ABCD-Thesen zur Rolle der Landeskunde </a:t>
            </a:r>
            <a:endParaRPr lang="cs-CZ" sz="2400" dirty="0" smtClean="0"/>
          </a:p>
          <a:p>
            <a:pPr lvl="0"/>
            <a:r>
              <a:rPr lang="de-DE" sz="2400" dirty="0" smtClean="0"/>
              <a:t>im </a:t>
            </a:r>
            <a:r>
              <a:rPr lang="de-DE" sz="2400" dirty="0"/>
              <a:t>Deutschunterricht</a:t>
            </a:r>
            <a:r>
              <a:rPr lang="de-DE" sz="2400" dirty="0" smtClean="0"/>
              <a:t>“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95536" y="548680"/>
            <a:ext cx="8352928" cy="86409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sz="4400" b="1" dirty="0"/>
              <a:t>Primäre Aufgabe der Landeskunde</a:t>
            </a:r>
            <a:endParaRPr lang="cs-CZ" sz="440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539552" y="3356992"/>
            <a:ext cx="8208912" cy="9361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z="4400" b="1" dirty="0"/>
              <a:t>Vermittlung der Landeskunde</a:t>
            </a:r>
            <a:endParaRPr lang="cs-CZ" sz="4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1628800"/>
            <a:ext cx="856895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Früher</a:t>
            </a:r>
            <a:r>
              <a:rPr lang="de-DE" sz="2400" dirty="0"/>
              <a:t>: Vermittlung von Informationen über Tatsachen und Zahlen</a:t>
            </a:r>
            <a:endParaRPr lang="cs-CZ" sz="2400" dirty="0"/>
          </a:p>
          <a:p>
            <a:r>
              <a:rPr lang="de-DE" sz="2400" b="1" dirty="0"/>
              <a:t>Nach ABCD-Thesen</a:t>
            </a:r>
            <a:r>
              <a:rPr lang="de-DE" sz="2400" dirty="0"/>
              <a:t>: Entwicklung von Fähigkeiten, Strategien und Fertigkeiten im Umgang mit fremden Kulturen</a:t>
            </a:r>
            <a:endParaRPr lang="cs-CZ" sz="2400" dirty="0"/>
          </a:p>
          <a:p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67544" y="4509121"/>
            <a:ext cx="8424936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/>
              <a:t>Früher</a:t>
            </a:r>
            <a:r>
              <a:rPr lang="de-DE" sz="2400" dirty="0"/>
              <a:t>: Beschränkung auf eine deutschsprachige Region</a:t>
            </a:r>
            <a:endParaRPr lang="cs-CZ" sz="2400" dirty="0"/>
          </a:p>
          <a:p>
            <a:r>
              <a:rPr lang="de-DE" sz="2400" b="1" dirty="0"/>
              <a:t>Nach ABCD-Thesen</a:t>
            </a:r>
            <a:r>
              <a:rPr lang="de-DE" sz="2400" dirty="0"/>
              <a:t>: Propagation des Prinzips DACH, bzw. DACHL  (internationale Autokennzeichen Deutschlands, Österreichs, der Schweiz, Liechtensteins)</a:t>
            </a:r>
            <a:endParaRPr lang="cs-CZ" sz="2400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548681"/>
            <a:ext cx="8496944" cy="936103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de-DE" sz="4200" b="1" dirty="0" smtClean="0"/>
              <a:t>Prinzipien der DACH(L)-Landeskunde</a:t>
            </a:r>
            <a:endParaRPr lang="cs-CZ" sz="4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136905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</a:t>
            </a:r>
            <a:r>
              <a:rPr lang="de-DE" sz="2600" b="1" dirty="0" smtClean="0"/>
              <a:t>Materialien</a:t>
            </a:r>
            <a:r>
              <a:rPr lang="de-DE" sz="2800" dirty="0" smtClean="0"/>
              <a:t> </a:t>
            </a:r>
            <a:r>
              <a:rPr lang="de-DE" sz="2400" dirty="0" smtClean="0"/>
              <a:t>aus dem gesamten deutschen Sprachraum folgen </a:t>
            </a:r>
            <a:r>
              <a:rPr lang="de-DE" sz="2400" dirty="0"/>
              <a:t>den kommunikativen bzw. thematischen und methodischen Anforderungen des </a:t>
            </a:r>
            <a:r>
              <a:rPr lang="de-DE" sz="2400" dirty="0" smtClean="0"/>
              <a:t>Unterrichts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Lernende lernen</a:t>
            </a:r>
            <a:r>
              <a:rPr lang="de-DE" sz="2400" dirty="0"/>
              <a:t>, dass in DACH </a:t>
            </a:r>
            <a:r>
              <a:rPr lang="de-DE" sz="2400" dirty="0" smtClean="0"/>
              <a:t>unterschiedliche </a:t>
            </a:r>
            <a:r>
              <a:rPr lang="de-DE" sz="2600" b="1" dirty="0"/>
              <a:t>Aussprachestandards</a:t>
            </a:r>
            <a:r>
              <a:rPr lang="de-DE" sz="2400" b="1" dirty="0"/>
              <a:t> </a:t>
            </a:r>
            <a:r>
              <a:rPr lang="de-DE" sz="2400" dirty="0"/>
              <a:t>(Aussprachemerkmale) existieren; DACH Materialien beinhalten leichte regionale Färbungen bei Hörtexten → Entwicklung von flexiblen </a:t>
            </a:r>
            <a:r>
              <a:rPr lang="de-DE" sz="2400" dirty="0" err="1"/>
              <a:t>Verstehensmöglichkeiten</a:t>
            </a:r>
            <a:r>
              <a:rPr lang="de-DE" sz="2400" dirty="0"/>
              <a:t> im rezeptiven Bereich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DACH-Landeskunde </a:t>
            </a:r>
            <a:r>
              <a:rPr lang="de-DE" sz="2400" dirty="0"/>
              <a:t>im Konzept von </a:t>
            </a:r>
            <a:r>
              <a:rPr lang="de-DE" sz="2600" b="1" dirty="0"/>
              <a:t>Mehrsprachigkeit</a:t>
            </a:r>
            <a:r>
              <a:rPr lang="de-DE" sz="2400" dirty="0"/>
              <a:t> – Deutsch als Fremdsprache wird nicht als Einzelphänomen verstanden, sondern als Bestandteil einer multikulturellen Welt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548681"/>
            <a:ext cx="7920880" cy="936103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de-DE" b="1" dirty="0"/>
              <a:t>Lehrmaterialien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95536" y="1700808"/>
            <a:ext cx="835292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Lehrwerke (seit </a:t>
            </a:r>
            <a:r>
              <a:rPr lang="de-DE" sz="2400" b="1" dirty="0"/>
              <a:t>Anfang 1980er </a:t>
            </a:r>
            <a:r>
              <a:rPr lang="de-DE" sz="2400" b="1" dirty="0" smtClean="0"/>
              <a:t>Jahren) mit DACH-Prinzip</a:t>
            </a:r>
          </a:p>
          <a:p>
            <a:r>
              <a:rPr lang="de-DE" sz="2400" i="1" u="sng" dirty="0"/>
              <a:t>Stufen</a:t>
            </a:r>
            <a:r>
              <a:rPr lang="de-DE" sz="2400" u="sng" dirty="0"/>
              <a:t>, </a:t>
            </a:r>
            <a:r>
              <a:rPr lang="de-DE" sz="2400" i="1" u="sng" dirty="0"/>
              <a:t>Ziel</a:t>
            </a:r>
            <a:r>
              <a:rPr lang="de-DE" sz="2400" u="sng" dirty="0"/>
              <a:t> (2008), </a:t>
            </a:r>
            <a:r>
              <a:rPr lang="de-DE" sz="2400" i="1" u="sng" dirty="0"/>
              <a:t>Aspekte</a:t>
            </a:r>
            <a:r>
              <a:rPr lang="de-DE" sz="2400" u="sng" dirty="0"/>
              <a:t> (2007), </a:t>
            </a:r>
            <a:r>
              <a:rPr lang="de-DE" sz="2400" i="1" u="sng" dirty="0"/>
              <a:t>Mittelpunkt</a:t>
            </a:r>
            <a:r>
              <a:rPr lang="de-DE" sz="2400" u="sng" dirty="0"/>
              <a:t> (2007)</a:t>
            </a:r>
            <a:endParaRPr lang="cs-CZ" sz="2400" u="sng" dirty="0"/>
          </a:p>
          <a:p>
            <a:r>
              <a:rPr lang="de-DE" sz="2400" dirty="0" smtClean="0"/>
              <a:t>Themen: Alltagsthemen, Darstellung </a:t>
            </a:r>
            <a:r>
              <a:rPr lang="de-DE" sz="2400" dirty="0"/>
              <a:t>von Persönlichkeiten aus Geschichte und Wissenschaft, Kunst und Kultur </a:t>
            </a:r>
            <a:endParaRPr lang="cs-CZ" sz="2400" dirty="0"/>
          </a:p>
          <a:p>
            <a:r>
              <a:rPr lang="de-DE" sz="2400" i="1" u="sng" dirty="0" smtClean="0"/>
              <a:t>Dimensionen</a:t>
            </a:r>
            <a:r>
              <a:rPr lang="de-DE" sz="2400" u="sng" dirty="0" smtClean="0"/>
              <a:t> </a:t>
            </a:r>
            <a:r>
              <a:rPr lang="de-DE" sz="2400" u="sng" dirty="0"/>
              <a:t>(2002, 2003, 2006) </a:t>
            </a:r>
            <a:r>
              <a:rPr lang="de-DE" sz="2400" dirty="0"/>
              <a:t>– </a:t>
            </a:r>
            <a:r>
              <a:rPr lang="de-DE" sz="2400" dirty="0" smtClean="0"/>
              <a:t>systematischster DACH-Ansatz</a:t>
            </a:r>
            <a:endParaRPr lang="cs-CZ" sz="2400" dirty="0"/>
          </a:p>
          <a:p>
            <a:r>
              <a:rPr lang="de-DE" sz="2400" dirty="0" smtClean="0"/>
              <a:t>Themen: </a:t>
            </a:r>
          </a:p>
          <a:p>
            <a:pPr>
              <a:buFont typeface="Arial" pitchFamily="34" charset="0"/>
              <a:buChar char="•"/>
            </a:pPr>
            <a:r>
              <a:rPr lang="de-DE" sz="2400" dirty="0" smtClean="0"/>
              <a:t> Informationsaktivitäten</a:t>
            </a:r>
            <a:endParaRPr lang="cs-CZ" sz="2400" dirty="0" smtClean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Realienkunde (historische Gemeinsamkeiten bzw. Unterschiede)</a:t>
            </a:r>
            <a:endParaRPr lang="cs-CZ" sz="2400" dirty="0" smtClean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</a:t>
            </a:r>
            <a:r>
              <a:rPr lang="de-DE" sz="2400" dirty="0" err="1" smtClean="0"/>
              <a:t>Hörverstehensaufgabenmit</a:t>
            </a:r>
            <a:r>
              <a:rPr lang="de-DE" sz="2400" dirty="0" smtClean="0"/>
              <a:t> </a:t>
            </a:r>
            <a:r>
              <a:rPr lang="de-DE" sz="2400" dirty="0" err="1" smtClean="0"/>
              <a:t>SprecherInnen</a:t>
            </a:r>
            <a:r>
              <a:rPr lang="de-DE" sz="2400" dirty="0" smtClean="0"/>
              <a:t> aus verschiedenen DACH-Regionen </a:t>
            </a:r>
            <a:endParaRPr lang="cs-CZ" sz="2400" dirty="0" smtClean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dialektaler Sprachgebrauch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journalistische </a:t>
            </a:r>
            <a:r>
              <a:rPr lang="de-DE" sz="2400" dirty="0"/>
              <a:t>und </a:t>
            </a:r>
            <a:r>
              <a:rPr lang="de-DE" sz="2400" dirty="0" err="1" smtClean="0"/>
              <a:t>lit</a:t>
            </a:r>
            <a:r>
              <a:rPr lang="de-DE" sz="2400" dirty="0" smtClean="0"/>
              <a:t>. </a:t>
            </a:r>
            <a:r>
              <a:rPr lang="de-DE" sz="2400" dirty="0"/>
              <a:t>Texte, Fotos, Interviews aus dem </a:t>
            </a:r>
            <a:r>
              <a:rPr lang="de-DE" sz="2400" dirty="0" smtClean="0"/>
              <a:t>Alltag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548681"/>
            <a:ext cx="8136904" cy="1224135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de-DE" sz="4900" b="1" dirty="0" smtClean="0"/>
              <a:t>Ziele und Unterrichtsmethoden </a:t>
            </a:r>
            <a:r>
              <a:rPr lang="de-DE" b="1" dirty="0" smtClean="0"/>
              <a:t/>
            </a:r>
            <a:br>
              <a:rPr lang="de-DE" b="1" dirty="0" smtClean="0"/>
            </a:br>
            <a:r>
              <a:rPr lang="de-DE" sz="3100" b="1" dirty="0" smtClean="0"/>
              <a:t>des Landeskundeunterrichts in Nachbarländern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2132856"/>
            <a:ext cx="835292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das </a:t>
            </a:r>
            <a:r>
              <a:rPr lang="de-DE" sz="2400" dirty="0"/>
              <a:t>landeskundliche Lernen findet vor allem </a:t>
            </a:r>
            <a:r>
              <a:rPr lang="de-DE" sz="2400" b="1" dirty="0"/>
              <a:t>in interkulturellen Kontaktsituationen </a:t>
            </a:r>
            <a:r>
              <a:rPr lang="de-DE" sz="2400" dirty="0" smtClean="0"/>
              <a:t>statt</a:t>
            </a:r>
          </a:p>
          <a:p>
            <a:pPr lvl="0"/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</a:t>
            </a:r>
            <a:r>
              <a:rPr lang="de-DE" sz="2400" b="1" dirty="0" smtClean="0"/>
              <a:t>Ähnlichkeiten </a:t>
            </a:r>
            <a:r>
              <a:rPr lang="de-DE" sz="2400" b="1" dirty="0"/>
              <a:t>und Unterschiede der Soziokultur </a:t>
            </a:r>
            <a:r>
              <a:rPr lang="de-DE" sz="2400" dirty="0"/>
              <a:t>zweier Länder werden </a:t>
            </a:r>
            <a:r>
              <a:rPr lang="de-DE" sz="2400" dirty="0" smtClean="0"/>
              <a:t>herausgearbeitet</a:t>
            </a:r>
          </a:p>
          <a:p>
            <a:pPr lvl="0"/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</a:t>
            </a:r>
            <a:r>
              <a:rPr lang="de-DE" sz="2400" b="1" dirty="0" smtClean="0"/>
              <a:t>Orientierungswissen </a:t>
            </a:r>
            <a:r>
              <a:rPr lang="de-DE" sz="2400" b="1" dirty="0"/>
              <a:t>zu den Kulturen </a:t>
            </a:r>
            <a:r>
              <a:rPr lang="de-DE" sz="2400" dirty="0"/>
              <a:t>der deutschsprachigen Länder wird geboten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280920" cy="936103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de-DE" b="1" dirty="0" smtClean="0"/>
              <a:t>Typische Aktivitäten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772816"/>
            <a:ext cx="8352928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/>
              <a:t>„</a:t>
            </a:r>
            <a:r>
              <a:rPr lang="de-DE" sz="2400" b="1" dirty="0"/>
              <a:t>interkulturelle Sensibilisierung“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nationale</a:t>
            </a:r>
            <a:r>
              <a:rPr lang="de-DE" sz="2400" dirty="0"/>
              <a:t>, regionale, soziale Unterschiede der Lebenswelten in den </a:t>
            </a:r>
            <a:r>
              <a:rPr lang="de-DE" sz="2400" dirty="0" smtClean="0"/>
              <a:t>DACH-Ländern</a:t>
            </a:r>
          </a:p>
          <a:p>
            <a:pPr lvl="0"/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Quellen </a:t>
            </a:r>
            <a:r>
              <a:rPr lang="de-DE" sz="2400" dirty="0"/>
              <a:t>für Vergleiche von Menschen- und Weltbildern: Sprichwörter, Redewendungen, traditionelle Geschichten 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Quellen </a:t>
            </a:r>
            <a:r>
              <a:rPr lang="de-DE" sz="2400" dirty="0"/>
              <a:t>für kulturelle Phänomene: Vorurteile, Klischees, Stereotypen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Quellen </a:t>
            </a:r>
            <a:r>
              <a:rPr lang="de-DE" sz="2400" dirty="0"/>
              <a:t>für interkulturelle Erkenntnisse: Vergleich von Assoziationsnetzen zu Begriffen wie z.B. </a:t>
            </a:r>
            <a:r>
              <a:rPr lang="de-DE" sz="2400" i="1" dirty="0"/>
              <a:t>Straße, Brot, Spiel, Freiheit, Bildung, Reichtum;</a:t>
            </a:r>
            <a:r>
              <a:rPr lang="de-DE" sz="2400" dirty="0"/>
              <a:t> Lernende gewinnen Offenheit für neue Interpretationen und Erfahrungen</a:t>
            </a:r>
            <a:endParaRPr lang="cs-CZ" sz="2400" dirty="0"/>
          </a:p>
          <a:p>
            <a:pPr>
              <a:buFont typeface="Arial" pitchFamily="34" charset="0"/>
              <a:buChar char="•"/>
            </a:pPr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280920" cy="936103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/>
          </a:bodyPr>
          <a:lstStyle/>
          <a:p>
            <a:r>
              <a:rPr lang="de-DE" b="1" dirty="0" smtClean="0"/>
              <a:t>Typische Aktivitäten</a:t>
            </a:r>
            <a:endParaRPr lang="cs-CZ" sz="36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628800"/>
            <a:ext cx="8676456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„thematische </a:t>
            </a:r>
            <a:r>
              <a:rPr lang="de-DE" sz="2800" b="1" dirty="0"/>
              <a:t>Recherche“</a:t>
            </a:r>
            <a:endParaRPr lang="cs-CZ" sz="2800" dirty="0"/>
          </a:p>
          <a:p>
            <a:pPr lvl="0">
              <a:buFont typeface="Arial" pitchFamily="34" charset="0"/>
              <a:buChar char="•"/>
            </a:pPr>
            <a:r>
              <a:rPr lang="de-DE" sz="2800" dirty="0" smtClean="0"/>
              <a:t> </a:t>
            </a:r>
            <a:r>
              <a:rPr lang="de-DE" sz="2400" dirty="0" smtClean="0"/>
              <a:t>projektorientiert </a:t>
            </a:r>
            <a:r>
              <a:rPr lang="de-DE" sz="2000" dirty="0" smtClean="0"/>
              <a:t>(Bearbeitung, Interpretation, Kategorisieren, Vergleichen, Kontrastieren und Generalisieren des Themas)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</a:t>
            </a:r>
            <a:r>
              <a:rPr lang="de-DE" sz="2400" dirty="0" err="1" smtClean="0"/>
              <a:t>lernerorientiert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Ziel: Orientierungswissen </a:t>
            </a:r>
            <a:r>
              <a:rPr lang="de-DE" sz="2000" dirty="0" smtClean="0"/>
              <a:t>(Fakten</a:t>
            </a:r>
            <a:r>
              <a:rPr lang="de-DE" sz="2000" dirty="0"/>
              <a:t>, Interpretationen und </a:t>
            </a:r>
            <a:r>
              <a:rPr lang="de-DE" sz="2000" dirty="0" smtClean="0"/>
              <a:t>Wertungen)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Thema: </a:t>
            </a:r>
            <a:r>
              <a:rPr lang="de-DE" sz="2000" dirty="0" smtClean="0"/>
              <a:t>interessant</a:t>
            </a:r>
            <a:r>
              <a:rPr lang="de-DE" sz="2000" dirty="0"/>
              <a:t>, thematisch offen, sprachlich ergiebig und kulturell differenzierbar </a:t>
            </a:r>
            <a:r>
              <a:rPr lang="de-DE" sz="2000" dirty="0" smtClean="0"/>
              <a:t>(</a:t>
            </a:r>
            <a:r>
              <a:rPr lang="de-DE" sz="2000" i="1" dirty="0"/>
              <a:t>Grenzen, Brücken</a:t>
            </a:r>
            <a:r>
              <a:rPr lang="de-DE" sz="2000" dirty="0"/>
              <a:t>)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Form des Themas - </a:t>
            </a:r>
            <a:r>
              <a:rPr lang="de-DE" sz="2000" dirty="0" smtClean="0"/>
              <a:t>Dokumente, Filme, </a:t>
            </a:r>
            <a:r>
              <a:rPr lang="de-DE" sz="2000" dirty="0"/>
              <a:t>Fotos, </a:t>
            </a:r>
            <a:r>
              <a:rPr lang="de-DE" sz="2000" dirty="0" err="1" smtClean="0"/>
              <a:t>lit</a:t>
            </a:r>
            <a:r>
              <a:rPr lang="de-DE" sz="2000" dirty="0" smtClean="0"/>
              <a:t>. Texte, Lieder </a:t>
            </a:r>
            <a:r>
              <a:rPr lang="de-DE" sz="2000" dirty="0"/>
              <a:t>usw.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authentische </a:t>
            </a:r>
            <a:r>
              <a:rPr lang="de-DE" sz="2400" dirty="0"/>
              <a:t>Materialien – </a:t>
            </a:r>
            <a:r>
              <a:rPr lang="de-DE" sz="2000" dirty="0"/>
              <a:t>Internet dient als </a:t>
            </a:r>
            <a:r>
              <a:rPr lang="de-DE" sz="2000" dirty="0" smtClean="0"/>
              <a:t>Quelle</a:t>
            </a:r>
            <a:endParaRPr lang="cs-CZ" sz="2400" dirty="0"/>
          </a:p>
          <a:p>
            <a:pPr lvl="0">
              <a:buFont typeface="Arial" pitchFamily="34" charset="0"/>
              <a:buChar char="•"/>
            </a:pPr>
            <a:r>
              <a:rPr lang="de-DE" sz="2400" dirty="0" smtClean="0"/>
              <a:t> Präsentation </a:t>
            </a:r>
            <a:r>
              <a:rPr lang="de-DE" sz="2400" dirty="0"/>
              <a:t>der </a:t>
            </a:r>
            <a:r>
              <a:rPr lang="de-DE" sz="2400" dirty="0" smtClean="0"/>
              <a:t>Ergebnisse: </a:t>
            </a:r>
            <a:r>
              <a:rPr lang="de-DE" sz="2000" dirty="0"/>
              <a:t>Essay, Wandzeitung, Webseiten, Diashow, Collage, Nachrichten, Radiosendung, Umfrage, Kurzfilm, Talkshow, Theater, Brettspiel</a:t>
            </a:r>
            <a:endParaRPr lang="cs-CZ" sz="2400" dirty="0"/>
          </a:p>
          <a:p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548681"/>
            <a:ext cx="8280920" cy="1152127"/>
          </a:xfrm>
          <a:solidFill>
            <a:schemeClr val="accent4">
              <a:lumMod val="40000"/>
              <a:lumOff val="60000"/>
            </a:schemeClr>
          </a:solidFill>
          <a:ln w="31750" cap="rnd">
            <a:solidFill>
              <a:schemeClr val="accent4">
                <a:lumMod val="50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>
            <a:normAutofit fontScale="90000"/>
          </a:bodyPr>
          <a:lstStyle/>
          <a:p>
            <a:r>
              <a:rPr lang="de-DE" b="1" dirty="0" smtClean="0"/>
              <a:t>Hauptprinzipien der DACH-Landeskunde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67544" y="1988840"/>
            <a:ext cx="8676456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de-DE" sz="2800" b="1" dirty="0" smtClean="0"/>
              <a:t>Sensibilisierung </a:t>
            </a:r>
            <a:r>
              <a:rPr lang="de-DE" sz="2800" b="1" dirty="0"/>
              <a:t>für </a:t>
            </a:r>
            <a:r>
              <a:rPr lang="de-DE" sz="2800" b="1" dirty="0" err="1"/>
              <a:t>intrakulturelle</a:t>
            </a:r>
            <a:r>
              <a:rPr lang="de-DE" sz="2800" b="1" dirty="0"/>
              <a:t> Probleme </a:t>
            </a:r>
            <a:endParaRPr lang="de-DE" sz="2800" b="1" dirty="0" smtClean="0"/>
          </a:p>
          <a:p>
            <a:pPr marL="514350" lvl="0" indent="-514350"/>
            <a:r>
              <a:rPr lang="de-DE" sz="2800" dirty="0" smtClean="0"/>
              <a:t>des </a:t>
            </a:r>
            <a:r>
              <a:rPr lang="de-DE" sz="2800" dirty="0"/>
              <a:t>DACH-Raumes </a:t>
            </a:r>
            <a:endParaRPr lang="de-DE" sz="2800" dirty="0" smtClean="0"/>
          </a:p>
          <a:p>
            <a:pPr marL="514350" lvl="0" indent="-514350"/>
            <a:r>
              <a:rPr lang="de-DE" sz="2400" dirty="0" smtClean="0"/>
              <a:t>(</a:t>
            </a:r>
            <a:r>
              <a:rPr lang="de-DE" sz="2400" i="1" dirty="0" err="1"/>
              <a:t>intrakulturell</a:t>
            </a:r>
            <a:r>
              <a:rPr lang="de-DE" sz="2400" dirty="0"/>
              <a:t> =  innerhalb eines Kulturbereichs </a:t>
            </a:r>
            <a:r>
              <a:rPr lang="de-DE" sz="2400" dirty="0" smtClean="0"/>
              <a:t>)</a:t>
            </a:r>
          </a:p>
          <a:p>
            <a:pPr marL="514350" lvl="0" indent="-514350"/>
            <a:endParaRPr lang="de-DE" sz="2800" dirty="0" smtClean="0"/>
          </a:p>
          <a:p>
            <a:pPr marL="514350" lvl="0" indent="-514350">
              <a:buAutoNum type="arabicPeriod" startAt="2"/>
            </a:pPr>
            <a:r>
              <a:rPr lang="de-DE" sz="2800" b="1" dirty="0" smtClean="0"/>
              <a:t>Arbeiten </a:t>
            </a:r>
            <a:r>
              <a:rPr lang="de-DE" sz="2800" b="1" dirty="0"/>
              <a:t>mit kulturellen Varietäten </a:t>
            </a:r>
            <a:endParaRPr lang="de-DE" sz="2800" dirty="0"/>
          </a:p>
          <a:p>
            <a:pPr marL="514350" lvl="0" indent="-514350">
              <a:buFont typeface="Arial" pitchFamily="34" charset="0"/>
              <a:buChar char="•"/>
            </a:pPr>
            <a:r>
              <a:rPr lang="de-DE" sz="2800" dirty="0" smtClean="0"/>
              <a:t>Vergleiche </a:t>
            </a:r>
            <a:r>
              <a:rPr lang="de-DE" sz="2800" dirty="0"/>
              <a:t>zwischen den deutschsprachigen </a:t>
            </a:r>
            <a:r>
              <a:rPr lang="de-DE" sz="2800" dirty="0" smtClean="0"/>
              <a:t>Ländern</a:t>
            </a:r>
          </a:p>
          <a:p>
            <a:pPr marL="514350" lvl="0" indent="-514350">
              <a:buFont typeface="Arial" pitchFamily="34" charset="0"/>
              <a:buChar char="•"/>
            </a:pPr>
            <a:r>
              <a:rPr lang="de-DE" sz="2800" dirty="0" err="1" smtClean="0"/>
              <a:t>intra</a:t>
            </a:r>
            <a:r>
              <a:rPr lang="de-DE" sz="2800" dirty="0" smtClean="0"/>
              <a:t>-</a:t>
            </a:r>
            <a:r>
              <a:rPr lang="de-DE" sz="2800" dirty="0" err="1" smtClean="0"/>
              <a:t>intrakulturelle</a:t>
            </a:r>
            <a:r>
              <a:rPr lang="de-DE" sz="2800" dirty="0" smtClean="0"/>
              <a:t> Differenzen </a:t>
            </a:r>
            <a:r>
              <a:rPr lang="de-DE" sz="2400" dirty="0" smtClean="0"/>
              <a:t>(</a:t>
            </a:r>
            <a:r>
              <a:rPr lang="de-DE" sz="2400" dirty="0"/>
              <a:t>Unterschiede </a:t>
            </a:r>
            <a:r>
              <a:rPr lang="de-DE" sz="2400" dirty="0" smtClean="0"/>
              <a:t>innerhalb </a:t>
            </a:r>
          </a:p>
          <a:p>
            <a:pPr marL="514350" lvl="0" indent="-514350"/>
            <a:r>
              <a:rPr lang="de-DE" sz="2400" dirty="0" smtClean="0"/>
              <a:t>Regionen eines DACH-Landes, z.B. Ost-West-Problematik)</a:t>
            </a:r>
            <a:endParaRPr lang="cs-CZ" sz="2800" dirty="0" smtClean="0"/>
          </a:p>
          <a:p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sz="2800" dirty="0"/>
          </a:p>
          <a:p>
            <a:pPr>
              <a:buFont typeface="Arial" pitchFamily="34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506</Words>
  <Application>Microsoft Office PowerPoint</Application>
  <PresentationFormat>Předvádění na obrazovce (4:3)</PresentationFormat>
  <Paragraphs>63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DACH(L)-Landeskunde</vt:lpstr>
      <vt:lpstr>Geschichte der Landeskunde</vt:lpstr>
      <vt:lpstr>Snímek 3</vt:lpstr>
      <vt:lpstr>Prinzipien der DACH(L)-Landeskunde</vt:lpstr>
      <vt:lpstr>Lehrmaterialien</vt:lpstr>
      <vt:lpstr>Ziele und Unterrichtsmethoden  des Landeskundeunterrichts in Nachbarländern</vt:lpstr>
      <vt:lpstr>Typische Aktivitäten</vt:lpstr>
      <vt:lpstr>Typische Aktivitäten</vt:lpstr>
      <vt:lpstr>Hauptprinzipien der DACH-Landeskunde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DACH(L)-Landeskunde</dc:title>
  <dc:creator>ad</dc:creator>
  <cp:lastModifiedBy>Your User Name</cp:lastModifiedBy>
  <cp:revision>9</cp:revision>
  <dcterms:created xsi:type="dcterms:W3CDTF">2014-03-09T19:38:10Z</dcterms:created>
  <dcterms:modified xsi:type="dcterms:W3CDTF">2014-04-26T09:20:52Z</dcterms:modified>
</cp:coreProperties>
</file>