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9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692" autoAdjust="0"/>
  </p:normalViewPr>
  <p:slideViewPr>
    <p:cSldViewPr>
      <p:cViewPr varScale="1">
        <p:scale>
          <a:sx n="87" d="100"/>
          <a:sy n="87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85CF53F-9CCF-4D85-8D00-391FA875BEFB}" type="datetimeFigureOut">
              <a:rPr lang="cs-CZ"/>
              <a:pPr>
                <a:defRPr/>
              </a:pPr>
              <a:t>4.4.2014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BAC052D-8DB0-4D6B-AE15-88646ADC5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2701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3D89671-B188-45E7-B179-2F4E27F71D5A}" type="slidenum">
              <a:rPr lang="cs-CZ" smtClean="0"/>
              <a:pPr/>
              <a:t>9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BC15DC1-6B25-4C59-ACE3-CAA5982DAA26}" type="slidenum">
              <a:rPr lang="cs-CZ" smtClean="0"/>
              <a:pPr/>
              <a:t>12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522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7AD46F-AC63-46EB-B0DF-4F92C9E4F488}" type="slidenum">
              <a:rPr lang="cs-CZ" smtClean="0"/>
              <a:pPr/>
              <a:t>35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553CEC8-5BA3-4F71-801B-3C73288E90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C592-2F79-44DE-87EB-3B75DD2E75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B606130D-A25B-4958-A48E-324A8DDB86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E1517D-50F0-4B3F-9FCD-1FC4F1B7A5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9E2BC7-721A-4506-93EE-8516A729A95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B2F5B-6218-4228-82C7-87F65A7C21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7D744-61CF-4091-8479-5904CFFF5C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9C7AA-A78B-45A1-8028-0D85A6153B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7818-875D-4097-ABFF-6F2C3EB7C7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5123A-27A0-4550-BEB1-A10760F76D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FD0DDE-3271-4F03-9803-46785006E2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0" name="Zástupný symbol pro text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502A520-0471-48C4-BE2E-C5D782FBE7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4" r:id="rId9"/>
    <p:sldLayoutId id="2147483671" r:id="rId10"/>
    <p:sldLayoutId id="21474836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5616" y="620688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Finanční gramotnost</a:t>
            </a:r>
            <a:br>
              <a:rPr lang="cs-CZ" dirty="0"/>
            </a:br>
            <a:endParaRPr lang="cs-CZ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78138" y="1700213"/>
            <a:ext cx="6265862" cy="3024187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cs-CZ" smtClean="0"/>
              <a:t>Finanční gramotnost je soubor znalostí, dovedností a hodnotových postojů občana, aby finančně zabezpečil sebe a svou rodinu v současné společnosti a aktivně vystupoval na trhu finančních produktů a služeb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239000" cy="86409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Součásti osobního finančního  </a:t>
            </a:r>
            <a:br>
              <a:rPr lang="cs-CZ" dirty="0" smtClean="0"/>
            </a:br>
            <a:r>
              <a:rPr lang="cs-CZ" dirty="0" smtClean="0"/>
              <a:t>plánu</a:t>
            </a:r>
            <a:endParaRPr lang="cs-CZ" dirty="0"/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smtClean="0"/>
              <a:t> </a:t>
            </a:r>
            <a:r>
              <a:rPr lang="cs-CZ" sz="2800" b="1" smtClean="0">
                <a:latin typeface="Arial" charset="0"/>
              </a:rPr>
              <a:t>O</a:t>
            </a:r>
            <a:r>
              <a:rPr lang="cs-CZ" sz="2800" b="1" smtClean="0"/>
              <a:t>šetření osobních a rodinných rizik       </a:t>
            </a:r>
            <a:r>
              <a:rPr lang="cs-CZ" sz="2800" smtClean="0"/>
              <a:t>-Vytvoření osobního fondu, sjednání pojištění</a:t>
            </a:r>
          </a:p>
          <a:p>
            <a:r>
              <a:rPr lang="cs-CZ" sz="2800" b="1" smtClean="0"/>
              <a:t>Plánování nezávislého penzijního věku</a:t>
            </a:r>
          </a:p>
          <a:p>
            <a:r>
              <a:rPr lang="cs-CZ" sz="2800" b="1" smtClean="0"/>
              <a:t>Plán vzdělávání dětí</a:t>
            </a:r>
            <a:r>
              <a:rPr lang="cs-CZ" sz="2800" smtClean="0"/>
              <a:t>-pro rodiny s dětmi</a:t>
            </a:r>
            <a:endParaRPr lang="cs-CZ" sz="2800" b="1" smtClean="0"/>
          </a:p>
          <a:p>
            <a:r>
              <a:rPr lang="cs-CZ" sz="2800" b="1" smtClean="0"/>
              <a:t>Plán investic</a:t>
            </a:r>
          </a:p>
          <a:p>
            <a:r>
              <a:rPr lang="cs-CZ" sz="2800" b="1" smtClean="0"/>
              <a:t>Plán dědictví </a:t>
            </a:r>
            <a:r>
              <a:rPr lang="cs-CZ" sz="2800" smtClean="0"/>
              <a:t>-</a:t>
            </a:r>
            <a:r>
              <a:rPr lang="cs-CZ" sz="2800" smtClean="0">
                <a:latin typeface="Arial" charset="0"/>
              </a:rPr>
              <a:t> </a:t>
            </a:r>
            <a:r>
              <a:rPr lang="cs-CZ" sz="2800" smtClean="0"/>
              <a:t>rozdělení majetku mezi dědice</a:t>
            </a:r>
            <a:endParaRPr lang="cs-CZ" sz="2800" b="1" smtClean="0"/>
          </a:p>
          <a:p>
            <a:endParaRPr lang="cs-CZ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Základní fáze </a:t>
            </a:r>
            <a:endParaRPr lang="cs-CZ" dirty="0"/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smtClean="0"/>
              <a:t>Analýza finanční situace</a:t>
            </a:r>
            <a:r>
              <a:rPr lang="cs-CZ" sz="2800" smtClean="0"/>
              <a:t>- stav osobních a rodinných financí, jak se bude měnit výše a struktura příjmů a výdajů v čase</a:t>
            </a:r>
            <a:endParaRPr lang="cs-CZ" sz="2800" b="1" smtClean="0"/>
          </a:p>
          <a:p>
            <a:r>
              <a:rPr lang="cs-CZ" sz="2800" b="1" smtClean="0"/>
              <a:t>Definice cílů </a:t>
            </a:r>
            <a:r>
              <a:rPr lang="cs-CZ" sz="2800" smtClean="0"/>
              <a:t>-vymezení cílů, priorita cílů</a:t>
            </a:r>
            <a:endParaRPr lang="cs-CZ" sz="2800" b="1" smtClean="0"/>
          </a:p>
          <a:p>
            <a:r>
              <a:rPr lang="cs-CZ" sz="2800" b="1" smtClean="0"/>
              <a:t>Vytvoření finančního plánu </a:t>
            </a:r>
            <a:r>
              <a:rPr lang="cs-CZ" sz="2800" smtClean="0"/>
              <a:t>-návrh řešení, stabilizace současné finanční úrovně, spoření a investování, úvěrování</a:t>
            </a:r>
            <a:endParaRPr lang="cs-CZ" sz="2800" b="1" smtClean="0"/>
          </a:p>
          <a:p>
            <a:r>
              <a:rPr lang="cs-CZ" sz="2800" b="1" smtClean="0"/>
              <a:t>Realizace finančního plánu</a:t>
            </a:r>
          </a:p>
          <a:p>
            <a:r>
              <a:rPr lang="cs-CZ" sz="2800" b="1" smtClean="0"/>
              <a:t>Monitorování a revize finančního plánu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Banka jako správce peněz</a:t>
            </a:r>
            <a:endParaRPr lang="cs-CZ" dirty="0"/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smtClean="0"/>
              <a:t>Podstata činnosti obchodní (neboli komerční) banky</a:t>
            </a:r>
            <a:r>
              <a:rPr lang="cs-CZ" sz="2800" smtClean="0"/>
              <a:t>-příjímání peněz od občanů a podniků a jejich následné půjčování</a:t>
            </a:r>
          </a:p>
          <a:p>
            <a:r>
              <a:rPr lang="cs-CZ" sz="2800" b="1" smtClean="0"/>
              <a:t>Služby obchodních bank</a:t>
            </a:r>
          </a:p>
          <a:p>
            <a:pPr lvl="2">
              <a:buFont typeface="Wingdings" pitchFamily="2" charset="2"/>
              <a:buNone/>
            </a:pPr>
            <a:r>
              <a:rPr lang="cs-CZ" sz="2400" b="1" smtClean="0"/>
              <a:t>a) Vedení bankovního účtu</a:t>
            </a:r>
          </a:p>
          <a:p>
            <a:pPr lvl="2">
              <a:buFont typeface="Wingdings" pitchFamily="2" charset="2"/>
              <a:buNone/>
            </a:pPr>
            <a:r>
              <a:rPr lang="cs-CZ" sz="2400" b="1" smtClean="0"/>
              <a:t>b)</a:t>
            </a:r>
            <a:r>
              <a:rPr lang="cs-CZ" sz="2400" smtClean="0"/>
              <a:t> </a:t>
            </a:r>
            <a:r>
              <a:rPr lang="cs-CZ" sz="2400" b="1" smtClean="0"/>
              <a:t>Příjímání vkladu-</a:t>
            </a:r>
            <a:r>
              <a:rPr lang="cs-CZ" sz="2400" smtClean="0"/>
              <a:t>ukládání finančních prostředků klientů banky na svých bankovních účtech /pravidelné i nepravidelné vklady přináší nárok na odměnu ve formě úroku/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250"/>
            <a:ext cx="7239000" cy="5980113"/>
          </a:xfrm>
        </p:spPr>
        <p:txBody>
          <a:bodyPr/>
          <a:lstStyle/>
          <a:p>
            <a:pPr lvl="2">
              <a:buFont typeface="Wingdings" pitchFamily="2" charset="2"/>
              <a:buNone/>
            </a:pPr>
            <a:r>
              <a:rPr lang="cs-CZ" sz="2800" b="1" smtClean="0"/>
              <a:t>c) Poskytování půjček peněz(úvěrů)- </a:t>
            </a:r>
            <a:r>
              <a:rPr lang="cs-CZ" sz="2800" smtClean="0"/>
              <a:t>klient společně se splácením, zaplatí také úrok </a:t>
            </a:r>
          </a:p>
          <a:p>
            <a:pPr lvl="2">
              <a:buFont typeface="Wingdings" pitchFamily="2" charset="2"/>
              <a:buNone/>
            </a:pPr>
            <a:r>
              <a:rPr lang="cs-CZ" sz="2800" b="1" smtClean="0"/>
              <a:t>d) Doplňkové služby k účtu</a:t>
            </a:r>
            <a:r>
              <a:rPr lang="cs-CZ" sz="2800" smtClean="0"/>
              <a:t>- platební karty, výpis z účtu, pomocí aplikace inter</a:t>
            </a:r>
            <a:r>
              <a:rPr lang="cs-CZ" sz="2800" smtClean="0">
                <a:latin typeface="Arial" charset="0"/>
              </a:rPr>
              <a:t>net</a:t>
            </a:r>
            <a:r>
              <a:rPr lang="cs-CZ" sz="2800" smtClean="0"/>
              <a:t>bankingu zadávat platební příkazy  apod.</a:t>
            </a:r>
          </a:p>
          <a:p>
            <a:pPr lvl="2">
              <a:buFont typeface="Wingdings" pitchFamily="2" charset="2"/>
              <a:buNone/>
            </a:pPr>
            <a:r>
              <a:rPr lang="cs-CZ" sz="2800" b="1" smtClean="0"/>
              <a:t>e) Nabídka dalších bankovních produktů</a:t>
            </a:r>
            <a:r>
              <a:rPr lang="cs-CZ" sz="2800" smtClean="0"/>
              <a:t>- spotřebitelské úvěry, pojištění osob a nemovitostí apod.</a:t>
            </a:r>
            <a:endParaRPr lang="cs-CZ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7239000" cy="5114925"/>
          </a:xfrm>
        </p:spPr>
        <p:txBody>
          <a:bodyPr/>
          <a:lstStyle/>
          <a:p>
            <a:r>
              <a:rPr lang="cs-CZ" sz="2800" b="1" smtClean="0"/>
              <a:t>Banka</a:t>
            </a:r>
            <a:r>
              <a:rPr lang="cs-CZ" sz="2800" smtClean="0"/>
              <a:t>- právnická osoba se sídlem na území ČR, založená jako akciová společnost, která přijímá vklady od veřejnosti a poskytuje úvěry</a:t>
            </a:r>
          </a:p>
          <a:p>
            <a:r>
              <a:rPr lang="cs-CZ" sz="2800" b="1" smtClean="0"/>
              <a:t>Vklad-</a:t>
            </a:r>
            <a:r>
              <a:rPr lang="cs-CZ" sz="2800" smtClean="0"/>
              <a:t> svěřené peněžní prostředky, které představují závazek vůči vkladateli na jejich výplatu</a:t>
            </a:r>
          </a:p>
          <a:p>
            <a:r>
              <a:rPr lang="cs-CZ" sz="2800" b="1" smtClean="0"/>
              <a:t>Úvěr-</a:t>
            </a:r>
            <a:r>
              <a:rPr lang="cs-CZ" sz="2800" smtClean="0"/>
              <a:t>dočasně poskytnuté peněžní prostředky</a:t>
            </a:r>
          </a:p>
          <a:p>
            <a:r>
              <a:rPr lang="cs-CZ" sz="2800" b="1" smtClean="0"/>
              <a:t>Úrok- </a:t>
            </a:r>
            <a:r>
              <a:rPr lang="cs-CZ" sz="2800" smtClean="0"/>
              <a:t>kvantitativní rozdíl mezi vypůjčenou a vrácenou částkou kapitálu</a:t>
            </a:r>
          </a:p>
          <a:p>
            <a:endParaRPr lang="cs-CZ" b="1" smtClean="0"/>
          </a:p>
        </p:txBody>
      </p:sp>
      <p:sp>
        <p:nvSpPr>
          <p:cNvPr id="29698" name="Text Box 4"/>
          <p:cNvSpPr txBox="1">
            <a:spLocks noChangeArrowheads="1"/>
          </p:cNvSpPr>
          <p:nvPr/>
        </p:nvSpPr>
        <p:spPr bwMode="auto">
          <a:xfrm>
            <a:off x="755650" y="692150"/>
            <a:ext cx="244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/>
              <a:t>Základní pojmy:</a:t>
            </a:r>
          </a:p>
        </p:txBody>
      </p:sp>
      <p:sp>
        <p:nvSpPr>
          <p:cNvPr id="29699" name="Text Box 5"/>
          <p:cNvSpPr txBox="1">
            <a:spLocks noChangeArrowheads="1"/>
          </p:cNvSpPr>
          <p:nvPr/>
        </p:nvSpPr>
        <p:spPr bwMode="auto">
          <a:xfrm>
            <a:off x="2124075" y="8366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7239000" cy="5907088"/>
          </a:xfrm>
        </p:spPr>
        <p:txBody>
          <a:bodyPr/>
          <a:lstStyle/>
          <a:p>
            <a:r>
              <a:rPr lang="cs-CZ" sz="2800" b="1" smtClean="0"/>
              <a:t>Úroková míra- </a:t>
            </a:r>
            <a:r>
              <a:rPr lang="cs-CZ" sz="2800" smtClean="0"/>
              <a:t>podíl odměny za zapůjčení kapitálu k celkové výši poskytnutého kapitálu</a:t>
            </a:r>
            <a:endParaRPr lang="cs-CZ" sz="2800" smtClean="0">
              <a:latin typeface="Arial" charset="0"/>
            </a:endParaRPr>
          </a:p>
          <a:p>
            <a:pPr>
              <a:buFont typeface="Wingdings 2" pitchFamily="18" charset="2"/>
              <a:buNone/>
            </a:pPr>
            <a:r>
              <a:rPr lang="cs-CZ" sz="2800" smtClean="0">
                <a:latin typeface="Arial" charset="0"/>
              </a:rPr>
              <a:t>  - roční- p.a.- per annum</a:t>
            </a:r>
          </a:p>
          <a:p>
            <a:pPr>
              <a:buFont typeface="Wingdings 2" pitchFamily="18" charset="2"/>
              <a:buNone/>
            </a:pPr>
            <a:r>
              <a:rPr lang="cs-CZ" sz="2800" smtClean="0">
                <a:latin typeface="Arial" charset="0"/>
              </a:rPr>
              <a:t>  - pololetní – p.s. – per semestre</a:t>
            </a:r>
          </a:p>
          <a:p>
            <a:pPr>
              <a:buFont typeface="Wingdings 2" pitchFamily="18" charset="2"/>
              <a:buNone/>
            </a:pPr>
            <a:r>
              <a:rPr lang="cs-CZ" sz="2800" smtClean="0">
                <a:latin typeface="Arial" charset="0"/>
              </a:rPr>
              <a:t>  - čtvrtletní – p.q. – per quartale</a:t>
            </a:r>
          </a:p>
          <a:p>
            <a:pPr>
              <a:buFont typeface="Wingdings 2" pitchFamily="18" charset="2"/>
              <a:buNone/>
            </a:pPr>
            <a:r>
              <a:rPr lang="cs-CZ" sz="2800" smtClean="0">
                <a:latin typeface="Arial" charset="0"/>
              </a:rPr>
              <a:t>  - měsíční – p.m. – per mensem</a:t>
            </a:r>
          </a:p>
          <a:p>
            <a:pPr>
              <a:buFont typeface="Wingdings 2" pitchFamily="18" charset="2"/>
              <a:buNone/>
            </a:pPr>
            <a:r>
              <a:rPr lang="cs-CZ" sz="2800" smtClean="0">
                <a:latin typeface="Arial" charset="0"/>
              </a:rPr>
              <a:t>  - denní – p.d. – per diem</a:t>
            </a:r>
          </a:p>
          <a:p>
            <a:pPr>
              <a:buFont typeface="Wingdings 2" pitchFamily="18" charset="2"/>
              <a:buNone/>
            </a:pPr>
            <a:r>
              <a:rPr lang="cs-CZ" sz="2800" smtClean="0">
                <a:latin typeface="Arial" charset="0"/>
              </a:rPr>
              <a:t>   </a:t>
            </a:r>
            <a:r>
              <a:rPr lang="cs-CZ" sz="2800" b="1" smtClean="0"/>
              <a:t>Úroková sazba- </a:t>
            </a:r>
            <a:r>
              <a:rPr lang="cs-CZ" sz="2800" smtClean="0"/>
              <a:t>úroková míra pro konkrétní případ</a:t>
            </a:r>
            <a:r>
              <a:rPr lang="cs-CZ" sz="2800" smtClean="0">
                <a:latin typeface="Arial" charset="0"/>
              </a:rPr>
              <a:t> / 5% /</a:t>
            </a:r>
            <a:endParaRPr lang="cs-CZ" sz="2800" b="1" smtClean="0">
              <a:latin typeface="Arial" charset="0"/>
            </a:endParaRPr>
          </a:p>
          <a:p>
            <a:pPr>
              <a:buFont typeface="Wingdings 2" pitchFamily="18" charset="2"/>
              <a:buNone/>
            </a:pPr>
            <a:endParaRPr lang="cs-CZ" sz="2800" smtClean="0"/>
          </a:p>
          <a:p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sah 2"/>
          <p:cNvSpPr>
            <a:spLocks noGrp="1"/>
          </p:cNvSpPr>
          <p:nvPr>
            <p:ph idx="1"/>
          </p:nvPr>
        </p:nvSpPr>
        <p:spPr>
          <a:xfrm>
            <a:off x="395288" y="404813"/>
            <a:ext cx="7239000" cy="6048375"/>
          </a:xfrm>
        </p:spPr>
        <p:txBody>
          <a:bodyPr/>
          <a:lstStyle/>
          <a:p>
            <a:r>
              <a:rPr lang="cs-CZ" sz="2800" b="1" smtClean="0"/>
              <a:t>Příjemce- </a:t>
            </a:r>
            <a:r>
              <a:rPr lang="cs-CZ" sz="2800" smtClean="0"/>
              <a:t>fyzická osoba, právnická osoba, stát a různé veřejnoprávní subjekty</a:t>
            </a:r>
          </a:p>
          <a:p>
            <a:r>
              <a:rPr lang="cs-CZ" sz="2800" b="1" smtClean="0"/>
              <a:t>Forma poskytnutí úvěru-</a:t>
            </a:r>
            <a:r>
              <a:rPr lang="cs-CZ" sz="2800" smtClean="0"/>
              <a:t> peněžní úvěr (hotovostní, bezhotovostní),závazkové úvěry a záruky</a:t>
            </a:r>
          </a:p>
          <a:p>
            <a:r>
              <a:rPr lang="cs-CZ" sz="2800" b="1" smtClean="0"/>
              <a:t>Doba splatnosti-</a:t>
            </a:r>
            <a:r>
              <a:rPr lang="cs-CZ" sz="2800" smtClean="0"/>
              <a:t> krátkodobé (do 1 roku), střednědobé (1-5 let), dlouhodobé (nad 5 let)</a:t>
            </a:r>
          </a:p>
          <a:p>
            <a:r>
              <a:rPr lang="cs-CZ" sz="2800" b="1" smtClean="0"/>
              <a:t>Účel použití-</a:t>
            </a:r>
            <a:r>
              <a:rPr lang="cs-CZ" sz="2800" smtClean="0"/>
              <a:t> účelové (pouze na smlouvě uvedený účet), neúčelové (klienta nezavazují k přesně definovanému účelu)</a:t>
            </a:r>
            <a:endParaRPr lang="cs-CZ" sz="2800" b="1" smtClean="0"/>
          </a:p>
          <a:p>
            <a:pPr lvl="1"/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Spotřebitelský úvěr</a:t>
            </a:r>
            <a:endParaRPr lang="cs-CZ" dirty="0"/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Úvěr, jehož příjemcem je fyzická osoba (subjekt)</a:t>
            </a:r>
          </a:p>
          <a:p>
            <a:r>
              <a:rPr lang="cs-CZ" smtClean="0"/>
              <a:t>Pro jakékoli nepodnikatelské záměry, ke krytí spotřebních výdajů</a:t>
            </a:r>
          </a:p>
          <a:p>
            <a:r>
              <a:rPr lang="cs-CZ" b="1" smtClean="0"/>
              <a:t>Přímé</a:t>
            </a:r>
            <a:r>
              <a:rPr lang="cs-CZ" smtClean="0"/>
              <a:t> </a:t>
            </a:r>
            <a:r>
              <a:rPr lang="cs-CZ" b="1" smtClean="0"/>
              <a:t>spotřebitelské úvěry- </a:t>
            </a:r>
            <a:r>
              <a:rPr lang="cs-CZ" smtClean="0"/>
              <a:t>poskytovány přímo bankou</a:t>
            </a:r>
          </a:p>
          <a:p>
            <a:r>
              <a:rPr lang="cs-CZ" b="1" smtClean="0"/>
              <a:t>Nepřímé spotřebitelské úvěry- </a:t>
            </a:r>
            <a:r>
              <a:rPr lang="cs-CZ" smtClean="0"/>
              <a:t>poskytovány prostřednictvím společností, nabízejících zboží a služby na spotřebitelský úvěr</a:t>
            </a:r>
            <a:endParaRPr lang="cs-CZ" b="1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150"/>
            <a:ext cx="7239000" cy="5764213"/>
          </a:xfrm>
        </p:spPr>
        <p:txBody>
          <a:bodyPr/>
          <a:lstStyle/>
          <a:p>
            <a:r>
              <a:rPr lang="cs-CZ" b="1" smtClean="0"/>
              <a:t>Krátkodobý spotřebitelský úvěr-</a:t>
            </a:r>
          </a:p>
          <a:p>
            <a:pPr lvl="1">
              <a:buFont typeface="Wingdings 2" pitchFamily="18" charset="2"/>
              <a:buNone/>
            </a:pPr>
            <a:r>
              <a:rPr lang="cs-CZ" sz="2400" smtClean="0">
                <a:solidFill>
                  <a:schemeClr val="tx1"/>
                </a:solidFill>
              </a:rPr>
              <a:t>-dispoziční úvěr (čerpání v důsledku rozdílu mezi pravidelnými příjmy a výdaji), </a:t>
            </a:r>
          </a:p>
          <a:p>
            <a:pPr lvl="1">
              <a:buFont typeface="Wingdings 2" pitchFamily="18" charset="2"/>
              <a:buNone/>
            </a:pPr>
            <a:r>
              <a:rPr lang="cs-CZ" sz="2400" smtClean="0">
                <a:solidFill>
                  <a:schemeClr val="tx1"/>
                </a:solidFill>
              </a:rPr>
              <a:t>-revolvingový úvěr (úvěrové čerpaní běžného účtu)</a:t>
            </a:r>
          </a:p>
          <a:p>
            <a:pPr lvl="1">
              <a:buFont typeface="Wingdings 2" pitchFamily="18" charset="2"/>
              <a:buNone/>
            </a:pPr>
            <a:endParaRPr lang="cs-CZ" sz="2400" smtClean="0">
              <a:solidFill>
                <a:schemeClr val="tx1"/>
              </a:solidFill>
            </a:endParaRPr>
          </a:p>
          <a:p>
            <a:r>
              <a:rPr lang="cs-CZ" b="1" smtClean="0"/>
              <a:t>Středně a dlouhodobé spotřebitelské úvěry</a:t>
            </a:r>
            <a:endParaRPr lang="cs-CZ" smtClean="0"/>
          </a:p>
          <a:p>
            <a:pPr lvl="1">
              <a:buFont typeface="Wingdings 2" pitchFamily="18" charset="2"/>
              <a:buNone/>
            </a:pPr>
            <a:r>
              <a:rPr lang="cs-CZ" sz="2400" smtClean="0">
                <a:solidFill>
                  <a:schemeClr val="tx1"/>
                </a:solidFill>
              </a:rPr>
              <a:t>-splátkové úvěry (vázané k určitému účelu)</a:t>
            </a:r>
            <a:endParaRPr lang="cs-CZ" sz="2400" b="1" smtClean="0">
              <a:solidFill>
                <a:schemeClr val="tx1"/>
              </a:solidFill>
            </a:endParaRP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RPSn</a:t>
            </a:r>
            <a:endParaRPr lang="cs-CZ" dirty="0"/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roční procentní sazba nákladů</a:t>
            </a:r>
          </a:p>
          <a:p>
            <a:r>
              <a:rPr lang="cs-CZ" smtClean="0"/>
              <a:t>Celkové náklady spotřebitelského úvěru pro spotřebitele, vyjádřené jako roční procentní podíl celkové výše spotřebitelského úvěru</a:t>
            </a:r>
          </a:p>
          <a:p>
            <a:r>
              <a:rPr lang="cs-CZ" smtClean="0"/>
              <a:t>Zahrnuje- úrokovou míru, všechny náklady související s daným úvěrem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Složky finanční gramotnosti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Peněžní gramotnost – kompetence pro správu hotovostních a bezhotovostních peněz a transakce s nimi.</a:t>
            </a:r>
          </a:p>
          <a:p>
            <a:pPr eaLnBrk="1" hangingPunct="1"/>
            <a:r>
              <a:rPr lang="cs-CZ" sz="2800" smtClean="0"/>
              <a:t>Cenová gramotnost – kompetence pro porozumění cenovým mechanismům, inflaci</a:t>
            </a:r>
          </a:p>
          <a:p>
            <a:pPr eaLnBrk="1" hangingPunct="1"/>
            <a:r>
              <a:rPr lang="cs-CZ" sz="2800" smtClean="0"/>
              <a:t>Rozpočtová gramotnost – kompetence pro správu osobního/rodinného rozpočtu:</a:t>
            </a:r>
          </a:p>
          <a:p>
            <a:pPr lvl="1" eaLnBrk="1" hangingPunct="1">
              <a:buFontTx/>
              <a:buNone/>
            </a:pPr>
            <a:r>
              <a:rPr lang="cs-CZ" sz="2400" smtClean="0"/>
              <a:t>- správa finančních aktiv</a:t>
            </a:r>
          </a:p>
          <a:p>
            <a:pPr lvl="1" eaLnBrk="1" hangingPunct="1">
              <a:buFontTx/>
              <a:buNone/>
            </a:pPr>
            <a:r>
              <a:rPr lang="cs-CZ" sz="2400" smtClean="0"/>
              <a:t>- správa finančních závazků </a:t>
            </a:r>
          </a:p>
          <a:p>
            <a:pPr eaLnBrk="1" hangingPunct="1"/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Hypoteční úvěr</a:t>
            </a:r>
            <a:endParaRPr lang="cs-CZ" dirty="0"/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213"/>
            <a:ext cx="7239000" cy="4756150"/>
          </a:xfrm>
        </p:spPr>
        <p:txBody>
          <a:bodyPr/>
          <a:lstStyle/>
          <a:p>
            <a:r>
              <a:rPr lang="cs-CZ" smtClean="0"/>
              <a:t>Úvěr, jehož splácení včetně příslušenství je zajištěno zástavním právem k nemovitosti, i rozestavěné.</a:t>
            </a:r>
          </a:p>
          <a:p>
            <a:r>
              <a:rPr lang="cs-CZ" smtClean="0"/>
              <a:t>Úvěr se považuje za hypoteční úvěr dnem vzniku právních účinků zástavního práva (zákon o dluhopisech)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Splátkový prodej</a:t>
            </a:r>
            <a:endParaRPr lang="cs-CZ" dirty="0"/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Pořízení si movitého majetku na úvěr přímo u prodejce</a:t>
            </a:r>
          </a:p>
          <a:p>
            <a:r>
              <a:rPr lang="cs-CZ" smtClean="0"/>
              <a:t>Rozložení zaplacení ceny zboží do delšího časového úseku</a:t>
            </a:r>
          </a:p>
          <a:p>
            <a:r>
              <a:rPr lang="cs-CZ" smtClean="0"/>
              <a:t>Úhrada akontace + pravidelné splátky</a:t>
            </a:r>
          </a:p>
          <a:p>
            <a:r>
              <a:rPr lang="cs-CZ" smtClean="0"/>
              <a:t>Snadné a dostupné pořízení zboží, ale vysoká nákladovost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leasing</a:t>
            </a:r>
            <a:endParaRPr lang="cs-CZ" dirty="0"/>
          </a:p>
        </p:txBody>
      </p:sp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Pronájem hmotných a nehmotných věcí a práv,kdy pronajímatel poskytuje za úplatu nebo jiné peněžité plnění nájemci právo danou věc v průběhu doby pronájmu používat</a:t>
            </a:r>
          </a:p>
          <a:p>
            <a:r>
              <a:rPr lang="cs-CZ" b="1" smtClean="0"/>
              <a:t>Finanční leasing</a:t>
            </a:r>
            <a:r>
              <a:rPr lang="cs-CZ" smtClean="0"/>
              <a:t>- po skončení doby pronájmu dochází k odkupu pronajaté věci nájemcem</a:t>
            </a:r>
          </a:p>
          <a:p>
            <a:r>
              <a:rPr lang="cs-CZ" b="1" smtClean="0"/>
              <a:t>Operativní leasing-</a:t>
            </a:r>
            <a:r>
              <a:rPr lang="cs-CZ" smtClean="0"/>
              <a:t> po skončení doby pronájmu dochází k navrácení pronajatého majetku, doba pronájmu bývá kratší než ekonomická životnost daného majetku</a:t>
            </a:r>
          </a:p>
          <a:p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Koupě na úvěr</a:t>
            </a:r>
            <a:endParaRPr lang="cs-CZ" dirty="0"/>
          </a:p>
        </p:txBody>
      </p:sp>
      <p:sp>
        <p:nvSpPr>
          <p:cNvPr id="3891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725"/>
            <a:ext cx="7499350" cy="4846638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mtClean="0"/>
              <a:t>+nepotřebuje dostatečné množství volných finančních prostředků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+je koupen za cizí prostředky, ale hned po koupi náleží kupujícímu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+daňové odpisy (právo daňové uznatelné náklady, kromě odpisu majetku i placené úroky)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-placené úroky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-poplatky za vedení úvěrového účtu a za vyřízení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-v rozvaze vykazován v podobě cizích zdrojů tj. účetní zadlužení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leasing</a:t>
            </a:r>
            <a:endParaRPr lang="cs-CZ" dirty="0"/>
          </a:p>
        </p:txBody>
      </p:sp>
      <p:sp>
        <p:nvSpPr>
          <p:cNvPr id="399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mtClean="0"/>
              <a:t>+nepotřebuje dostatečné množství finančních prostředků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+daňově uznatelný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+nejedná se o účetní zadlužení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-nemůže uplatnit daňový odpis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-majetek ve vlastnictví leasingové společnosti, ale rizika nese nájemce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-obtížnost vypověditelnosti smlouvy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Platební styk</a:t>
            </a:r>
            <a:endParaRPr lang="cs-CZ" dirty="0"/>
          </a:p>
        </p:txBody>
      </p:sp>
      <p:sp>
        <p:nvSpPr>
          <p:cNvPr id="409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400" lvl="2" indent="-273050">
              <a:spcBef>
                <a:spcPts val="600"/>
              </a:spcBef>
              <a:buClr>
                <a:schemeClr val="tx2"/>
              </a:buClr>
              <a:buSzPct val="73000"/>
              <a:buFont typeface="Wingdings" pitchFamily="2" charset="2"/>
              <a:buNone/>
            </a:pPr>
            <a:r>
              <a:rPr lang="cs-CZ" sz="2800" b="1" smtClean="0"/>
              <a:t> </a:t>
            </a:r>
            <a:endParaRPr lang="cs-CZ" sz="2800" smtClean="0"/>
          </a:p>
          <a:p>
            <a:r>
              <a:rPr lang="cs-CZ" smtClean="0"/>
              <a:t>Vztah mezi plátcem a příjemcem platby, při kterém dochází k uskutečnění platby</a:t>
            </a:r>
          </a:p>
          <a:p>
            <a:r>
              <a:rPr lang="cs-CZ" b="1" smtClean="0"/>
              <a:t>Hotovostní platební styk</a:t>
            </a:r>
          </a:p>
          <a:p>
            <a:pPr lvl="1">
              <a:buFont typeface="Wingdings 2" pitchFamily="18" charset="2"/>
              <a:buNone/>
            </a:pPr>
            <a:r>
              <a:rPr lang="cs-CZ" smtClean="0">
                <a:solidFill>
                  <a:schemeClr val="tx1"/>
                </a:solidFill>
              </a:rPr>
              <a:t>-Platební</a:t>
            </a:r>
            <a:r>
              <a:rPr lang="cs-CZ" b="1" smtClean="0">
                <a:solidFill>
                  <a:schemeClr val="tx1"/>
                </a:solidFill>
              </a:rPr>
              <a:t> </a:t>
            </a:r>
            <a:r>
              <a:rPr lang="cs-CZ" smtClean="0">
                <a:solidFill>
                  <a:schemeClr val="tx1"/>
                </a:solidFill>
              </a:rPr>
              <a:t>styk při kterém si plátce a příjemce předávají hotovost ve formě bankovek a mincí </a:t>
            </a:r>
          </a:p>
          <a:p>
            <a:r>
              <a:rPr lang="cs-CZ" b="1" smtClean="0"/>
              <a:t>Bezhotovostní platební styk</a:t>
            </a:r>
          </a:p>
          <a:p>
            <a:pPr lvl="1">
              <a:buFont typeface="Wingdings 2" pitchFamily="18" charset="2"/>
              <a:buNone/>
            </a:pPr>
            <a:r>
              <a:rPr lang="cs-CZ" b="1" smtClean="0">
                <a:solidFill>
                  <a:schemeClr val="tx1"/>
                </a:solidFill>
              </a:rPr>
              <a:t> -</a:t>
            </a:r>
            <a:r>
              <a:rPr lang="cs-CZ" smtClean="0">
                <a:solidFill>
                  <a:schemeClr val="tx1"/>
                </a:solidFill>
              </a:rPr>
              <a:t>Převod peněz od jednoho subjektu k druhému realizovaný prostřednictvím jejich účtů vedených zprostředkujícími institucemi</a:t>
            </a:r>
            <a:endParaRPr lang="cs-CZ" b="1" smtClean="0">
              <a:solidFill>
                <a:schemeClr val="tx1"/>
              </a:solidFill>
            </a:endParaRP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Hotovostní platební styk</a:t>
            </a:r>
            <a:endParaRPr lang="cs-CZ" dirty="0"/>
          </a:p>
        </p:txBody>
      </p:sp>
      <p:sp>
        <p:nvSpPr>
          <p:cNvPr id="419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Složení hotovosti ve prospěch účtu příjemce</a:t>
            </a:r>
          </a:p>
          <a:p>
            <a:r>
              <a:rPr lang="cs-CZ" smtClean="0"/>
              <a:t>Výběr hotovosti z účtu</a:t>
            </a:r>
          </a:p>
          <a:p>
            <a:r>
              <a:rPr lang="cs-CZ" smtClean="0"/>
              <a:t>Poukaz k výplatě hotovosti z účtu</a:t>
            </a:r>
          </a:p>
          <a:p>
            <a:r>
              <a:rPr lang="cs-CZ" smtClean="0"/>
              <a:t>Šek k výplatě</a:t>
            </a:r>
          </a:p>
          <a:p>
            <a:r>
              <a:rPr lang="cs-CZ" smtClean="0"/>
              <a:t>Výběr bankovní platební kartou prostřednictvím bankomatu, na pokladně nebo při placení platební kartou v obchodě</a:t>
            </a:r>
          </a:p>
          <a:p>
            <a:r>
              <a:rPr lang="cs-CZ" b="1" smtClean="0"/>
              <a:t>Poštovní poukázka</a:t>
            </a:r>
            <a:r>
              <a:rPr lang="cs-CZ" smtClean="0"/>
              <a:t>-zvlášť pro mezinárodní a vnitrostátní platební styk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Bezhotovostní platební styk</a:t>
            </a:r>
            <a:endParaRPr lang="cs-CZ" dirty="0"/>
          </a:p>
        </p:txBody>
      </p:sp>
      <p:sp>
        <p:nvSpPr>
          <p:cNvPr id="430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Základní předpoklad- </a:t>
            </a:r>
            <a:r>
              <a:rPr lang="cs-CZ" smtClean="0"/>
              <a:t>existence klientského účtu na obou stranách transakce typy účtu:</a:t>
            </a:r>
          </a:p>
          <a:p>
            <a:r>
              <a:rPr lang="cs-CZ" b="1" smtClean="0"/>
              <a:t>Běžný účet-</a:t>
            </a:r>
            <a:r>
              <a:rPr lang="cs-CZ" smtClean="0"/>
              <a:t>slouží</a:t>
            </a:r>
            <a:r>
              <a:rPr lang="cs-CZ" b="1" smtClean="0"/>
              <a:t> </a:t>
            </a:r>
            <a:r>
              <a:rPr lang="cs-CZ" smtClean="0"/>
              <a:t>k uložení přijatých peněžních prostředků klienta a jejich využití k placení</a:t>
            </a:r>
          </a:p>
          <a:p>
            <a:r>
              <a:rPr lang="cs-CZ" b="1" smtClean="0"/>
              <a:t>Úvěrový účet</a:t>
            </a:r>
            <a:r>
              <a:rPr lang="cs-CZ" smtClean="0"/>
              <a:t>-účet, na němž je evidován čerpaný úvěr a jeho splácení</a:t>
            </a:r>
          </a:p>
          <a:p>
            <a:r>
              <a:rPr lang="cs-CZ" b="1" smtClean="0"/>
              <a:t>Vkladový účet</a:t>
            </a:r>
            <a:r>
              <a:rPr lang="cs-CZ" smtClean="0"/>
              <a:t>-k uložení dočasně volných finančních prostředků klienta</a:t>
            </a:r>
          </a:p>
          <a:p>
            <a:r>
              <a:rPr lang="cs-CZ" b="1" smtClean="0"/>
              <a:t>Depotní účet</a:t>
            </a:r>
            <a:r>
              <a:rPr lang="cs-CZ" smtClean="0"/>
              <a:t>-evidovány cenné papíry v úschovně nebo správě banky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Příkaz k úhradě</a:t>
            </a:r>
            <a:endParaRPr lang="cs-CZ" dirty="0"/>
          </a:p>
        </p:txBody>
      </p:sp>
      <p:sp>
        <p:nvSpPr>
          <p:cNvPr id="440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Příkaz klienta jeho bance,aby na vrub jeho účtu provedla v určitém okamžiku platbu ve prospěch jiného účtu</a:t>
            </a:r>
          </a:p>
          <a:p>
            <a:r>
              <a:rPr lang="cs-CZ" smtClean="0"/>
              <a:t>Lze podat-elektronicky, písemně</a:t>
            </a:r>
          </a:p>
          <a:p>
            <a:r>
              <a:rPr lang="cs-CZ" smtClean="0"/>
              <a:t>Podle počtu provedení plateb-jednorázový příkaz k úhradě, trvalý příkaz k úhradě /provádění opakovaných plateb/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Příkaz k inkasu</a:t>
            </a:r>
            <a:endParaRPr lang="cs-CZ" dirty="0"/>
          </a:p>
        </p:txBody>
      </p:sp>
      <p:sp>
        <p:nvSpPr>
          <p:cNvPr id="450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bezhotovostní platební metoda umožňující příkazci čerpat peníze z jiného bankovního účtu ve prospěch svého účtu.</a:t>
            </a:r>
          </a:p>
          <a:p>
            <a:r>
              <a:rPr lang="cs-CZ" b="1" smtClean="0"/>
              <a:t>Výpis z účtu- </a:t>
            </a:r>
            <a:r>
              <a:rPr lang="cs-CZ" smtClean="0"/>
              <a:t>informuje klienta o provedených transakcích</a:t>
            </a:r>
          </a:p>
          <a:p>
            <a:r>
              <a:rPr lang="cs-CZ" b="1" smtClean="0"/>
              <a:t>Náležitosti</a:t>
            </a:r>
            <a:r>
              <a:rPr lang="cs-CZ" smtClean="0"/>
              <a:t>-označení, zda se jedná o příkaz k úhradě nebo příkaz k inkasu , bankovní spojení plátce, bankovní spojení příjemce, částka, podpis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/>
              <a:t>Peněžní gramotnost</a:t>
            </a:r>
            <a:br>
              <a:rPr lang="cs-CZ" sz="4000"/>
            </a:br>
            <a:r>
              <a:rPr lang="cs-CZ" sz="4000"/>
              <a:t>Peníze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800" smtClean="0"/>
              <a:t>Funkce peněz: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smtClean="0"/>
              <a:t>   - všeobecný prostředek směny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smtClean="0"/>
              <a:t>   - zúčtovací jednotka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smtClean="0"/>
              <a:t>   - uchovatel hodnoty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800" smtClean="0"/>
          </a:p>
          <a:p>
            <a:pPr eaLnBrk="1" hangingPunct="1">
              <a:lnSpc>
                <a:spcPct val="80000"/>
              </a:lnSpc>
            </a:pPr>
            <a:r>
              <a:rPr lang="cs-CZ" sz="2800" smtClean="0"/>
              <a:t>Vlastnosti peněz: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smtClean="0"/>
              <a:t>   - dělitelnost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smtClean="0"/>
              <a:t>   - zaměnitelnost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smtClean="0"/>
              <a:t>   - přenositelnost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smtClean="0"/>
              <a:t>   - trvalost a trvanlivost</a:t>
            </a:r>
          </a:p>
          <a:p>
            <a:pPr eaLnBrk="1" hangingPunct="1">
              <a:lnSpc>
                <a:spcPct val="80000"/>
              </a:lnSpc>
            </a:pP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Platební příkaz pro zahraniční platební styk</a:t>
            </a:r>
            <a:endParaRPr lang="cs-CZ" dirty="0"/>
          </a:p>
        </p:txBody>
      </p:sp>
      <p:sp>
        <p:nvSpPr>
          <p:cNvPr id="460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Částka placena v cizí měně </a:t>
            </a:r>
          </a:p>
          <a:p>
            <a:r>
              <a:rPr lang="cs-CZ" smtClean="0"/>
              <a:t>Příjemce úhrady</a:t>
            </a:r>
          </a:p>
          <a:p>
            <a:pPr lvl="1">
              <a:buFont typeface="Wingdings 2" pitchFamily="18" charset="2"/>
              <a:buNone/>
            </a:pPr>
            <a:r>
              <a:rPr lang="cs-CZ" smtClean="0">
                <a:solidFill>
                  <a:schemeClr val="tx1"/>
                </a:solidFill>
              </a:rPr>
              <a:t>IBAN(International Bank Account Number)- standardizovaný formát čísla účtu definovaný mezinárodní formou ISO</a:t>
            </a:r>
          </a:p>
          <a:p>
            <a:pPr lvl="1">
              <a:buFont typeface="Wingdings 2" pitchFamily="18" charset="2"/>
              <a:buNone/>
            </a:pPr>
            <a:r>
              <a:rPr lang="cs-CZ" smtClean="0">
                <a:solidFill>
                  <a:schemeClr val="tx1"/>
                </a:solidFill>
              </a:rPr>
              <a:t>Kód IBIC(Business Identification Code)- jednoznačně identifikuje banku v mezinárodním platebním styku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Sipo</a:t>
            </a:r>
            <a:endParaRPr lang="cs-CZ" dirty="0"/>
          </a:p>
        </p:txBody>
      </p:sp>
      <p:sp>
        <p:nvSpPr>
          <p:cNvPr id="471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Soustředěné inkaso plateb obyvatelstva</a:t>
            </a:r>
          </a:p>
          <a:p>
            <a:r>
              <a:rPr lang="cs-CZ" smtClean="0"/>
              <a:t>Služba, kterou poskytuje Česká pošta, spočívající v inkasování plateb od fyzických osob ve prospěch právnických a dalších osob, které s poštou uzavřely smlouvu o obstarávání SIPO.</a:t>
            </a:r>
          </a:p>
          <a:p>
            <a:r>
              <a:rPr lang="cs-CZ" smtClean="0"/>
              <a:t> SIPO slouží k úhradě např. nájemného, elektřiny, plynu, vody, rozhlasových a televizních poplatků, kabelové televize, předplatného tisku, ale i stavebního spoření, životních i jiných pojistek atd.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Elektronické bankovnictví</a:t>
            </a:r>
            <a:endParaRPr lang="cs-CZ" dirty="0"/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Platební karty</a:t>
            </a:r>
            <a:r>
              <a:rPr lang="cs-CZ" smtClean="0"/>
              <a:t>- umožňují vzdálený přístup k účtu elektronickou cestou</a:t>
            </a:r>
          </a:p>
          <a:p>
            <a:r>
              <a:rPr lang="cs-CZ" b="1" smtClean="0"/>
              <a:t>Podle způsobu zaúčtování transakcí- </a:t>
            </a:r>
            <a:r>
              <a:rPr lang="cs-CZ" smtClean="0"/>
              <a:t>debetní karty, kreditní karty a charge karty</a:t>
            </a:r>
          </a:p>
          <a:p>
            <a:r>
              <a:rPr lang="cs-CZ" smtClean="0"/>
              <a:t>provádění bezhotovostních plateb, výběr hotovosti v bankomatu</a:t>
            </a:r>
          </a:p>
          <a:p>
            <a:endParaRPr lang="cs-CZ" smtClean="0"/>
          </a:p>
          <a:p>
            <a:endParaRPr lang="cs-CZ" b="1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Debetní karty</a:t>
            </a:r>
            <a:endParaRPr lang="cs-CZ" dirty="0"/>
          </a:p>
        </p:txBody>
      </p:sp>
      <p:sp>
        <p:nvSpPr>
          <p:cNvPr id="491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Platební karty vydávané k osobním a podnikatelským účtům</a:t>
            </a:r>
          </a:p>
          <a:p>
            <a:r>
              <a:rPr lang="cs-CZ" smtClean="0"/>
              <a:t>Čerpání peněžních prostředků je možné do nulového zůstatku na účtu nebo až do výše povoleného přečerpání</a:t>
            </a:r>
          </a:p>
          <a:p>
            <a:r>
              <a:rPr lang="cs-CZ" smtClean="0"/>
              <a:t>Historii transakcí je možno zkontrolovat v internetovém bankovnictví v rámci historie vašeho účtu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Kreditní karty</a:t>
            </a:r>
            <a:endParaRPr lang="cs-CZ" dirty="0"/>
          </a:p>
        </p:txBody>
      </p:sp>
      <p:sp>
        <p:nvSpPr>
          <p:cNvPr id="501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 platební karta spojená s revolvingovým úvěrem, tedy úvěrem, který držitel karty může postupně splácet a zároveň dále čerpat</a:t>
            </a:r>
          </a:p>
          <a:p>
            <a:r>
              <a:rPr lang="cs-CZ" smtClean="0"/>
              <a:t>mají vlastní úvěrový účet</a:t>
            </a:r>
          </a:p>
          <a:p>
            <a:r>
              <a:rPr lang="cs-CZ" smtClean="0"/>
              <a:t>čerpány jsou vždy peníze banky</a:t>
            </a:r>
          </a:p>
          <a:p>
            <a:r>
              <a:rPr lang="cs-CZ" smtClean="0"/>
              <a:t>Půjčená částka zatížena příslušným hodnocením banky v podobě úvěru</a:t>
            </a:r>
          </a:p>
          <a:p>
            <a:r>
              <a:rPr lang="cs-CZ" smtClean="0"/>
              <a:t>Historii transakcí možno zkontrolovat v internetovém bankovnictví v sekci „platební karty“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spoření</a:t>
            </a:r>
            <a:endParaRPr lang="cs-CZ" dirty="0"/>
          </a:p>
        </p:txBody>
      </p:sp>
      <p:sp>
        <p:nvSpPr>
          <p:cNvPr id="512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činnost, kterou vznikají </a:t>
            </a:r>
            <a:r>
              <a:rPr lang="cs-CZ" b="1" smtClean="0"/>
              <a:t>úspory</a:t>
            </a:r>
            <a:r>
              <a:rPr lang="cs-CZ" smtClean="0"/>
              <a:t>. Člověk spoří, pokud odkládá spotřebu a část svých čistých příjmů neutratí.</a:t>
            </a:r>
          </a:p>
          <a:p>
            <a:r>
              <a:rPr lang="cs-CZ" smtClean="0"/>
              <a:t> Spořením vzniká majetek, případně kapitál. Protikladem úspor jsou dluhy.</a:t>
            </a:r>
          </a:p>
          <a:p>
            <a:r>
              <a:rPr lang="cs-CZ" b="1" smtClean="0"/>
              <a:t>Depozitum- </a:t>
            </a:r>
            <a:r>
              <a:rPr lang="cs-CZ" smtClean="0"/>
              <a:t>vklad vyjádřený v penězích</a:t>
            </a:r>
          </a:p>
          <a:p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vklady</a:t>
            </a:r>
            <a:endParaRPr lang="cs-CZ" dirty="0"/>
          </a:p>
        </p:txBody>
      </p:sp>
      <p:sp>
        <p:nvSpPr>
          <p:cNvPr id="532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725"/>
            <a:ext cx="7570788" cy="4846638"/>
          </a:xfrm>
        </p:spPr>
        <p:txBody>
          <a:bodyPr/>
          <a:lstStyle/>
          <a:p>
            <a:r>
              <a:rPr lang="cs-CZ" b="1" smtClean="0"/>
              <a:t>Běžné vklady</a:t>
            </a:r>
          </a:p>
          <a:p>
            <a:pPr lvl="1">
              <a:buFont typeface="Wingdings 2" pitchFamily="18" charset="2"/>
              <a:buNone/>
            </a:pPr>
            <a:r>
              <a:rPr lang="cs-CZ" smtClean="0">
                <a:solidFill>
                  <a:schemeClr val="tx1"/>
                </a:solidFill>
              </a:rPr>
              <a:t>-vklady na požádání</a:t>
            </a:r>
          </a:p>
          <a:p>
            <a:pPr lvl="1">
              <a:buFont typeface="Wingdings 2" pitchFamily="18" charset="2"/>
              <a:buNone/>
            </a:pPr>
            <a:r>
              <a:rPr lang="cs-CZ" smtClean="0">
                <a:solidFill>
                  <a:schemeClr val="tx1"/>
                </a:solidFill>
              </a:rPr>
              <a:t>-ihned splatné</a:t>
            </a:r>
          </a:p>
          <a:p>
            <a:pPr lvl="1">
              <a:buFont typeface="Wingdings 2" pitchFamily="18" charset="2"/>
              <a:buNone/>
            </a:pPr>
            <a:r>
              <a:rPr lang="cs-CZ" smtClean="0">
                <a:solidFill>
                  <a:schemeClr val="tx1"/>
                </a:solidFill>
              </a:rPr>
              <a:t>-na běžných účtech</a:t>
            </a:r>
          </a:p>
          <a:p>
            <a:r>
              <a:rPr lang="cs-CZ" b="1" smtClean="0"/>
              <a:t>Úsporné vklady</a:t>
            </a:r>
          </a:p>
          <a:p>
            <a:pPr lvl="1">
              <a:buFont typeface="Wingdings 2" pitchFamily="18" charset="2"/>
              <a:buNone/>
            </a:pPr>
            <a:r>
              <a:rPr lang="cs-CZ" smtClean="0">
                <a:solidFill>
                  <a:schemeClr val="tx1"/>
                </a:solidFill>
              </a:rPr>
              <a:t>-na vkladových účtech banky za účelem spoření</a:t>
            </a:r>
          </a:p>
          <a:p>
            <a:pPr lvl="1">
              <a:buFont typeface="Wingdings 2" pitchFamily="18" charset="2"/>
              <a:buNone/>
            </a:pPr>
            <a:r>
              <a:rPr lang="cs-CZ" smtClean="0">
                <a:solidFill>
                  <a:schemeClr val="tx1"/>
                </a:solidFill>
              </a:rPr>
              <a:t>-navázané na různé produkty (stavební spoření apod.)</a:t>
            </a:r>
          </a:p>
          <a:p>
            <a:r>
              <a:rPr lang="cs-CZ" b="1" smtClean="0"/>
              <a:t>Termínované vklady</a:t>
            </a:r>
          </a:p>
          <a:p>
            <a:pPr lvl="1">
              <a:buFont typeface="Wingdings 2" pitchFamily="18" charset="2"/>
              <a:buNone/>
            </a:pPr>
            <a:r>
              <a:rPr lang="cs-CZ" smtClean="0">
                <a:solidFill>
                  <a:schemeClr val="tx1"/>
                </a:solidFill>
              </a:rPr>
              <a:t>-vklady s časovým omezením disponování vložených prostředků na termínovaných účtech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účty</a:t>
            </a:r>
            <a:endParaRPr lang="cs-CZ" dirty="0"/>
          </a:p>
        </p:txBody>
      </p:sp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Běžné účty</a:t>
            </a:r>
            <a:r>
              <a:rPr lang="cs-CZ" smtClean="0"/>
              <a:t>-k běžnému platebnímu styku</a:t>
            </a:r>
          </a:p>
          <a:p>
            <a:r>
              <a:rPr lang="cs-CZ" b="1" smtClean="0"/>
              <a:t>Kontokorentní účty-</a:t>
            </a:r>
            <a:r>
              <a:rPr lang="cs-CZ" smtClean="0"/>
              <a:t> k běžnému platebnímu styku i k čerpání úvěru</a:t>
            </a:r>
          </a:p>
          <a:p>
            <a:r>
              <a:rPr lang="cs-CZ" b="1" smtClean="0"/>
              <a:t>Úvěrové účty-</a:t>
            </a:r>
            <a:r>
              <a:rPr lang="cs-CZ" smtClean="0"/>
              <a:t>k čerpání úvěru</a:t>
            </a:r>
          </a:p>
          <a:p>
            <a:r>
              <a:rPr lang="cs-CZ" b="1" smtClean="0"/>
              <a:t>Vkladové termínované účty-</a:t>
            </a:r>
            <a:r>
              <a:rPr lang="cs-CZ" smtClean="0"/>
              <a:t> k ukládání peněz </a:t>
            </a:r>
          </a:p>
          <a:p>
            <a:r>
              <a:rPr lang="cs-CZ" b="1" smtClean="0"/>
              <a:t>Vkladové úsporné účty</a:t>
            </a:r>
            <a:r>
              <a:rPr lang="cs-CZ" smtClean="0"/>
              <a:t>-k ukládání peněz</a:t>
            </a:r>
          </a:p>
          <a:p>
            <a:r>
              <a:rPr lang="cs-CZ" b="1" smtClean="0"/>
              <a:t>Depotní účty- </a:t>
            </a:r>
            <a:r>
              <a:rPr lang="cs-CZ" smtClean="0"/>
              <a:t>k úschově cenných papírů</a:t>
            </a:r>
            <a:endParaRPr lang="cs-CZ" b="1" smtClean="0"/>
          </a:p>
          <a:p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804069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Stavební spoření</a:t>
            </a:r>
            <a:endParaRPr lang="cs-CZ" dirty="0"/>
          </a:p>
        </p:txBody>
      </p:sp>
      <p:sp>
        <p:nvSpPr>
          <p:cNvPr id="55298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7239000" cy="5259388"/>
          </a:xfrm>
        </p:spPr>
        <p:txBody>
          <a:bodyPr/>
          <a:lstStyle/>
          <a:p>
            <a:r>
              <a:rPr lang="cs-CZ" smtClean="0"/>
              <a:t>Stavební spořitelna přijímá účelové vklady a v návaznosti na tyto vklady poskytuje úvěry ke stavebním účelům.</a:t>
            </a:r>
          </a:p>
          <a:p>
            <a:r>
              <a:rPr lang="cs-CZ" b="1" smtClean="0"/>
              <a:t>Kompletní produkt</a:t>
            </a:r>
          </a:p>
          <a:p>
            <a:pPr lvl="1">
              <a:buFont typeface="Wingdings 2" pitchFamily="18" charset="2"/>
              <a:buNone/>
            </a:pPr>
            <a:r>
              <a:rPr lang="cs-CZ" smtClean="0">
                <a:solidFill>
                  <a:schemeClr val="tx1"/>
                </a:solidFill>
              </a:rPr>
              <a:t>-přijímání vkladů</a:t>
            </a:r>
          </a:p>
          <a:p>
            <a:pPr lvl="1">
              <a:buFont typeface="Wingdings 2" pitchFamily="18" charset="2"/>
              <a:buNone/>
            </a:pPr>
            <a:r>
              <a:rPr lang="cs-CZ" smtClean="0">
                <a:solidFill>
                  <a:schemeClr val="tx1"/>
                </a:solidFill>
              </a:rPr>
              <a:t>-poskytování úvěrů</a:t>
            </a:r>
          </a:p>
          <a:p>
            <a:pPr lvl="1">
              <a:buFont typeface="Wingdings 2" pitchFamily="18" charset="2"/>
              <a:buNone/>
            </a:pPr>
            <a:r>
              <a:rPr lang="cs-CZ" smtClean="0">
                <a:solidFill>
                  <a:schemeClr val="tx1"/>
                </a:solidFill>
              </a:rPr>
              <a:t>-poskytování státního příspěvku</a:t>
            </a:r>
          </a:p>
          <a:p>
            <a:r>
              <a:rPr lang="cs-CZ" b="1" smtClean="0"/>
              <a:t>Úsporný produkt</a:t>
            </a:r>
          </a:p>
          <a:p>
            <a:pPr lvl="1">
              <a:buFont typeface="Wingdings 2" pitchFamily="18" charset="2"/>
              <a:buNone/>
            </a:pPr>
            <a:r>
              <a:rPr lang="cs-CZ" smtClean="0">
                <a:solidFill>
                  <a:schemeClr val="tx1"/>
                </a:solidFill>
              </a:rPr>
              <a:t>-přijímání vkladů</a:t>
            </a:r>
          </a:p>
          <a:p>
            <a:pPr lvl="1">
              <a:buFont typeface="Wingdings 2" pitchFamily="18" charset="2"/>
              <a:buNone/>
            </a:pPr>
            <a:r>
              <a:rPr lang="cs-CZ" smtClean="0">
                <a:solidFill>
                  <a:schemeClr val="tx1"/>
                </a:solidFill>
              </a:rPr>
              <a:t>-poskytování státního příspěvku</a:t>
            </a:r>
          </a:p>
          <a:p>
            <a:r>
              <a:rPr lang="cs-CZ" smtClean="0"/>
              <a:t>Smlouva o stavebním spoření se uzavírá na tzv. </a:t>
            </a:r>
            <a:r>
              <a:rPr lang="cs-CZ" b="1" smtClean="0"/>
              <a:t>cílovou částku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dirty="0" smtClean="0"/>
              <a:t>Měna</a:t>
            </a:r>
            <a:endParaRPr lang="cs-CZ" sz="4000" dirty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Konkrétní druh peněz upravený právním řádem určitého státu</a:t>
            </a:r>
          </a:p>
          <a:p>
            <a:pPr eaLnBrk="1" hangingPunct="1"/>
            <a:r>
              <a:rPr lang="cs-CZ" smtClean="0"/>
              <a:t>Měnová suverenita je součástí státní suverenity</a:t>
            </a:r>
          </a:p>
          <a:p>
            <a:pPr eaLnBrk="1" hangingPunct="1"/>
            <a:r>
              <a:rPr lang="cs-CZ" smtClean="0"/>
              <a:t>Zákonným platidlem na území ČR je koruna česká.</a:t>
            </a:r>
          </a:p>
          <a:p>
            <a:pPr eaLnBrk="1" hangingPunct="1"/>
            <a:r>
              <a:rPr lang="cs-CZ" smtClean="0"/>
              <a:t>Měnový kurz – cena jedné měny vyjádřená v jednotkách měny jiné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Spotřební koš domácnosti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Zahrnuje veškeré výdaje domácností na zakoupení statků a služeb, spotřebovávaných členy domácností.</a:t>
            </a:r>
          </a:p>
          <a:p>
            <a:pPr eaLnBrk="1" hangingPunct="1"/>
            <a:r>
              <a:rPr lang="cs-CZ" smtClean="0"/>
              <a:t>Potřeba – pociťovaný nedostatek</a:t>
            </a:r>
          </a:p>
          <a:p>
            <a:pPr eaLnBrk="1" hangingPunct="1">
              <a:buFontTx/>
              <a:buNone/>
            </a:pPr>
            <a:r>
              <a:rPr lang="cs-CZ" smtClean="0"/>
              <a:t>     - nezbytné, zbytné</a:t>
            </a:r>
          </a:p>
          <a:p>
            <a:pPr eaLnBrk="1" hangingPunct="1">
              <a:buFontTx/>
              <a:buNone/>
            </a:pPr>
            <a:r>
              <a:rPr lang="cs-CZ" smtClean="0"/>
              <a:t>     - hmotné, nehmotné</a:t>
            </a:r>
          </a:p>
          <a:p>
            <a:pPr eaLnBrk="1" hangingPunct="1">
              <a:buFontTx/>
              <a:buNone/>
            </a:pPr>
            <a:r>
              <a:rPr lang="cs-CZ" smtClean="0"/>
              <a:t>     - osobní, společenské   </a:t>
            </a:r>
          </a:p>
          <a:p>
            <a:pPr eaLnBrk="1" hangingPunct="1"/>
            <a:r>
              <a:rPr lang="cs-CZ" smtClean="0"/>
              <a:t>Spotřeba – uspokojení potřeby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/>
              <a:t>Hospodaření domácností</a:t>
            </a:r>
            <a:br>
              <a:rPr lang="cs-CZ" sz="4000"/>
            </a:br>
            <a:r>
              <a:rPr lang="cs-CZ" sz="4000"/>
              <a:t>Koloběh peněz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Příjmy domácností</a:t>
            </a:r>
            <a:r>
              <a:rPr lang="cs-CZ" smtClean="0"/>
              <a:t>:</a:t>
            </a:r>
          </a:p>
          <a:p>
            <a:pPr eaLnBrk="1" hangingPunct="1">
              <a:buFontTx/>
              <a:buNone/>
            </a:pPr>
            <a:r>
              <a:rPr lang="cs-CZ" smtClean="0"/>
              <a:t>    - </a:t>
            </a:r>
            <a:r>
              <a:rPr lang="cs-CZ" b="1" smtClean="0"/>
              <a:t>pravidelné /aktivní/</a:t>
            </a:r>
            <a:r>
              <a:rPr lang="cs-CZ" smtClean="0"/>
              <a:t> – mzdy, příjmy z podnikání, sociální  příjmy – starobní důchod, sociální dávky/ přídavky na děti…/ a jiné…</a:t>
            </a:r>
          </a:p>
          <a:p>
            <a:pPr eaLnBrk="1" hangingPunct="1">
              <a:buFontTx/>
              <a:buNone/>
            </a:pPr>
            <a:r>
              <a:rPr lang="cs-CZ" smtClean="0"/>
              <a:t>    - </a:t>
            </a:r>
            <a:r>
              <a:rPr lang="cs-CZ" b="1" smtClean="0"/>
              <a:t>nepravidelné </a:t>
            </a:r>
            <a:r>
              <a:rPr lang="cs-CZ" smtClean="0"/>
              <a:t>–</a:t>
            </a:r>
            <a:r>
              <a:rPr lang="cs-CZ" b="1" smtClean="0"/>
              <a:t> </a:t>
            </a:r>
            <a:r>
              <a:rPr lang="cs-CZ" smtClean="0"/>
              <a:t>příjmy, které určitě obdržíme, ale jejich výše kolísá</a:t>
            </a:r>
          </a:p>
          <a:p>
            <a:pPr eaLnBrk="1" hangingPunct="1">
              <a:buFontTx/>
              <a:buNone/>
            </a:pPr>
            <a:r>
              <a:rPr lang="cs-CZ" smtClean="0"/>
              <a:t>    - </a:t>
            </a:r>
            <a:r>
              <a:rPr lang="cs-CZ" b="1" smtClean="0"/>
              <a:t>jednorázové</a:t>
            </a:r>
            <a:r>
              <a:rPr lang="cs-CZ" smtClean="0"/>
              <a:t> – např. z prodeje majetku</a:t>
            </a:r>
            <a:endParaRPr lang="cs-CZ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628775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b="1" smtClean="0"/>
              <a:t>Výdaje domácností: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smtClean="0"/>
              <a:t>     výdaje pevné</a:t>
            </a:r>
            <a:r>
              <a:rPr lang="cs-CZ" sz="2800" smtClean="0"/>
              <a:t> – pravidelně se opakují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smtClean="0"/>
              <a:t>     </a:t>
            </a:r>
            <a:r>
              <a:rPr lang="cs-CZ" sz="2800" smtClean="0"/>
              <a:t>/ nájemné, splátky půjček, leasingu/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     </a:t>
            </a:r>
            <a:r>
              <a:rPr lang="cs-CZ" sz="2800" b="1" smtClean="0"/>
              <a:t>výdaje kontrolovatelné</a:t>
            </a:r>
            <a:r>
              <a:rPr lang="cs-CZ" sz="2800" smtClean="0"/>
              <a:t> – jejich výši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       můžeme rychle ovlivnit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     </a:t>
            </a:r>
            <a:r>
              <a:rPr lang="cs-CZ" sz="2800" b="1" smtClean="0"/>
              <a:t>výdaje jednorázové</a:t>
            </a:r>
            <a:r>
              <a:rPr lang="cs-CZ" sz="2800" smtClean="0"/>
              <a:t> – vynakládají se v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       delším časovém horizontu, jejich výši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       můžeme částečně ovlivnit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  </a:t>
            </a:r>
            <a:endParaRPr lang="cs-CZ" sz="28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/>
              <a:t>Výsledky hospodaření domácností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Vyrovnaný rozpočet</a:t>
            </a:r>
            <a:r>
              <a:rPr lang="cs-CZ" sz="2800" smtClean="0"/>
              <a:t> – příjmy a výdaje jsou ve stejné výši</a:t>
            </a:r>
          </a:p>
          <a:p>
            <a:pPr eaLnBrk="1" hangingPunct="1"/>
            <a:r>
              <a:rPr lang="cs-CZ" sz="2800" b="1" smtClean="0"/>
              <a:t>Přebytek rozpočtu</a:t>
            </a:r>
            <a:r>
              <a:rPr lang="cs-CZ" sz="2800" smtClean="0"/>
              <a:t> – lze využít pro různé formy investování nebo spoření</a:t>
            </a:r>
          </a:p>
          <a:p>
            <a:pPr eaLnBrk="1" hangingPunct="1"/>
            <a:r>
              <a:rPr lang="cs-CZ" sz="2800" b="1" smtClean="0"/>
              <a:t>Schodek rozpočtu</a:t>
            </a:r>
            <a:r>
              <a:rPr lang="cs-CZ" sz="2800" smtClean="0"/>
              <a:t> / deficit/ -  je třeba krýt rezervou, případně řešit půjčkou.</a:t>
            </a:r>
          </a:p>
          <a:p>
            <a:pPr eaLnBrk="1" hangingPunct="1"/>
            <a:r>
              <a:rPr lang="cs-CZ" sz="2800" smtClean="0"/>
              <a:t>Neuspokojivou dlouhotrvající finanční rodinnou situaci v hospodaření domácnosti je nutno řešit po provedené situační analýze </a:t>
            </a:r>
            <a:r>
              <a:rPr lang="cs-CZ" sz="2800" b="1" smtClean="0"/>
              <a:t>změnou.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Osobní finanční plánování</a:t>
            </a:r>
            <a:endParaRPr lang="cs-CZ" dirty="0"/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Činnost vedoucí k přípravě finančního plánu. Tedy stanovení posloupnosti budoucích dějů v oblasti financí, které popíší cestu k vytyčenému finančnímu cíli vycházejícího z možností, které nabízí finanční trh.</a:t>
            </a:r>
          </a:p>
          <a:p>
            <a:pPr eaLnBrk="1" hangingPunct="1"/>
            <a:r>
              <a:rPr lang="cs-CZ" smtClean="0">
                <a:latin typeface="Arial" charset="0"/>
              </a:rPr>
              <a:t>Příjmy 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>
                <a:latin typeface="Arial" charset="0"/>
              </a:rPr>
              <a:t>          - daňová a odvodová povinnost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>
                <a:latin typeface="Arial" charset="0"/>
              </a:rPr>
              <a:t>          - nutná spotřeba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>
                <a:latin typeface="Arial" charset="0"/>
              </a:rPr>
              <a:t>          - rizika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smtClean="0">
                <a:latin typeface="Arial" charset="0"/>
              </a:rPr>
              <a:t>          - úspory</a:t>
            </a:r>
          </a:p>
          <a:p>
            <a:pPr eaLnBrk="1" hangingPunct="1">
              <a:buFont typeface="Wingdings 2" pitchFamily="18" charset="2"/>
              <a:buNone/>
            </a:pPr>
            <a:endParaRPr lang="cs-CZ" smtClean="0">
              <a:latin typeface="Arial" charset="0"/>
            </a:endParaRP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ohatý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1204</TotalTime>
  <Words>1519</Words>
  <Application>Microsoft Office PowerPoint</Application>
  <PresentationFormat>Předvádění na obrazovce (4:3)</PresentationFormat>
  <Paragraphs>219</Paragraphs>
  <Slides>38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Bohatý</vt:lpstr>
      <vt:lpstr>Finanční gramotnost </vt:lpstr>
      <vt:lpstr>Složky finanční gramotnosti</vt:lpstr>
      <vt:lpstr>Peněžní gramotnost Peníze</vt:lpstr>
      <vt:lpstr>Měna</vt:lpstr>
      <vt:lpstr>Spotřební koš domácnosti</vt:lpstr>
      <vt:lpstr>Hospodaření domácností Koloběh peněz</vt:lpstr>
      <vt:lpstr>Prezentace aplikace PowerPoint</vt:lpstr>
      <vt:lpstr>Výsledky hospodaření domácností</vt:lpstr>
      <vt:lpstr>Osobní finanční plánování</vt:lpstr>
      <vt:lpstr>Součásti osobního finančního   plánu</vt:lpstr>
      <vt:lpstr>Základní fáze </vt:lpstr>
      <vt:lpstr>Banka jako správce peněz</vt:lpstr>
      <vt:lpstr>Prezentace aplikace PowerPoint</vt:lpstr>
      <vt:lpstr>Prezentace aplikace PowerPoint</vt:lpstr>
      <vt:lpstr>Prezentace aplikace PowerPoint</vt:lpstr>
      <vt:lpstr>Prezentace aplikace PowerPoint</vt:lpstr>
      <vt:lpstr>Spotřebitelský úvěr</vt:lpstr>
      <vt:lpstr>Prezentace aplikace PowerPoint</vt:lpstr>
      <vt:lpstr>RPSn</vt:lpstr>
      <vt:lpstr>Hypoteční úvěr</vt:lpstr>
      <vt:lpstr>Splátkový prodej</vt:lpstr>
      <vt:lpstr>leasing</vt:lpstr>
      <vt:lpstr>Koupě na úvěr</vt:lpstr>
      <vt:lpstr>leasing</vt:lpstr>
      <vt:lpstr>Platební styk</vt:lpstr>
      <vt:lpstr>Hotovostní platební styk</vt:lpstr>
      <vt:lpstr>Bezhotovostní platební styk</vt:lpstr>
      <vt:lpstr>Příkaz k úhradě</vt:lpstr>
      <vt:lpstr>Příkaz k inkasu</vt:lpstr>
      <vt:lpstr>Platební příkaz pro zahraniční platební styk</vt:lpstr>
      <vt:lpstr>Sipo</vt:lpstr>
      <vt:lpstr>Elektronické bankovnictví</vt:lpstr>
      <vt:lpstr>Debetní karty</vt:lpstr>
      <vt:lpstr>Kreditní karty</vt:lpstr>
      <vt:lpstr>spoření</vt:lpstr>
      <vt:lpstr>vklady</vt:lpstr>
      <vt:lpstr>účty</vt:lpstr>
      <vt:lpstr>Stavební spoření</vt:lpstr>
    </vt:vector>
  </TitlesOfParts>
  <Company>PedF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gramotnost</dc:title>
  <dc:creator>Stejskalova_2</dc:creator>
  <cp:lastModifiedBy>PPecina</cp:lastModifiedBy>
  <cp:revision>16</cp:revision>
  <dcterms:created xsi:type="dcterms:W3CDTF">2014-02-25T11:00:54Z</dcterms:created>
  <dcterms:modified xsi:type="dcterms:W3CDTF">2014-04-04T12:52:36Z</dcterms:modified>
</cp:coreProperties>
</file>