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6" r:id="rId8"/>
    <p:sldId id="258" r:id="rId9"/>
    <p:sldId id="264" r:id="rId10"/>
    <p:sldId id="259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FB01-5D65-4DB3-AC8F-BA895E9229F3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7C58-61A1-420E-9E03-642763D3D4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FB01-5D65-4DB3-AC8F-BA895E9229F3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7C58-61A1-420E-9E03-642763D3D4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FB01-5D65-4DB3-AC8F-BA895E9229F3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7C58-61A1-420E-9E03-642763D3D4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FB01-5D65-4DB3-AC8F-BA895E9229F3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7C58-61A1-420E-9E03-642763D3D4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FB01-5D65-4DB3-AC8F-BA895E9229F3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7C58-61A1-420E-9E03-642763D3D4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FB01-5D65-4DB3-AC8F-BA895E9229F3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7C58-61A1-420E-9E03-642763D3D4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FB01-5D65-4DB3-AC8F-BA895E9229F3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7C58-61A1-420E-9E03-642763D3D4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FB01-5D65-4DB3-AC8F-BA895E9229F3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7C58-61A1-420E-9E03-642763D3D4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FB01-5D65-4DB3-AC8F-BA895E9229F3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7C58-61A1-420E-9E03-642763D3D4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FB01-5D65-4DB3-AC8F-BA895E9229F3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7C58-61A1-420E-9E03-642763D3D4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913FB01-5D65-4DB3-AC8F-BA895E9229F3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0517C58-61A1-420E-9E03-642763D3D4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913FB01-5D65-4DB3-AC8F-BA895E9229F3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0517C58-61A1-420E-9E03-642763D3D4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ceskatelevize.cz/ct24/svet/169696-konyho-detsti-vojaci-vrazdili-vlastni-rodiny-smiri-se-nekdy-s-minulost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Dětští vojáci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800" dirty="0"/>
          </a:p>
        </p:txBody>
      </p:sp>
      <p:pic>
        <p:nvPicPr>
          <p:cNvPr id="98306" name="Picture 2" descr="http://i.idnes.cz/07/021/maxi/AD18ddd5_42_178572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132856"/>
            <a:ext cx="3818853" cy="25359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Náprava?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Následky celý život</a:t>
            </a:r>
          </a:p>
          <a:p>
            <a:r>
              <a:rPr lang="cs-CZ" dirty="0" smtClean="0"/>
              <a:t>Programy na </a:t>
            </a:r>
            <a:r>
              <a:rPr lang="cs-CZ" dirty="0" err="1" smtClean="0"/>
              <a:t>znovuzačlenění</a:t>
            </a:r>
            <a:r>
              <a:rPr lang="cs-CZ" dirty="0" smtClean="0"/>
              <a:t> do společnosti</a:t>
            </a:r>
          </a:p>
          <a:p>
            <a:pPr lvl="1"/>
            <a:r>
              <a:rPr lang="cs-CZ" b="1" i="1" dirty="0" smtClean="0"/>
              <a:t>DDR – tři principy:</a:t>
            </a:r>
            <a:endParaRPr lang="cs-CZ" dirty="0" smtClean="0"/>
          </a:p>
          <a:p>
            <a:pPr lvl="1"/>
            <a:r>
              <a:rPr lang="cs-CZ" dirty="0" err="1" smtClean="0"/>
              <a:t>Disarmament</a:t>
            </a:r>
            <a:r>
              <a:rPr lang="cs-CZ" dirty="0" smtClean="0"/>
              <a:t> (odzbrojení)</a:t>
            </a:r>
          </a:p>
          <a:p>
            <a:pPr lvl="1"/>
            <a:r>
              <a:rPr lang="cs-CZ" dirty="0" err="1" smtClean="0"/>
              <a:t>Demobilization</a:t>
            </a:r>
            <a:r>
              <a:rPr lang="cs-CZ" dirty="0" smtClean="0"/>
              <a:t> (vyčlenění z bojových jednotek, zjištění identity za účelem nalezení rodiny) </a:t>
            </a:r>
          </a:p>
          <a:p>
            <a:pPr lvl="1"/>
            <a:r>
              <a:rPr lang="cs-CZ" dirty="0" err="1" smtClean="0"/>
              <a:t>Reintegration</a:t>
            </a:r>
            <a:r>
              <a:rPr lang="cs-CZ" dirty="0" smtClean="0"/>
              <a:t> (psychologická pomoc, poskytnutí základního vzdělání a zapojení do společnosti).</a:t>
            </a:r>
          </a:p>
          <a:p>
            <a:pPr lvl="0"/>
            <a:r>
              <a:rPr lang="cs-CZ" dirty="0" smtClean="0"/>
              <a:t>vytvoření propracovaného systému rehabilitačních programů místními vládami</a:t>
            </a:r>
          </a:p>
          <a:p>
            <a:pPr lvl="0"/>
            <a:r>
              <a:rPr lang="cs-CZ" dirty="0" smtClean="0"/>
              <a:t>vyslání jednotek OSN – UNPROFOR (</a:t>
            </a:r>
            <a:r>
              <a:rPr lang="cs-CZ" i="1" dirty="0" smtClean="0"/>
              <a:t>jednotky na Balkáně</a:t>
            </a:r>
            <a:r>
              <a:rPr lang="cs-CZ" dirty="0" smtClean="0"/>
              <a:t>) = mírové jednotky, které by bránily nejvíce možné postihnuté lokality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Armáda božího odporu – Uganda</a:t>
            </a:r>
          </a:p>
          <a:p>
            <a:pPr lvl="0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/ct24/</a:t>
            </a:r>
            <a:r>
              <a:rPr lang="cs-CZ" dirty="0" err="1" smtClean="0">
                <a:hlinkClick r:id="rId2"/>
              </a:rPr>
              <a:t>svet</a:t>
            </a:r>
            <a:r>
              <a:rPr lang="cs-CZ" dirty="0" smtClean="0">
                <a:hlinkClick r:id="rId2"/>
              </a:rPr>
              <a:t>/169696-</a:t>
            </a:r>
            <a:r>
              <a:rPr lang="cs-CZ" dirty="0" err="1" smtClean="0">
                <a:hlinkClick r:id="rId2"/>
              </a:rPr>
              <a:t>konyho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detsti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vojaci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vrazdili</a:t>
            </a:r>
            <a:r>
              <a:rPr lang="cs-CZ" dirty="0" smtClean="0">
                <a:hlinkClick r:id="rId2"/>
              </a:rPr>
              <a:t>-vlastni-rodiny-</a:t>
            </a:r>
            <a:r>
              <a:rPr lang="cs-CZ" dirty="0" err="1" smtClean="0">
                <a:hlinkClick r:id="rId2"/>
              </a:rPr>
              <a:t>smiri</a:t>
            </a:r>
            <a:r>
              <a:rPr lang="cs-CZ" dirty="0" smtClean="0">
                <a:hlinkClick r:id="rId2"/>
              </a:rPr>
              <a:t>-se-</a:t>
            </a:r>
            <a:r>
              <a:rPr lang="cs-CZ" dirty="0" err="1" smtClean="0">
                <a:hlinkClick r:id="rId2"/>
              </a:rPr>
              <a:t>nekdy</a:t>
            </a:r>
            <a:r>
              <a:rPr lang="cs-CZ" dirty="0" smtClean="0">
                <a:hlinkClick r:id="rId2"/>
              </a:rPr>
              <a:t>-s-minulosti/</a:t>
            </a:r>
            <a:endParaRPr lang="cs-CZ" dirty="0" smtClean="0"/>
          </a:p>
          <a:p>
            <a:pPr lvl="0"/>
            <a:r>
              <a:rPr lang="cs-CZ" dirty="0" smtClean="0"/>
              <a:t>Hnutí </a:t>
            </a:r>
            <a:r>
              <a:rPr lang="cs-CZ" dirty="0" err="1" smtClean="0"/>
              <a:t>Save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endParaRPr lang="cs-CZ" dirty="0" smtClean="0"/>
          </a:p>
          <a:p>
            <a:r>
              <a:rPr lang="cs-CZ" dirty="0" smtClean="0"/>
              <a:t>Mezinárodní den kampaně za zastavení verbování dětským vojákům: 12. únor – tzv.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Hand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endParaRPr lang="cs-CZ" dirty="0" smtClean="0"/>
          </a:p>
          <a:p>
            <a:pPr lvl="0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12" descr="https://encrypted-tbn2.gstatic.com/images?q=tbn:ANd9GcRlxWHHVY_VYNAP5K54jrEIOzDkYAoap_MHuE-Szx7K1yglQYM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3140968"/>
            <a:ext cx="984674" cy="13910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Invisible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Aktuální problém</a:t>
            </a:r>
          </a:p>
          <a:p>
            <a:r>
              <a:rPr lang="cs-CZ" dirty="0" smtClean="0"/>
              <a:t>Oblasti konfliktů</a:t>
            </a:r>
          </a:p>
          <a:p>
            <a:r>
              <a:rPr lang="cs-CZ" dirty="0" smtClean="0"/>
              <a:t>Celkem cca 300 000 dětí </a:t>
            </a:r>
          </a:p>
          <a:p>
            <a:pPr>
              <a:buNone/>
            </a:pPr>
            <a:r>
              <a:rPr lang="cs-CZ" dirty="0" smtClean="0"/>
              <a:t>    (odhad UNICEF)</a:t>
            </a:r>
          </a:p>
          <a:p>
            <a:r>
              <a:rPr lang="cs-CZ" dirty="0" smtClean="0"/>
              <a:t>Hlavně:</a:t>
            </a:r>
          </a:p>
          <a:p>
            <a:pPr lvl="1"/>
            <a:r>
              <a:rPr lang="cs-CZ" dirty="0" smtClean="0"/>
              <a:t>Střední Afrika</a:t>
            </a:r>
          </a:p>
          <a:p>
            <a:pPr lvl="1"/>
            <a:r>
              <a:rPr lang="cs-CZ" dirty="0" smtClean="0"/>
              <a:t>Jihovýchodní Asie</a:t>
            </a:r>
          </a:p>
          <a:p>
            <a:pPr lvl="1"/>
            <a:r>
              <a:rPr lang="cs-CZ" dirty="0" smtClean="0"/>
              <a:t>Blízký východ</a:t>
            </a:r>
          </a:p>
        </p:txBody>
      </p:sp>
      <p:pic>
        <p:nvPicPr>
          <p:cNvPr id="1026" name="Picture 2" descr="http://img.aktualne.centrum.cz/49/1/490196m-detsky-vojak-kon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772816"/>
            <a:ext cx="2741526" cy="42076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cs-CZ" dirty="0" smtClean="0"/>
              <a:t>Dětský voják = osoba mladší 18 let, která je součástí ozbrojených sil nebo ozbrojených jednotek o jakékoliv velikosti (bez rozdílu pohlaví)</a:t>
            </a:r>
          </a:p>
          <a:p>
            <a:r>
              <a:rPr lang="cs-CZ" dirty="0" smtClean="0"/>
              <a:t> používání dětských vojáků porušuje</a:t>
            </a:r>
          </a:p>
          <a:p>
            <a:pPr lvl="1"/>
            <a:r>
              <a:rPr lang="cs-CZ" dirty="0" smtClean="0"/>
              <a:t>Právo na osobní svobodu</a:t>
            </a:r>
          </a:p>
          <a:p>
            <a:pPr lvl="1"/>
            <a:r>
              <a:rPr lang="cs-CZ" dirty="0" smtClean="0"/>
              <a:t>Právo na svobodu pohybu a pobytu</a:t>
            </a:r>
          </a:p>
          <a:p>
            <a:pPr lvl="1"/>
            <a:r>
              <a:rPr lang="cs-CZ" dirty="0" smtClean="0"/>
              <a:t>Právo na vzdělání</a:t>
            </a:r>
          </a:p>
          <a:p>
            <a:pPr lvl="1"/>
            <a:r>
              <a:rPr lang="cs-CZ" dirty="0" smtClean="0"/>
              <a:t>Právo na vyrůstání v rodině</a:t>
            </a:r>
          </a:p>
          <a:p>
            <a:pPr lvl="1"/>
            <a:r>
              <a:rPr lang="cs-CZ" dirty="0" smtClean="0"/>
              <a:t>Právo na všeobecný rozvoj</a:t>
            </a:r>
          </a:p>
          <a:p>
            <a:r>
              <a:rPr lang="cs-CZ" dirty="0" smtClean="0"/>
              <a:t>Použití dětských vojáků odporuje Úmluvě o právech dítěte</a:t>
            </a:r>
          </a:p>
          <a:p>
            <a:r>
              <a:rPr lang="cs-CZ" dirty="0" smtClean="0"/>
              <a:t>Trest = válečný zločin</a:t>
            </a:r>
          </a:p>
          <a:p>
            <a:r>
              <a:rPr lang="cs-CZ" dirty="0" smtClean="0"/>
              <a:t>Souzen Mezinárodním trestním soudem v Haagu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101378" name="Picture 2" descr="http://i.idnes.cz/07/021/maxi/AD18dddd_VG0011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140968"/>
            <a:ext cx="2155231" cy="14177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 součást ozbrojených skupin bojujících proti vládám, etnikům atd.</a:t>
            </a:r>
          </a:p>
          <a:p>
            <a:r>
              <a:rPr lang="cs-CZ" dirty="0" smtClean="0"/>
              <a:t>Kolumbie, Barma, Uganda, Sierra </a:t>
            </a:r>
            <a:r>
              <a:rPr lang="cs-CZ" dirty="0" err="1" smtClean="0"/>
              <a:t>Leone</a:t>
            </a:r>
            <a:r>
              <a:rPr lang="cs-CZ" dirty="0" smtClean="0"/>
              <a:t>, Súdán, Pobřeží Slonoviny, Srí Lanka, Uganda, Kolumbie, Afghánistán</a:t>
            </a:r>
          </a:p>
          <a:p>
            <a:r>
              <a:rPr lang="cs-CZ" dirty="0" smtClean="0"/>
              <a:t>Výjimka - Demokratická republika Kongo, Barma, Čad  - nezletilí rekrutováni i do pravidelné armády státu</a:t>
            </a:r>
          </a:p>
          <a:p>
            <a:r>
              <a:rPr lang="cs-CZ" dirty="0" err="1" smtClean="0"/>
              <a:t>Fce</a:t>
            </a:r>
            <a:r>
              <a:rPr lang="cs-CZ" dirty="0" smtClean="0"/>
              <a:t> dětského vojáka:</a:t>
            </a:r>
          </a:p>
          <a:p>
            <a:pPr lvl="1"/>
            <a:r>
              <a:rPr lang="cs-CZ" dirty="0" smtClean="0"/>
              <a:t>doručovatelé zpráv</a:t>
            </a:r>
          </a:p>
          <a:p>
            <a:pPr lvl="1"/>
            <a:r>
              <a:rPr lang="cs-CZ" dirty="0" smtClean="0"/>
              <a:t>živé štíty</a:t>
            </a:r>
          </a:p>
          <a:p>
            <a:pPr lvl="1"/>
            <a:r>
              <a:rPr lang="cs-CZ" dirty="0" smtClean="0"/>
              <a:t>Vyzvědači</a:t>
            </a:r>
          </a:p>
          <a:p>
            <a:pPr lvl="1"/>
            <a:r>
              <a:rPr lang="cs-CZ" dirty="0" smtClean="0"/>
              <a:t>sluhové či nosiči břemen</a:t>
            </a:r>
          </a:p>
          <a:p>
            <a:pPr lvl="1"/>
            <a:r>
              <a:rPr lang="cs-CZ" dirty="0" smtClean="0"/>
              <a:t>I boj se zbraní v ruce</a:t>
            </a:r>
          </a:p>
          <a:p>
            <a:endParaRPr lang="cs-CZ" dirty="0"/>
          </a:p>
        </p:txBody>
      </p:sp>
      <p:pic>
        <p:nvPicPr>
          <p:cNvPr id="108546" name="Picture 2" descr="http://i.lidovky.cz/12/022/lnc460/MTR4123b5_AFR06_SOMALIA_1214_1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4509120"/>
            <a:ext cx="3800383" cy="18836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stane dítě vojákem?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Dobrovolně</a:t>
            </a:r>
          </a:p>
          <a:p>
            <a:pPr lvl="1"/>
            <a:r>
              <a:rPr lang="cs-CZ" dirty="0" smtClean="0"/>
              <a:t>materiální důvody</a:t>
            </a:r>
          </a:p>
          <a:p>
            <a:pPr lvl="1"/>
            <a:r>
              <a:rPr lang="cs-CZ" dirty="0" smtClean="0"/>
              <a:t>Ztráta rodiny</a:t>
            </a:r>
          </a:p>
          <a:p>
            <a:pPr lvl="1"/>
            <a:r>
              <a:rPr lang="cs-CZ" dirty="0" smtClean="0"/>
              <a:t>Touha po pomstě</a:t>
            </a:r>
          </a:p>
          <a:p>
            <a:r>
              <a:rPr lang="cs-CZ" dirty="0" smtClean="0"/>
              <a:t>Verbování proti </a:t>
            </a:r>
          </a:p>
          <a:p>
            <a:pPr>
              <a:buNone/>
            </a:pPr>
            <a:r>
              <a:rPr lang="cs-CZ" dirty="0" smtClean="0"/>
              <a:t>    vlastní vůli – únosy</a:t>
            </a:r>
          </a:p>
          <a:p>
            <a:r>
              <a:rPr lang="cs-CZ" dirty="0" smtClean="0"/>
              <a:t>prodej</a:t>
            </a:r>
          </a:p>
          <a:p>
            <a:endParaRPr lang="cs-CZ" dirty="0"/>
          </a:p>
        </p:txBody>
      </p:sp>
      <p:pic>
        <p:nvPicPr>
          <p:cNvPr id="107522" name="Picture 2" descr="http://zemepis.jergym.cz/foto/10/detsky%20voja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988840"/>
            <a:ext cx="3995936" cy="28221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Výcvik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tvrdý fyzický výcvik - často končí </a:t>
            </a:r>
          </a:p>
          <a:p>
            <a:pPr lvl="0">
              <a:buNone/>
            </a:pPr>
            <a:r>
              <a:rPr lang="cs-CZ" dirty="0" smtClean="0"/>
              <a:t>    smrtí nejslabších jedinců, </a:t>
            </a:r>
          </a:p>
          <a:p>
            <a:pPr lvl="0">
              <a:buNone/>
            </a:pPr>
            <a:r>
              <a:rPr lang="cs-CZ" dirty="0" smtClean="0"/>
              <a:t>    přežije cca 1/3</a:t>
            </a:r>
          </a:p>
          <a:p>
            <a:pPr lvl="0"/>
            <a:r>
              <a:rPr lang="cs-CZ" dirty="0" smtClean="0"/>
              <a:t>Překonávání bolesti – např. skupina jednoho chlapce zbije do krve a on potom musí normálně druhý den nastoupit na výcvik x celý den na slunci přivázáni</a:t>
            </a:r>
          </a:p>
          <a:p>
            <a:pPr lvl="0"/>
            <a:r>
              <a:rPr lang="cs-CZ" dirty="0" smtClean="0"/>
              <a:t>základní taktika boje a trénink se zbraněmi</a:t>
            </a:r>
          </a:p>
          <a:p>
            <a:endParaRPr lang="cs-CZ" dirty="0"/>
          </a:p>
        </p:txBody>
      </p:sp>
      <p:pic>
        <p:nvPicPr>
          <p:cNvPr id="106498" name="Picture 2" descr="http://www.tyden.cz/obrazek/4a719b411af02/somal2-4a719e60b36f3_275x1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988840"/>
            <a:ext cx="1800200" cy="12634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Závěrečná zkouška – součást přijetí mezi ostatní  - zastřelení zajatce (často pod vlivem drog) </a:t>
            </a:r>
          </a:p>
          <a:p>
            <a:pPr lvl="0"/>
            <a:r>
              <a:rPr lang="cs-CZ" dirty="0" smtClean="0"/>
              <a:t>Více než 1/3 dětských vojáků = dívky - musí přežívat s menšími dávkami potravy než chlapci, častěji jsou </a:t>
            </a:r>
          </a:p>
          <a:p>
            <a:pPr lvl="0">
              <a:buNone/>
            </a:pPr>
            <a:r>
              <a:rPr lang="cs-CZ" dirty="0" smtClean="0"/>
              <a:t>    oběťmi pohlavního </a:t>
            </a:r>
          </a:p>
          <a:p>
            <a:pPr lvl="0">
              <a:buNone/>
            </a:pPr>
            <a:r>
              <a:rPr lang="cs-CZ" dirty="0" smtClean="0"/>
              <a:t>    zneužívání</a:t>
            </a:r>
          </a:p>
          <a:p>
            <a:endParaRPr lang="cs-CZ" dirty="0"/>
          </a:p>
        </p:txBody>
      </p:sp>
      <p:pic>
        <p:nvPicPr>
          <p:cNvPr id="109570" name="Picture 2" descr="http://i.idnes.cz/09/111/gal/JUP2ee168_DSC_16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365104"/>
            <a:ext cx="3223330" cy="20040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„Vojenští velitelé ovládají dobře metody, které z dětí činí dobře seřízené a velmi efektivní zbraně, zastrašit je a vychovat podle vlastního přání není až tak těžké. Vyzbrojeny lehkými zbraněmi mohou být stejně dobrými, a možná i lepšími vojáky než dospěli. Dají se totiž přimět k věcem, kterých často dospělí nejsou schopni.“ (</a:t>
            </a:r>
            <a:r>
              <a:rPr lang="cs-CZ" i="1" dirty="0" err="1" smtClean="0"/>
              <a:t>Obara</a:t>
            </a:r>
            <a:r>
              <a:rPr lang="cs-CZ" i="1" dirty="0" smtClean="0"/>
              <a:t> </a:t>
            </a:r>
            <a:r>
              <a:rPr lang="cs-CZ" i="1" dirty="0" err="1" smtClean="0"/>
              <a:t>Otunnu</a:t>
            </a:r>
            <a:r>
              <a:rPr lang="cs-CZ" i="1" dirty="0" smtClean="0"/>
              <a:t>, zvláštní zmocněnec OSN pro otázku dětí ve válečných konfliktech)</a:t>
            </a:r>
            <a:r>
              <a:rPr lang="cs-CZ" dirty="0" smtClean="0"/>
              <a:t>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dětského vojáka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specifické vlastnosti</a:t>
            </a:r>
          </a:p>
          <a:p>
            <a:r>
              <a:rPr lang="cs-CZ" dirty="0" smtClean="0"/>
              <a:t>mladší děti jsou psychicky a emočně nezralé</a:t>
            </a:r>
          </a:p>
          <a:p>
            <a:r>
              <a:rPr lang="cs-CZ" dirty="0" smtClean="0"/>
              <a:t>nemají vyvinuty morální hodnoty </a:t>
            </a:r>
          </a:p>
          <a:p>
            <a:r>
              <a:rPr lang="cs-CZ" dirty="0" smtClean="0"/>
              <a:t>velmi snadno manipulovatelné</a:t>
            </a:r>
          </a:p>
          <a:p>
            <a:r>
              <a:rPr lang="cs-CZ" dirty="0" smtClean="0"/>
              <a:t>odvážní </a:t>
            </a:r>
          </a:p>
          <a:p>
            <a:r>
              <a:rPr lang="cs-CZ" dirty="0" smtClean="0"/>
              <a:t>rychle si osvojují bojové </a:t>
            </a:r>
          </a:p>
          <a:p>
            <a:pPr>
              <a:buNone/>
            </a:pPr>
            <a:r>
              <a:rPr lang="cs-CZ" dirty="0" smtClean="0"/>
              <a:t>    schopnosti</a:t>
            </a:r>
          </a:p>
          <a:p>
            <a:r>
              <a:rPr lang="cs-CZ" dirty="0" smtClean="0"/>
              <a:t>méně náročné na stravu a žold</a:t>
            </a:r>
          </a:p>
          <a:p>
            <a:r>
              <a:rPr lang="cs-CZ" dirty="0" smtClean="0"/>
              <a:t>boj vidí jako hru, soutěží mezi sebou</a:t>
            </a:r>
          </a:p>
          <a:p>
            <a:r>
              <a:rPr lang="cs-CZ" dirty="0" smtClean="0"/>
              <a:t>Neusilují o vedoucí pozici</a:t>
            </a:r>
          </a:p>
          <a:p>
            <a:endParaRPr lang="cs-CZ" dirty="0"/>
          </a:p>
        </p:txBody>
      </p:sp>
      <p:pic>
        <p:nvPicPr>
          <p:cNvPr id="5" name="Picture 2" descr="http://i.idnes.cz/09/092/gal/FRO2dc2ee_ALAMY_A4BN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47872" y="3573016"/>
            <a:ext cx="2367223" cy="1523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168</TotalTime>
  <Words>367</Words>
  <Application>Microsoft Office PowerPoint</Application>
  <PresentationFormat>Předvádění na obrazovce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Modul</vt:lpstr>
      <vt:lpstr>Dětští vojáci</vt:lpstr>
      <vt:lpstr>Invisible children</vt:lpstr>
      <vt:lpstr>Snímek 3</vt:lpstr>
      <vt:lpstr>Snímek 4</vt:lpstr>
      <vt:lpstr>Jak se stane dítě vojákem?</vt:lpstr>
      <vt:lpstr>Výcvik </vt:lpstr>
      <vt:lpstr>Snímek 7</vt:lpstr>
      <vt:lpstr>Snímek 8</vt:lpstr>
      <vt:lpstr>Výhody dětského vojáka</vt:lpstr>
      <vt:lpstr>Náprava?</vt:lpstr>
      <vt:lpstr>Další informace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Dětští vojáci</dc:title>
  <dc:creator>Schlixbierova</dc:creator>
  <cp:lastModifiedBy>Schlixbierova</cp:lastModifiedBy>
  <cp:revision>5</cp:revision>
  <dcterms:created xsi:type="dcterms:W3CDTF">2014-03-04T16:24:13Z</dcterms:created>
  <dcterms:modified xsi:type="dcterms:W3CDTF">2014-04-08T12:02:20Z</dcterms:modified>
</cp:coreProperties>
</file>