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5"/>
  </p:handoutMasterIdLst>
  <p:sldIdLst>
    <p:sldId id="256" r:id="rId2"/>
    <p:sldId id="258" r:id="rId3"/>
    <p:sldId id="257" r:id="rId4"/>
    <p:sldId id="259" r:id="rId5"/>
    <p:sldId id="260" r:id="rId6"/>
    <p:sldId id="267" r:id="rId7"/>
    <p:sldId id="268" r:id="rId8"/>
    <p:sldId id="261" r:id="rId9"/>
    <p:sldId id="262" r:id="rId10"/>
    <p:sldId id="263" r:id="rId11"/>
    <p:sldId id="264" r:id="rId12"/>
    <p:sldId id="265" r:id="rId13"/>
    <p:sldId id="266" r:id="rId14"/>
  </p:sldIdLst>
  <p:sldSz cx="9144000" cy="6858000" type="screen4x3"/>
  <p:notesSz cx="6669088"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fld id="{61C11641-DE57-45AB-A442-1BFE0CA1FC49}" type="datetimeFigureOut">
              <a:rPr lang="cs-CZ" smtClean="0"/>
              <a:pPr/>
              <a:t>31. 3. 2014</a:t>
            </a:fld>
            <a:endParaRPr lang="cs-CZ"/>
          </a:p>
        </p:txBody>
      </p:sp>
      <p:sp>
        <p:nvSpPr>
          <p:cNvPr id="4" name="Zástupný symbol pro zápatí 3"/>
          <p:cNvSpPr>
            <a:spLocks noGrp="1"/>
          </p:cNvSpPr>
          <p:nvPr>
            <p:ph type="ftr" sz="quarter" idx="2"/>
          </p:nvPr>
        </p:nvSpPr>
        <p:spPr>
          <a:xfrm>
            <a:off x="0" y="9429750"/>
            <a:ext cx="2889250" cy="49688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778250" y="9429750"/>
            <a:ext cx="2889250" cy="496888"/>
          </a:xfrm>
          <a:prstGeom prst="rect">
            <a:avLst/>
          </a:prstGeom>
        </p:spPr>
        <p:txBody>
          <a:bodyPr vert="horz" lIns="91440" tIns="45720" rIns="91440" bIns="45720" rtlCol="0" anchor="b"/>
          <a:lstStyle>
            <a:lvl1pPr algn="r">
              <a:defRPr sz="1200"/>
            </a:lvl1pPr>
          </a:lstStyle>
          <a:p>
            <a:fld id="{F4378CF7-BE95-4627-9472-63DCB58D1271}" type="slidenum">
              <a:rPr lang="cs-CZ" smtClean="0"/>
              <a:pPr/>
              <a:t>‹#›</a:t>
            </a:fld>
            <a:endParaRPr lang="cs-CZ"/>
          </a:p>
        </p:txBody>
      </p:sp>
    </p:spTree>
    <p:extLst>
      <p:ext uri="{BB962C8B-B14F-4D97-AF65-F5344CB8AC3E}">
        <p14:creationId xmlns:p14="http://schemas.microsoft.com/office/powerpoint/2010/main" val="277167028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7B503942-EA37-4B50-9400-3D9502CD50B4}" type="datetimeFigureOut">
              <a:rPr lang="cs-CZ" smtClean="0"/>
              <a:pPr/>
              <a:t>31. 3. 2014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7A090A0-7498-44B1-ACB1-C2552767BF5F}"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B503942-EA37-4B50-9400-3D9502CD50B4}" type="datetimeFigureOut">
              <a:rPr lang="cs-CZ" smtClean="0"/>
              <a:pPr/>
              <a:t>31. 3. 2014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7A090A0-7498-44B1-ACB1-C2552767BF5F}"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B503942-EA37-4B50-9400-3D9502CD50B4}" type="datetimeFigureOut">
              <a:rPr lang="cs-CZ" smtClean="0"/>
              <a:pPr/>
              <a:t>31. 3. 2014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7A090A0-7498-44B1-ACB1-C2552767BF5F}"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B503942-EA37-4B50-9400-3D9502CD50B4}" type="datetimeFigureOut">
              <a:rPr lang="cs-CZ" smtClean="0"/>
              <a:pPr/>
              <a:t>31. 3. 2014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7A090A0-7498-44B1-ACB1-C2552767BF5F}"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7B503942-EA37-4B50-9400-3D9502CD50B4}" type="datetimeFigureOut">
              <a:rPr lang="cs-CZ" smtClean="0"/>
              <a:pPr/>
              <a:t>31. 3. 2014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7A090A0-7498-44B1-ACB1-C2552767BF5F}"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B503942-EA37-4B50-9400-3D9502CD50B4}" type="datetimeFigureOut">
              <a:rPr lang="cs-CZ" smtClean="0"/>
              <a:pPr/>
              <a:t>31. 3. 2014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7A090A0-7498-44B1-ACB1-C2552767BF5F}"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B503942-EA37-4B50-9400-3D9502CD50B4}" type="datetimeFigureOut">
              <a:rPr lang="cs-CZ" smtClean="0"/>
              <a:pPr/>
              <a:t>31. 3. 2014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7A090A0-7498-44B1-ACB1-C2552767BF5F}"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7B503942-EA37-4B50-9400-3D9502CD50B4}" type="datetimeFigureOut">
              <a:rPr lang="cs-CZ" smtClean="0"/>
              <a:pPr/>
              <a:t>31. 3. 2014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7A090A0-7498-44B1-ACB1-C2552767BF5F}"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B503942-EA37-4B50-9400-3D9502CD50B4}" type="datetimeFigureOut">
              <a:rPr lang="cs-CZ" smtClean="0"/>
              <a:pPr/>
              <a:t>31. 3. 2014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7A090A0-7498-44B1-ACB1-C2552767BF5F}"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B503942-EA37-4B50-9400-3D9502CD50B4}" type="datetimeFigureOut">
              <a:rPr lang="cs-CZ" smtClean="0"/>
              <a:pPr/>
              <a:t>31. 3. 2014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7A090A0-7498-44B1-ACB1-C2552767BF5F}"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B503942-EA37-4B50-9400-3D9502CD50B4}" type="datetimeFigureOut">
              <a:rPr lang="cs-CZ" smtClean="0"/>
              <a:pPr/>
              <a:t>31. 3. 2014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7A090A0-7498-44B1-ACB1-C2552767BF5F}"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503942-EA37-4B50-9400-3D9502CD50B4}" type="datetimeFigureOut">
              <a:rPr lang="cs-CZ" smtClean="0"/>
              <a:pPr/>
              <a:t>31. 3. 2014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A090A0-7498-44B1-ACB1-C2552767BF5F}"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Czech</a:t>
            </a:r>
            <a:r>
              <a:rPr lang="cs-CZ" dirty="0" smtClean="0"/>
              <a:t> </a:t>
            </a:r>
            <a:r>
              <a:rPr lang="cs-CZ" dirty="0" err="1" smtClean="0"/>
              <a:t>Educational</a:t>
            </a:r>
            <a:r>
              <a:rPr lang="cs-CZ" dirty="0" smtClean="0"/>
              <a:t> </a:t>
            </a:r>
            <a:r>
              <a:rPr lang="cs-CZ" dirty="0" err="1" smtClean="0"/>
              <a:t>System</a:t>
            </a:r>
            <a:endParaRPr lang="cs-CZ" dirty="0"/>
          </a:p>
        </p:txBody>
      </p:sp>
      <p:sp>
        <p:nvSpPr>
          <p:cNvPr id="3" name="Podnadpis 2"/>
          <p:cNvSpPr>
            <a:spLocks noGrp="1"/>
          </p:cNvSpPr>
          <p:nvPr>
            <p:ph type="subTitle" idx="1"/>
          </p:nvPr>
        </p:nvSpPr>
        <p:spPr/>
        <p:txBody>
          <a:bodyPr/>
          <a:lstStyle/>
          <a:p>
            <a:r>
              <a:rPr lang="cs-CZ" dirty="0" err="1" smtClean="0"/>
              <a:t>Katerina</a:t>
            </a:r>
            <a:r>
              <a:rPr lang="cs-CZ" dirty="0" smtClean="0"/>
              <a:t> </a:t>
            </a:r>
            <a:r>
              <a:rPr lang="cs-CZ" dirty="0" err="1" smtClean="0"/>
              <a:t>Lojdova</a:t>
            </a:r>
            <a:endParaRPr lang="cs-CZ" dirty="0" smtClean="0"/>
          </a:p>
          <a:p>
            <a:r>
              <a:rPr lang="cs-CZ" dirty="0" err="1" smtClean="0"/>
              <a:t>lojdova</a:t>
            </a:r>
            <a:r>
              <a:rPr lang="cs-CZ" dirty="0" smtClean="0"/>
              <a:t>@</a:t>
            </a:r>
            <a:r>
              <a:rPr lang="cs-CZ" dirty="0" err="1" smtClean="0"/>
              <a:t>ped.muni.cz</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err="1"/>
              <a:t>Cross</a:t>
            </a:r>
            <a:r>
              <a:rPr lang="cs-CZ" b="1" dirty="0"/>
              <a:t>-</a:t>
            </a:r>
            <a:r>
              <a:rPr lang="cs-CZ" b="1" dirty="0" err="1"/>
              <a:t>Curricular</a:t>
            </a:r>
            <a:r>
              <a:rPr lang="cs-CZ" b="1" dirty="0"/>
              <a:t> </a:t>
            </a:r>
            <a:r>
              <a:rPr lang="cs-CZ" b="1" dirty="0" err="1"/>
              <a:t>Subjects</a:t>
            </a:r>
            <a:r>
              <a:rPr lang="cs-CZ" dirty="0"/>
              <a:t/>
            </a:r>
            <a:br>
              <a:rPr lang="cs-CZ" dirty="0"/>
            </a:b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err="1"/>
              <a:t>Cross</a:t>
            </a:r>
            <a:r>
              <a:rPr lang="cs-CZ" b="1" dirty="0"/>
              <a:t>-</a:t>
            </a:r>
            <a:r>
              <a:rPr lang="cs-CZ" b="1" dirty="0" err="1"/>
              <a:t>curricular</a:t>
            </a:r>
            <a:r>
              <a:rPr lang="cs-CZ" b="1" dirty="0"/>
              <a:t> </a:t>
            </a:r>
            <a:r>
              <a:rPr lang="cs-CZ" b="1" dirty="0" err="1"/>
              <a:t>subjects</a:t>
            </a:r>
            <a:r>
              <a:rPr lang="cs-CZ" b="1" dirty="0"/>
              <a:t> </a:t>
            </a:r>
            <a:r>
              <a:rPr lang="cs-CZ" dirty="0"/>
              <a:t>in </a:t>
            </a:r>
            <a:r>
              <a:rPr lang="cs-CZ" dirty="0" err="1"/>
              <a:t>the</a:t>
            </a:r>
            <a:r>
              <a:rPr lang="cs-CZ" dirty="0"/>
              <a:t> FEP BE are </a:t>
            </a:r>
            <a:r>
              <a:rPr lang="cs-CZ" dirty="0" err="1"/>
              <a:t>subjects</a:t>
            </a:r>
            <a:r>
              <a:rPr lang="cs-CZ" dirty="0"/>
              <a:t> </a:t>
            </a:r>
            <a:r>
              <a:rPr lang="cs-CZ" dirty="0" err="1"/>
              <a:t>related</a:t>
            </a:r>
            <a:r>
              <a:rPr lang="cs-CZ" dirty="0"/>
              <a:t> to </a:t>
            </a:r>
            <a:r>
              <a:rPr lang="cs-CZ" dirty="0" err="1"/>
              <a:t>contemporary</a:t>
            </a:r>
            <a:r>
              <a:rPr lang="cs-CZ" dirty="0"/>
              <a:t> </a:t>
            </a:r>
            <a:r>
              <a:rPr lang="cs-CZ" dirty="0" err="1" smtClean="0"/>
              <a:t>present</a:t>
            </a:r>
            <a:r>
              <a:rPr lang="cs-CZ" dirty="0" smtClean="0"/>
              <a:t>-</a:t>
            </a:r>
            <a:r>
              <a:rPr lang="cs-CZ" dirty="0" err="1" smtClean="0"/>
              <a:t>day</a:t>
            </a:r>
            <a:r>
              <a:rPr lang="cs-CZ" dirty="0" smtClean="0"/>
              <a:t> </a:t>
            </a:r>
            <a:r>
              <a:rPr lang="cs-CZ" dirty="0" err="1" smtClean="0"/>
              <a:t>issues</a:t>
            </a:r>
            <a:r>
              <a:rPr lang="cs-CZ" dirty="0" smtClean="0"/>
              <a:t> </a:t>
            </a:r>
            <a:r>
              <a:rPr lang="cs-CZ" dirty="0" err="1"/>
              <a:t>and</a:t>
            </a:r>
            <a:r>
              <a:rPr lang="cs-CZ" dirty="0"/>
              <a:t> </a:t>
            </a:r>
            <a:r>
              <a:rPr lang="cs-CZ" dirty="0" err="1"/>
              <a:t>represent</a:t>
            </a:r>
            <a:r>
              <a:rPr lang="cs-CZ" dirty="0"/>
              <a:t> </a:t>
            </a:r>
            <a:r>
              <a:rPr lang="cs-CZ" dirty="0" err="1"/>
              <a:t>an</a:t>
            </a:r>
            <a:r>
              <a:rPr lang="cs-CZ" dirty="0"/>
              <a:t> </a:t>
            </a:r>
            <a:r>
              <a:rPr lang="cs-CZ" dirty="0" err="1"/>
              <a:t>important</a:t>
            </a:r>
            <a:r>
              <a:rPr lang="cs-CZ" dirty="0"/>
              <a:t> </a:t>
            </a:r>
            <a:r>
              <a:rPr lang="cs-CZ" dirty="0" err="1"/>
              <a:t>and</a:t>
            </a:r>
            <a:r>
              <a:rPr lang="cs-CZ" dirty="0"/>
              <a:t> </a:t>
            </a:r>
            <a:r>
              <a:rPr lang="cs-CZ" dirty="0" err="1"/>
              <a:t>inseparable</a:t>
            </a:r>
            <a:r>
              <a:rPr lang="cs-CZ" dirty="0"/>
              <a:t> part </a:t>
            </a:r>
            <a:r>
              <a:rPr lang="cs-CZ" dirty="0" err="1"/>
              <a:t>of</a:t>
            </a:r>
            <a:r>
              <a:rPr lang="cs-CZ" dirty="0"/>
              <a:t> basic </a:t>
            </a:r>
            <a:r>
              <a:rPr lang="cs-CZ" dirty="0" err="1"/>
              <a:t>education</a:t>
            </a:r>
            <a:r>
              <a:rPr lang="cs-CZ" dirty="0"/>
              <a:t>. </a:t>
            </a:r>
            <a:r>
              <a:rPr lang="cs-CZ" dirty="0" err="1"/>
              <a:t>They</a:t>
            </a:r>
            <a:r>
              <a:rPr lang="cs-CZ" dirty="0"/>
              <a:t> </a:t>
            </a:r>
            <a:r>
              <a:rPr lang="cs-CZ" dirty="0" err="1"/>
              <a:t>represent</a:t>
            </a:r>
            <a:r>
              <a:rPr lang="cs-CZ" dirty="0"/>
              <a:t> </a:t>
            </a:r>
            <a:r>
              <a:rPr lang="cs-CZ" dirty="0" err="1"/>
              <a:t>an</a:t>
            </a:r>
            <a:r>
              <a:rPr lang="cs-CZ" dirty="0"/>
              <a:t> </a:t>
            </a:r>
            <a:r>
              <a:rPr lang="cs-CZ" dirty="0" err="1" smtClean="0"/>
              <a:t>important</a:t>
            </a:r>
            <a:r>
              <a:rPr lang="cs-CZ" dirty="0" smtClean="0"/>
              <a:t> formative </a:t>
            </a:r>
            <a:r>
              <a:rPr lang="cs-CZ" dirty="0"/>
              <a:t>element </a:t>
            </a:r>
            <a:r>
              <a:rPr lang="cs-CZ" dirty="0" err="1"/>
              <a:t>of</a:t>
            </a:r>
            <a:r>
              <a:rPr lang="cs-CZ" dirty="0"/>
              <a:t> basic </a:t>
            </a:r>
            <a:r>
              <a:rPr lang="cs-CZ" dirty="0" err="1"/>
              <a:t>education</a:t>
            </a:r>
            <a:r>
              <a:rPr lang="cs-CZ" dirty="0"/>
              <a:t>. </a:t>
            </a:r>
          </a:p>
          <a:p>
            <a:endParaRPr lang="cs-CZ" dirty="0"/>
          </a:p>
          <a:p>
            <a:r>
              <a:rPr lang="cs-CZ" dirty="0" err="1"/>
              <a:t>This</a:t>
            </a:r>
            <a:r>
              <a:rPr lang="cs-CZ" dirty="0"/>
              <a:t> </a:t>
            </a:r>
            <a:r>
              <a:rPr lang="cs-CZ" dirty="0" err="1"/>
              <a:t>contributes</a:t>
            </a:r>
            <a:r>
              <a:rPr lang="cs-CZ" dirty="0"/>
              <a:t> to </a:t>
            </a:r>
            <a:r>
              <a:rPr lang="cs-CZ" dirty="0" err="1"/>
              <a:t>the</a:t>
            </a:r>
            <a:r>
              <a:rPr lang="cs-CZ" dirty="0"/>
              <a:t> </a:t>
            </a:r>
            <a:r>
              <a:rPr lang="cs-CZ" dirty="0" err="1"/>
              <a:t>pupils’</a:t>
            </a:r>
            <a:r>
              <a:rPr lang="cs-CZ" dirty="0"/>
              <a:t> </a:t>
            </a:r>
            <a:r>
              <a:rPr lang="cs-CZ" dirty="0" err="1"/>
              <a:t>comprehensive</a:t>
            </a:r>
            <a:r>
              <a:rPr lang="cs-CZ" dirty="0"/>
              <a:t> </a:t>
            </a:r>
            <a:r>
              <a:rPr lang="cs-CZ" dirty="0" err="1"/>
              <a:t>education</a:t>
            </a:r>
            <a:r>
              <a:rPr lang="cs-CZ" dirty="0"/>
              <a:t> </a:t>
            </a:r>
            <a:r>
              <a:rPr lang="cs-CZ" dirty="0" err="1"/>
              <a:t>and</a:t>
            </a:r>
            <a:r>
              <a:rPr lang="cs-CZ" dirty="0"/>
              <a:t> </a:t>
            </a:r>
            <a:r>
              <a:rPr lang="cs-CZ" dirty="0" err="1"/>
              <a:t>positively</a:t>
            </a:r>
            <a:r>
              <a:rPr lang="cs-CZ" dirty="0"/>
              <a:t> </a:t>
            </a:r>
            <a:r>
              <a:rPr lang="cs-CZ" dirty="0" err="1"/>
              <a:t>influences</a:t>
            </a:r>
            <a:r>
              <a:rPr lang="cs-CZ" dirty="0"/>
              <a:t> </a:t>
            </a:r>
            <a:r>
              <a:rPr lang="cs-CZ" dirty="0" err="1"/>
              <a:t>the</a:t>
            </a:r>
            <a:r>
              <a:rPr lang="cs-CZ" dirty="0"/>
              <a:t> </a:t>
            </a:r>
            <a:r>
              <a:rPr lang="cs-CZ" dirty="0" err="1"/>
              <a:t>formation</a:t>
            </a:r>
            <a:r>
              <a:rPr lang="cs-CZ" dirty="0"/>
              <a:t> </a:t>
            </a:r>
            <a:r>
              <a:rPr lang="cs-CZ" dirty="0" err="1"/>
              <a:t>and</a:t>
            </a:r>
            <a:r>
              <a:rPr lang="cs-CZ" dirty="0"/>
              <a:t> </a:t>
            </a:r>
            <a:r>
              <a:rPr lang="cs-CZ" dirty="0" err="1"/>
              <a:t>development</a:t>
            </a:r>
            <a:r>
              <a:rPr lang="cs-CZ" dirty="0"/>
              <a:t> </a:t>
            </a:r>
            <a:r>
              <a:rPr lang="cs-CZ" dirty="0" err="1"/>
              <a:t>of</a:t>
            </a:r>
            <a:r>
              <a:rPr lang="cs-CZ" dirty="0"/>
              <a:t> </a:t>
            </a:r>
            <a:r>
              <a:rPr lang="cs-CZ" dirty="0" err="1"/>
              <a:t>their</a:t>
            </a:r>
            <a:r>
              <a:rPr lang="cs-CZ" dirty="0"/>
              <a:t> </a:t>
            </a:r>
            <a:r>
              <a:rPr lang="cs-CZ" dirty="0" err="1"/>
              <a:t>key</a:t>
            </a:r>
            <a:r>
              <a:rPr lang="cs-CZ" dirty="0"/>
              <a:t> </a:t>
            </a:r>
            <a:r>
              <a:rPr lang="cs-CZ" dirty="0" err="1"/>
              <a:t>competencies</a:t>
            </a:r>
            <a:r>
              <a:rPr lang="cs-CZ" dirty="0"/>
              <a:t>.</a:t>
            </a:r>
          </a:p>
          <a:p>
            <a:endParaRPr lang="cs-CZ" dirty="0"/>
          </a:p>
          <a:p>
            <a:r>
              <a:rPr lang="cs-CZ" dirty="0" err="1"/>
              <a:t>Cross</a:t>
            </a:r>
            <a:r>
              <a:rPr lang="cs-CZ" dirty="0"/>
              <a:t>-</a:t>
            </a:r>
            <a:r>
              <a:rPr lang="cs-CZ" dirty="0" err="1"/>
              <a:t>curricular</a:t>
            </a:r>
            <a:r>
              <a:rPr lang="cs-CZ" dirty="0"/>
              <a:t> </a:t>
            </a:r>
            <a:r>
              <a:rPr lang="cs-CZ" dirty="0" err="1"/>
              <a:t>subjects</a:t>
            </a:r>
            <a:r>
              <a:rPr lang="cs-CZ" dirty="0"/>
              <a:t> </a:t>
            </a:r>
            <a:r>
              <a:rPr lang="cs-CZ" dirty="0" err="1"/>
              <a:t>represent</a:t>
            </a:r>
            <a:r>
              <a:rPr lang="cs-CZ" dirty="0"/>
              <a:t> a </a:t>
            </a:r>
            <a:r>
              <a:rPr lang="cs-CZ" i="1" dirty="0" err="1"/>
              <a:t>mandatory</a:t>
            </a:r>
            <a:r>
              <a:rPr lang="cs-CZ" i="1" dirty="0"/>
              <a:t> part </a:t>
            </a:r>
            <a:r>
              <a:rPr lang="cs-CZ" i="1" dirty="0" err="1"/>
              <a:t>of</a:t>
            </a:r>
            <a:r>
              <a:rPr lang="cs-CZ" i="1" dirty="0"/>
              <a:t> basic </a:t>
            </a:r>
            <a:r>
              <a:rPr lang="cs-CZ" i="1" dirty="0" err="1"/>
              <a:t>education</a:t>
            </a:r>
            <a:r>
              <a:rPr lang="cs-CZ" dirty="0"/>
              <a:t>. </a:t>
            </a:r>
            <a:r>
              <a:rPr lang="cs-CZ" dirty="0" err="1"/>
              <a:t>Schools</a:t>
            </a:r>
            <a:r>
              <a:rPr lang="cs-CZ" dirty="0"/>
              <a:t> </a:t>
            </a:r>
            <a:r>
              <a:rPr lang="cs-CZ" dirty="0" err="1"/>
              <a:t>must</a:t>
            </a:r>
            <a:r>
              <a:rPr lang="cs-CZ" dirty="0"/>
              <a:t> </a:t>
            </a:r>
            <a:r>
              <a:rPr lang="cs-CZ" dirty="0" err="1" smtClean="0"/>
              <a:t>include</a:t>
            </a:r>
            <a:r>
              <a:rPr lang="cs-CZ" dirty="0" smtClean="0"/>
              <a:t> </a:t>
            </a:r>
            <a:r>
              <a:rPr lang="cs-CZ" dirty="0" err="1" smtClean="0"/>
              <a:t>all</a:t>
            </a:r>
            <a:r>
              <a:rPr lang="cs-CZ" dirty="0" smtClean="0"/>
              <a:t> </a:t>
            </a:r>
            <a:r>
              <a:rPr lang="cs-CZ" dirty="0" err="1"/>
              <a:t>cross</a:t>
            </a:r>
            <a:r>
              <a:rPr lang="cs-CZ" dirty="0"/>
              <a:t>-</a:t>
            </a:r>
            <a:r>
              <a:rPr lang="cs-CZ" dirty="0" err="1"/>
              <a:t>curricular</a:t>
            </a:r>
            <a:r>
              <a:rPr lang="cs-CZ" dirty="0"/>
              <a:t> </a:t>
            </a:r>
            <a:r>
              <a:rPr lang="cs-CZ" dirty="0" err="1"/>
              <a:t>subjects</a:t>
            </a:r>
            <a:r>
              <a:rPr lang="cs-CZ" dirty="0"/>
              <a:t> </a:t>
            </a:r>
            <a:r>
              <a:rPr lang="cs-CZ" dirty="0" err="1"/>
              <a:t>contained</a:t>
            </a:r>
            <a:r>
              <a:rPr lang="cs-CZ" dirty="0"/>
              <a:t> in </a:t>
            </a:r>
            <a:r>
              <a:rPr lang="cs-CZ" dirty="0" err="1"/>
              <a:t>the</a:t>
            </a:r>
            <a:r>
              <a:rPr lang="cs-CZ" dirty="0"/>
              <a:t> FEP BE10 </a:t>
            </a:r>
            <a:r>
              <a:rPr lang="cs-CZ" dirty="0" err="1"/>
              <a:t>into</a:t>
            </a:r>
            <a:r>
              <a:rPr lang="cs-CZ" dirty="0"/>
              <a:t> </a:t>
            </a:r>
            <a:r>
              <a:rPr lang="cs-CZ" dirty="0" err="1"/>
              <a:t>Stages</a:t>
            </a:r>
            <a:r>
              <a:rPr lang="cs-CZ" dirty="0"/>
              <a:t> 1 </a:t>
            </a:r>
            <a:r>
              <a:rPr lang="cs-CZ" dirty="0" err="1"/>
              <a:t>and</a:t>
            </a:r>
            <a:r>
              <a:rPr lang="cs-CZ" dirty="0"/>
              <a:t> 2 </a:t>
            </a:r>
            <a:r>
              <a:rPr lang="cs-CZ" dirty="0" err="1"/>
              <a:t>of</a:t>
            </a:r>
            <a:r>
              <a:rPr lang="cs-CZ" dirty="0"/>
              <a:t> </a:t>
            </a:r>
            <a:r>
              <a:rPr lang="cs-CZ" dirty="0" err="1"/>
              <a:t>education</a:t>
            </a:r>
            <a:r>
              <a:rPr lang="cs-CZ" dirty="0"/>
              <a:t>. Not </a:t>
            </a:r>
            <a:r>
              <a:rPr lang="cs-CZ" dirty="0" err="1"/>
              <a:t>all</a:t>
            </a:r>
            <a:r>
              <a:rPr lang="cs-CZ" dirty="0"/>
              <a:t> </a:t>
            </a:r>
            <a:r>
              <a:rPr lang="cs-CZ" dirty="0" err="1"/>
              <a:t>crosscurricular</a:t>
            </a:r>
            <a:r>
              <a:rPr lang="cs-CZ" dirty="0"/>
              <a:t> </a:t>
            </a:r>
            <a:r>
              <a:rPr lang="cs-CZ" dirty="0" err="1"/>
              <a:t>subjects</a:t>
            </a:r>
            <a:r>
              <a:rPr lang="cs-CZ" dirty="0"/>
              <a:t>, </a:t>
            </a:r>
            <a:r>
              <a:rPr lang="cs-CZ" dirty="0" err="1"/>
              <a:t>however</a:t>
            </a:r>
            <a:r>
              <a:rPr lang="cs-CZ" dirty="0"/>
              <a:t>, </a:t>
            </a:r>
            <a:r>
              <a:rPr lang="cs-CZ" dirty="0" err="1"/>
              <a:t>must</a:t>
            </a:r>
            <a:r>
              <a:rPr lang="cs-CZ" dirty="0"/>
              <a:t> </a:t>
            </a:r>
            <a:r>
              <a:rPr lang="cs-CZ" dirty="0" err="1"/>
              <a:t>be</a:t>
            </a:r>
            <a:r>
              <a:rPr lang="cs-CZ" dirty="0"/>
              <a:t> </a:t>
            </a:r>
            <a:r>
              <a:rPr lang="cs-CZ" dirty="0" err="1"/>
              <a:t>represented</a:t>
            </a:r>
            <a:r>
              <a:rPr lang="cs-CZ" dirty="0"/>
              <a:t> </a:t>
            </a:r>
            <a:r>
              <a:rPr lang="cs-CZ" dirty="0" err="1"/>
              <a:t>at</a:t>
            </a:r>
            <a:r>
              <a:rPr lang="cs-CZ" dirty="0"/>
              <a:t> </a:t>
            </a:r>
            <a:r>
              <a:rPr lang="cs-CZ" dirty="0" err="1"/>
              <a:t>each</a:t>
            </a:r>
            <a:r>
              <a:rPr lang="cs-CZ" dirty="0"/>
              <a:t> grade </a:t>
            </a:r>
            <a:r>
              <a:rPr lang="cs-CZ" dirty="0" err="1"/>
              <a:t>level</a:t>
            </a:r>
            <a:r>
              <a:rPr lang="cs-CZ" dirty="0"/>
              <a:t>. </a:t>
            </a:r>
            <a:r>
              <a:rPr lang="cs-CZ" dirty="0" err="1"/>
              <a:t>It</a:t>
            </a:r>
            <a:r>
              <a:rPr lang="cs-CZ" dirty="0"/>
              <a:t> </a:t>
            </a:r>
            <a:r>
              <a:rPr lang="cs-CZ" dirty="0" err="1"/>
              <a:t>is</a:t>
            </a:r>
            <a:r>
              <a:rPr lang="cs-CZ" dirty="0"/>
              <a:t> </a:t>
            </a:r>
            <a:r>
              <a:rPr lang="cs-CZ" dirty="0" err="1"/>
              <a:t>the</a:t>
            </a:r>
            <a:r>
              <a:rPr lang="cs-CZ" dirty="0"/>
              <a:t> </a:t>
            </a:r>
            <a:r>
              <a:rPr lang="cs-CZ" dirty="0" err="1"/>
              <a:t>school’s</a:t>
            </a:r>
            <a:r>
              <a:rPr lang="cs-CZ" dirty="0"/>
              <a:t> </a:t>
            </a:r>
            <a:r>
              <a:rPr lang="cs-CZ" dirty="0" err="1"/>
              <a:t>responsibility</a:t>
            </a:r>
            <a:r>
              <a:rPr lang="cs-CZ" dirty="0"/>
              <a:t> to, </a:t>
            </a:r>
            <a:r>
              <a:rPr lang="cs-CZ" dirty="0" err="1"/>
              <a:t>over</a:t>
            </a:r>
            <a:r>
              <a:rPr lang="cs-CZ" dirty="0"/>
              <a:t> </a:t>
            </a:r>
            <a:r>
              <a:rPr lang="cs-CZ" dirty="0" err="1"/>
              <a:t>the</a:t>
            </a:r>
            <a:r>
              <a:rPr lang="cs-CZ" dirty="0"/>
              <a:t> </a:t>
            </a:r>
            <a:r>
              <a:rPr lang="cs-CZ" dirty="0" err="1"/>
              <a:t>course</a:t>
            </a:r>
            <a:r>
              <a:rPr lang="cs-CZ" dirty="0"/>
              <a:t> </a:t>
            </a:r>
            <a:r>
              <a:rPr lang="cs-CZ" dirty="0" err="1"/>
              <a:t>of</a:t>
            </a:r>
            <a:r>
              <a:rPr lang="cs-CZ" dirty="0"/>
              <a:t> basic </a:t>
            </a:r>
            <a:r>
              <a:rPr lang="cs-CZ" dirty="0" err="1"/>
              <a:t>education</a:t>
            </a:r>
            <a:r>
              <a:rPr lang="cs-CZ" dirty="0"/>
              <a:t>, </a:t>
            </a:r>
            <a:r>
              <a:rPr lang="cs-CZ" dirty="0" err="1"/>
              <a:t>gradually</a:t>
            </a:r>
            <a:r>
              <a:rPr lang="cs-CZ" dirty="0"/>
              <a:t> </a:t>
            </a:r>
            <a:r>
              <a:rPr lang="cs-CZ" dirty="0" err="1"/>
              <a:t>offer</a:t>
            </a:r>
            <a:r>
              <a:rPr lang="cs-CZ" dirty="0"/>
              <a:t> </a:t>
            </a:r>
            <a:r>
              <a:rPr lang="cs-CZ" dirty="0" err="1"/>
              <a:t>pupils</a:t>
            </a:r>
            <a:r>
              <a:rPr lang="cs-CZ" dirty="0"/>
              <a:t> </a:t>
            </a:r>
            <a:r>
              <a:rPr lang="cs-CZ" dirty="0" err="1"/>
              <a:t>all</a:t>
            </a:r>
            <a:r>
              <a:rPr lang="cs-CZ" dirty="0"/>
              <a:t> </a:t>
            </a:r>
            <a:r>
              <a:rPr lang="cs-CZ" dirty="0" err="1"/>
              <a:t>thematic</a:t>
            </a:r>
            <a:r>
              <a:rPr lang="cs-CZ" dirty="0"/>
              <a:t> </a:t>
            </a:r>
            <a:r>
              <a:rPr lang="cs-CZ" dirty="0" err="1"/>
              <a:t>areas</a:t>
            </a:r>
            <a:r>
              <a:rPr lang="cs-CZ" dirty="0"/>
              <a:t> </a:t>
            </a:r>
            <a:r>
              <a:rPr lang="cs-CZ" dirty="0" err="1"/>
              <a:t>contained</a:t>
            </a:r>
            <a:r>
              <a:rPr lang="cs-CZ" dirty="0"/>
              <a:t> in </a:t>
            </a:r>
            <a:r>
              <a:rPr lang="cs-CZ" dirty="0" err="1"/>
              <a:t>the</a:t>
            </a:r>
            <a:r>
              <a:rPr lang="cs-CZ" dirty="0"/>
              <a:t> </a:t>
            </a:r>
            <a:r>
              <a:rPr lang="cs-CZ" dirty="0" err="1"/>
              <a:t>individual</a:t>
            </a:r>
            <a:r>
              <a:rPr lang="cs-CZ" dirty="0"/>
              <a:t> </a:t>
            </a:r>
            <a:r>
              <a:rPr lang="cs-CZ" dirty="0" err="1"/>
              <a:t>cross</a:t>
            </a:r>
            <a:r>
              <a:rPr lang="cs-CZ" dirty="0"/>
              <a:t>-</a:t>
            </a:r>
            <a:r>
              <a:rPr lang="cs-CZ" dirty="0" err="1"/>
              <a:t>curricular</a:t>
            </a:r>
            <a:r>
              <a:rPr lang="cs-CZ" dirty="0"/>
              <a:t> </a:t>
            </a:r>
            <a:r>
              <a:rPr lang="cs-CZ" dirty="0" err="1"/>
              <a:t>subjects</a:t>
            </a:r>
            <a:r>
              <a:rPr lang="cs-CZ" dirty="0"/>
              <a:t>.</a:t>
            </a:r>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Cross</a:t>
            </a:r>
            <a:r>
              <a:rPr lang="cs-CZ" b="1" dirty="0"/>
              <a:t>-</a:t>
            </a:r>
            <a:r>
              <a:rPr lang="cs-CZ" b="1" dirty="0" err="1"/>
              <a:t>curricular</a:t>
            </a:r>
            <a:r>
              <a:rPr lang="cs-CZ" b="1" dirty="0"/>
              <a:t> </a:t>
            </a:r>
            <a:r>
              <a:rPr lang="cs-CZ" b="1" dirty="0" err="1"/>
              <a:t>subjects</a:t>
            </a:r>
            <a:r>
              <a:rPr lang="cs-CZ" b="1" dirty="0"/>
              <a:t> </a:t>
            </a:r>
            <a:endParaRPr lang="cs-CZ" dirty="0"/>
          </a:p>
        </p:txBody>
      </p:sp>
      <p:sp>
        <p:nvSpPr>
          <p:cNvPr id="3" name="Zástupný symbol pro obsah 2"/>
          <p:cNvSpPr>
            <a:spLocks noGrp="1"/>
          </p:cNvSpPr>
          <p:nvPr>
            <p:ph idx="1"/>
          </p:nvPr>
        </p:nvSpPr>
        <p:spPr/>
        <p:txBody>
          <a:bodyPr/>
          <a:lstStyle/>
          <a:p>
            <a:r>
              <a:rPr lang="cs-CZ" sz="2800" dirty="0" err="1" smtClean="0"/>
              <a:t>Personal</a:t>
            </a:r>
            <a:r>
              <a:rPr lang="cs-CZ" sz="2800" dirty="0" smtClean="0"/>
              <a:t> </a:t>
            </a:r>
            <a:r>
              <a:rPr lang="cs-CZ" sz="2800" dirty="0" err="1"/>
              <a:t>and</a:t>
            </a:r>
            <a:r>
              <a:rPr lang="cs-CZ" sz="2800" dirty="0"/>
              <a:t> </a:t>
            </a:r>
            <a:r>
              <a:rPr lang="cs-CZ" sz="2800" dirty="0" err="1"/>
              <a:t>Social</a:t>
            </a:r>
            <a:r>
              <a:rPr lang="cs-CZ" sz="2800" dirty="0"/>
              <a:t> </a:t>
            </a:r>
            <a:r>
              <a:rPr lang="cs-CZ" sz="2800" dirty="0" err="1"/>
              <a:t>Education</a:t>
            </a:r>
            <a:endParaRPr lang="cs-CZ" sz="2800" dirty="0"/>
          </a:p>
          <a:p>
            <a:r>
              <a:rPr lang="cs-CZ" sz="2800" dirty="0" err="1" smtClean="0"/>
              <a:t>Democratic</a:t>
            </a:r>
            <a:r>
              <a:rPr lang="cs-CZ" sz="2800" dirty="0" smtClean="0"/>
              <a:t> </a:t>
            </a:r>
            <a:r>
              <a:rPr lang="cs-CZ" sz="2800" dirty="0" err="1"/>
              <a:t>Citizenship</a:t>
            </a:r>
            <a:endParaRPr lang="cs-CZ" sz="2800" dirty="0"/>
          </a:p>
          <a:p>
            <a:r>
              <a:rPr lang="cs-CZ" sz="2800" dirty="0" err="1" smtClean="0"/>
              <a:t>Education</a:t>
            </a:r>
            <a:r>
              <a:rPr lang="cs-CZ" sz="2800" dirty="0" smtClean="0"/>
              <a:t> </a:t>
            </a:r>
            <a:r>
              <a:rPr lang="cs-CZ" sz="2800" dirty="0" err="1"/>
              <a:t>towards</a:t>
            </a:r>
            <a:r>
              <a:rPr lang="cs-CZ" sz="2800" dirty="0"/>
              <a:t> </a:t>
            </a:r>
            <a:r>
              <a:rPr lang="cs-CZ" sz="2800" dirty="0" err="1"/>
              <a:t>Thinking</a:t>
            </a:r>
            <a:r>
              <a:rPr lang="cs-CZ" sz="2800" dirty="0"/>
              <a:t> in </a:t>
            </a:r>
            <a:r>
              <a:rPr lang="cs-CZ" sz="2800" dirty="0" err="1"/>
              <a:t>European</a:t>
            </a:r>
            <a:r>
              <a:rPr lang="cs-CZ" sz="2800" dirty="0"/>
              <a:t> </a:t>
            </a:r>
            <a:r>
              <a:rPr lang="cs-CZ" sz="2800" dirty="0" err="1"/>
              <a:t>and</a:t>
            </a:r>
            <a:r>
              <a:rPr lang="cs-CZ" sz="2800" dirty="0"/>
              <a:t> </a:t>
            </a:r>
            <a:r>
              <a:rPr lang="cs-CZ" sz="2800" dirty="0" err="1"/>
              <a:t>Global</a:t>
            </a:r>
            <a:r>
              <a:rPr lang="cs-CZ" sz="2800" dirty="0"/>
              <a:t> </a:t>
            </a:r>
            <a:r>
              <a:rPr lang="cs-CZ" sz="2800" dirty="0" err="1"/>
              <a:t>Contexts</a:t>
            </a:r>
            <a:endParaRPr lang="cs-CZ" sz="2800" dirty="0"/>
          </a:p>
          <a:p>
            <a:r>
              <a:rPr lang="cs-CZ" sz="2800" dirty="0" err="1" smtClean="0"/>
              <a:t>Multicultural</a:t>
            </a:r>
            <a:r>
              <a:rPr lang="cs-CZ" sz="2800" dirty="0" smtClean="0"/>
              <a:t> Edu </a:t>
            </a:r>
            <a:r>
              <a:rPr lang="cs-CZ" sz="2800" dirty="0" err="1" smtClean="0"/>
              <a:t>cation</a:t>
            </a:r>
            <a:endParaRPr lang="cs-CZ" sz="2800" dirty="0"/>
          </a:p>
          <a:p>
            <a:r>
              <a:rPr lang="cs-CZ" sz="2800" dirty="0" err="1" smtClean="0"/>
              <a:t>Environmental</a:t>
            </a:r>
            <a:r>
              <a:rPr lang="cs-CZ" sz="2800" dirty="0" smtClean="0"/>
              <a:t> </a:t>
            </a:r>
            <a:r>
              <a:rPr lang="cs-CZ" sz="2800" dirty="0" err="1"/>
              <a:t>Education</a:t>
            </a:r>
            <a:endParaRPr lang="cs-CZ" sz="2800" dirty="0"/>
          </a:p>
          <a:p>
            <a:r>
              <a:rPr lang="cs-CZ" sz="2800" dirty="0" smtClean="0"/>
              <a:t>Media </a:t>
            </a:r>
            <a:r>
              <a:rPr lang="cs-CZ" sz="2800" dirty="0" err="1"/>
              <a:t>Education</a:t>
            </a:r>
            <a:endParaRPr lang="cs-CZ" sz="2800" dirty="0"/>
          </a:p>
          <a:p>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err="1"/>
              <a:t>Key</a:t>
            </a:r>
            <a:r>
              <a:rPr lang="cs-CZ" b="1" dirty="0"/>
              <a:t> </a:t>
            </a:r>
            <a:r>
              <a:rPr lang="cs-CZ" b="1" dirty="0" err="1"/>
              <a:t>competencies</a:t>
            </a:r>
            <a:r>
              <a:rPr lang="cs-CZ" dirty="0"/>
              <a:t/>
            </a:r>
            <a:br>
              <a:rPr lang="cs-CZ" dirty="0"/>
            </a:br>
            <a:endParaRPr lang="cs-CZ" dirty="0"/>
          </a:p>
        </p:txBody>
      </p:sp>
      <p:sp>
        <p:nvSpPr>
          <p:cNvPr id="3" name="Zástupný symbol pro obsah 2"/>
          <p:cNvSpPr>
            <a:spLocks noGrp="1"/>
          </p:cNvSpPr>
          <p:nvPr>
            <p:ph idx="1"/>
          </p:nvPr>
        </p:nvSpPr>
        <p:spPr/>
        <p:txBody>
          <a:bodyPr/>
          <a:lstStyle/>
          <a:p>
            <a:r>
              <a:rPr lang="cs-CZ" dirty="0" err="1"/>
              <a:t>learning</a:t>
            </a:r>
            <a:r>
              <a:rPr lang="cs-CZ" dirty="0"/>
              <a:t> </a:t>
            </a:r>
            <a:r>
              <a:rPr lang="cs-CZ" dirty="0" err="1"/>
              <a:t>competencies</a:t>
            </a:r>
            <a:r>
              <a:rPr lang="cs-CZ" dirty="0"/>
              <a:t>; </a:t>
            </a:r>
          </a:p>
          <a:p>
            <a:r>
              <a:rPr lang="cs-CZ" dirty="0" err="1"/>
              <a:t>problem</a:t>
            </a:r>
            <a:r>
              <a:rPr lang="cs-CZ" dirty="0"/>
              <a:t>-</a:t>
            </a:r>
            <a:r>
              <a:rPr lang="cs-CZ" dirty="0" err="1"/>
              <a:t>solving</a:t>
            </a:r>
            <a:r>
              <a:rPr lang="cs-CZ" dirty="0"/>
              <a:t> </a:t>
            </a:r>
            <a:r>
              <a:rPr lang="cs-CZ" dirty="0" err="1"/>
              <a:t>competencies</a:t>
            </a:r>
            <a:r>
              <a:rPr lang="cs-CZ" dirty="0"/>
              <a:t>; </a:t>
            </a:r>
          </a:p>
          <a:p>
            <a:r>
              <a:rPr lang="cs-CZ" dirty="0" err="1"/>
              <a:t>communication</a:t>
            </a:r>
            <a:r>
              <a:rPr lang="cs-CZ" dirty="0"/>
              <a:t> </a:t>
            </a:r>
            <a:r>
              <a:rPr lang="cs-CZ" dirty="0" err="1"/>
              <a:t>competencies</a:t>
            </a:r>
            <a:r>
              <a:rPr lang="cs-CZ" dirty="0"/>
              <a:t>; </a:t>
            </a:r>
          </a:p>
          <a:p>
            <a:r>
              <a:rPr lang="cs-CZ" dirty="0" err="1"/>
              <a:t>social</a:t>
            </a:r>
            <a:r>
              <a:rPr lang="cs-CZ" dirty="0"/>
              <a:t> </a:t>
            </a:r>
            <a:r>
              <a:rPr lang="cs-CZ" dirty="0" err="1"/>
              <a:t>and</a:t>
            </a:r>
            <a:r>
              <a:rPr lang="cs-CZ" dirty="0"/>
              <a:t> </a:t>
            </a:r>
            <a:r>
              <a:rPr lang="cs-CZ" dirty="0" err="1"/>
              <a:t>personal</a:t>
            </a:r>
            <a:r>
              <a:rPr lang="cs-CZ" dirty="0"/>
              <a:t> </a:t>
            </a:r>
            <a:r>
              <a:rPr lang="cs-CZ" dirty="0" err="1"/>
              <a:t>competencies</a:t>
            </a:r>
            <a:r>
              <a:rPr lang="cs-CZ" dirty="0"/>
              <a:t>; </a:t>
            </a:r>
          </a:p>
          <a:p>
            <a:r>
              <a:rPr lang="cs-CZ" dirty="0"/>
              <a:t>civil </a:t>
            </a:r>
            <a:r>
              <a:rPr lang="cs-CZ" dirty="0" err="1"/>
              <a:t>competencies</a:t>
            </a:r>
            <a:r>
              <a:rPr lang="cs-CZ" dirty="0"/>
              <a:t>; </a:t>
            </a:r>
          </a:p>
          <a:p>
            <a:r>
              <a:rPr lang="cs-CZ" dirty="0" err="1"/>
              <a:t>working</a:t>
            </a:r>
            <a:r>
              <a:rPr lang="cs-CZ" dirty="0"/>
              <a:t> </a:t>
            </a:r>
            <a:r>
              <a:rPr lang="cs-CZ" dirty="0" err="1" smtClean="0"/>
              <a:t>competencies</a:t>
            </a:r>
            <a:endParaRPr lang="cs-CZ" dirty="0"/>
          </a:p>
          <a:p>
            <a:pPr>
              <a:buNone/>
            </a:pP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Seminar</a:t>
            </a:r>
            <a:r>
              <a:rPr lang="cs-CZ" dirty="0" smtClean="0"/>
              <a:t> </a:t>
            </a:r>
            <a:r>
              <a:rPr lang="cs-CZ" dirty="0" err="1" smtClean="0"/>
              <a:t>work</a:t>
            </a:r>
            <a:endParaRPr lang="cs-CZ" dirty="0"/>
          </a:p>
        </p:txBody>
      </p:sp>
      <p:sp>
        <p:nvSpPr>
          <p:cNvPr id="3" name="Zástupný symbol pro obsah 2"/>
          <p:cNvSpPr>
            <a:spLocks noGrp="1"/>
          </p:cNvSpPr>
          <p:nvPr>
            <p:ph idx="1"/>
          </p:nvPr>
        </p:nvSpPr>
        <p:spPr/>
        <p:txBody>
          <a:bodyPr>
            <a:normAutofit fontScale="92500" lnSpcReduction="10000"/>
          </a:bodyPr>
          <a:lstStyle/>
          <a:p>
            <a:r>
              <a:rPr lang="cs-CZ" sz="2800" dirty="0" err="1" smtClean="0"/>
              <a:t>Comparsion</a:t>
            </a:r>
            <a:r>
              <a:rPr lang="cs-CZ" sz="2800" dirty="0" smtClean="0"/>
              <a:t> </a:t>
            </a:r>
            <a:r>
              <a:rPr lang="cs-CZ" sz="2800" dirty="0" err="1" smtClean="0"/>
              <a:t>of</a:t>
            </a:r>
            <a:r>
              <a:rPr lang="cs-CZ" sz="2800" dirty="0" smtClean="0"/>
              <a:t> </a:t>
            </a:r>
            <a:r>
              <a:rPr lang="cs-CZ" sz="2800" dirty="0" err="1" smtClean="0"/>
              <a:t>educational</a:t>
            </a:r>
            <a:r>
              <a:rPr lang="cs-CZ" sz="2800" dirty="0" smtClean="0"/>
              <a:t> </a:t>
            </a:r>
            <a:r>
              <a:rPr lang="cs-CZ" sz="2800" dirty="0" err="1" smtClean="0"/>
              <a:t>system</a:t>
            </a:r>
            <a:r>
              <a:rPr lang="cs-CZ" sz="2800" dirty="0" smtClean="0"/>
              <a:t> in </a:t>
            </a:r>
            <a:r>
              <a:rPr lang="cs-CZ" sz="2800" dirty="0" err="1" smtClean="0"/>
              <a:t>your</a:t>
            </a:r>
            <a:r>
              <a:rPr lang="cs-CZ" sz="2800" dirty="0" smtClean="0"/>
              <a:t> country </a:t>
            </a:r>
            <a:r>
              <a:rPr lang="cs-CZ" sz="2800" dirty="0" err="1" smtClean="0"/>
              <a:t>and</a:t>
            </a:r>
            <a:r>
              <a:rPr lang="cs-CZ" sz="2800" dirty="0" smtClean="0"/>
              <a:t> </a:t>
            </a:r>
            <a:r>
              <a:rPr lang="cs-CZ" sz="2800" dirty="0" err="1" smtClean="0"/>
              <a:t>Czech</a:t>
            </a:r>
            <a:r>
              <a:rPr lang="cs-CZ" sz="2800" dirty="0" smtClean="0"/>
              <a:t> </a:t>
            </a:r>
            <a:r>
              <a:rPr lang="cs-CZ" sz="2800" dirty="0" err="1" smtClean="0"/>
              <a:t>educational</a:t>
            </a:r>
            <a:r>
              <a:rPr lang="cs-CZ" sz="2800" dirty="0" smtClean="0"/>
              <a:t> systém in </a:t>
            </a:r>
            <a:r>
              <a:rPr lang="cs-CZ" sz="2800" dirty="0" err="1" smtClean="0"/>
              <a:t>terms</a:t>
            </a:r>
            <a:r>
              <a:rPr lang="cs-CZ" sz="2800" dirty="0" smtClean="0"/>
              <a:t> </a:t>
            </a:r>
            <a:r>
              <a:rPr lang="cs-CZ" sz="2800" dirty="0" err="1" smtClean="0"/>
              <a:t>of</a:t>
            </a:r>
            <a:r>
              <a:rPr lang="cs-CZ" sz="2800" dirty="0" smtClean="0"/>
              <a:t>:</a:t>
            </a:r>
          </a:p>
          <a:p>
            <a:pPr>
              <a:buNone/>
            </a:pPr>
            <a:r>
              <a:rPr lang="cs-CZ" sz="2800" dirty="0" smtClean="0"/>
              <a:t>	A) ISCED</a:t>
            </a:r>
          </a:p>
          <a:p>
            <a:pPr>
              <a:buNone/>
            </a:pPr>
            <a:r>
              <a:rPr lang="cs-CZ" sz="2800" dirty="0" smtClean="0"/>
              <a:t>	B) </a:t>
            </a:r>
            <a:r>
              <a:rPr lang="cs-CZ" sz="2800" dirty="0" err="1" smtClean="0"/>
              <a:t>Goals</a:t>
            </a:r>
            <a:r>
              <a:rPr lang="cs-CZ" sz="2800" dirty="0" smtClean="0"/>
              <a:t> </a:t>
            </a:r>
            <a:r>
              <a:rPr lang="cs-CZ" sz="2800" dirty="0" err="1" smtClean="0"/>
              <a:t>of</a:t>
            </a:r>
            <a:r>
              <a:rPr lang="cs-CZ" sz="2800" dirty="0" smtClean="0"/>
              <a:t> basic </a:t>
            </a:r>
            <a:r>
              <a:rPr lang="cs-CZ" sz="2800" dirty="0" err="1" smtClean="0"/>
              <a:t>education</a:t>
            </a:r>
            <a:endParaRPr lang="cs-CZ" sz="2800" dirty="0" smtClean="0"/>
          </a:p>
          <a:p>
            <a:pPr>
              <a:buNone/>
            </a:pPr>
            <a:r>
              <a:rPr lang="cs-CZ" sz="2800" dirty="0"/>
              <a:t>	</a:t>
            </a:r>
            <a:r>
              <a:rPr lang="cs-CZ" sz="2800" dirty="0" smtClean="0"/>
              <a:t>C) </a:t>
            </a:r>
            <a:r>
              <a:rPr lang="cs-CZ" sz="2800" dirty="0" err="1" smtClean="0"/>
              <a:t>Subjects</a:t>
            </a:r>
            <a:r>
              <a:rPr lang="cs-CZ" sz="2800" dirty="0" smtClean="0"/>
              <a:t> in basic </a:t>
            </a:r>
            <a:r>
              <a:rPr lang="cs-CZ" sz="2800" dirty="0" err="1" smtClean="0"/>
              <a:t>education</a:t>
            </a:r>
            <a:endParaRPr lang="cs-CZ" sz="2800" dirty="0" smtClean="0"/>
          </a:p>
          <a:p>
            <a:pPr>
              <a:buNone/>
            </a:pPr>
            <a:r>
              <a:rPr lang="cs-CZ" sz="2800" dirty="0"/>
              <a:t>	</a:t>
            </a:r>
            <a:r>
              <a:rPr lang="cs-CZ" sz="2800" dirty="0" smtClean="0"/>
              <a:t>D) </a:t>
            </a:r>
            <a:r>
              <a:rPr lang="cs-CZ" sz="2800" dirty="0" err="1" smtClean="0"/>
              <a:t>Key</a:t>
            </a:r>
            <a:r>
              <a:rPr lang="cs-CZ" sz="2800" dirty="0" smtClean="0"/>
              <a:t> </a:t>
            </a:r>
            <a:r>
              <a:rPr lang="cs-CZ" sz="2800" dirty="0" err="1" smtClean="0"/>
              <a:t>competencies</a:t>
            </a:r>
            <a:endParaRPr lang="cs-CZ" sz="2800" dirty="0" smtClean="0"/>
          </a:p>
          <a:p>
            <a:pPr>
              <a:buNone/>
            </a:pPr>
            <a:r>
              <a:rPr lang="cs-CZ" sz="2800" dirty="0" smtClean="0"/>
              <a:t>	E) </a:t>
            </a:r>
            <a:r>
              <a:rPr lang="cs-CZ" sz="2800" dirty="0" err="1" smtClean="0"/>
              <a:t>Interesting</a:t>
            </a:r>
            <a:r>
              <a:rPr lang="cs-CZ" sz="2800" dirty="0" smtClean="0"/>
              <a:t> </a:t>
            </a:r>
            <a:r>
              <a:rPr lang="cs-CZ" sz="2800" dirty="0" err="1" smtClean="0"/>
              <a:t>facts</a:t>
            </a:r>
            <a:endParaRPr lang="cs-CZ" sz="2800" dirty="0" smtClean="0"/>
          </a:p>
          <a:p>
            <a:pPr>
              <a:buNone/>
            </a:pPr>
            <a:endParaRPr lang="cs-CZ" sz="2800" dirty="0" smtClean="0">
              <a:solidFill>
                <a:srgbClr val="FF0000"/>
              </a:solidFill>
            </a:endParaRPr>
          </a:p>
          <a:p>
            <a:pPr>
              <a:buNone/>
            </a:pPr>
            <a:r>
              <a:rPr lang="cs-CZ" sz="2800" dirty="0" err="1" smtClean="0">
                <a:solidFill>
                  <a:srgbClr val="FF0000"/>
                </a:solidFill>
              </a:rPr>
              <a:t>Presentation</a:t>
            </a:r>
            <a:r>
              <a:rPr lang="cs-CZ" sz="2800" dirty="0" smtClean="0">
                <a:solidFill>
                  <a:srgbClr val="FF0000"/>
                </a:solidFill>
              </a:rPr>
              <a:t> </a:t>
            </a:r>
            <a:r>
              <a:rPr lang="cs-CZ" sz="2800" dirty="0" err="1" smtClean="0">
                <a:solidFill>
                  <a:srgbClr val="FF0000"/>
                </a:solidFill>
              </a:rPr>
              <a:t>date</a:t>
            </a:r>
            <a:r>
              <a:rPr lang="cs-CZ" sz="2800" dirty="0" smtClean="0">
                <a:solidFill>
                  <a:srgbClr val="FF0000"/>
                </a:solidFill>
              </a:rPr>
              <a:t>: </a:t>
            </a:r>
            <a:r>
              <a:rPr lang="pl-PL" sz="2800" dirty="0" smtClean="0">
                <a:solidFill>
                  <a:srgbClr val="FF0000"/>
                </a:solidFill>
              </a:rPr>
              <a:t>14.4.2014 </a:t>
            </a:r>
          </a:p>
          <a:p>
            <a:pPr>
              <a:buNone/>
            </a:pPr>
            <a:r>
              <a:rPr lang="cs-CZ" sz="2800" dirty="0" err="1" smtClean="0">
                <a:solidFill>
                  <a:srgbClr val="FF0000"/>
                </a:solidFill>
              </a:rPr>
              <a:t>Presentation</a:t>
            </a:r>
            <a:r>
              <a:rPr lang="cs-CZ" sz="2800" dirty="0" smtClean="0">
                <a:solidFill>
                  <a:srgbClr val="FF0000"/>
                </a:solidFill>
              </a:rPr>
              <a:t> </a:t>
            </a:r>
            <a:r>
              <a:rPr lang="cs-CZ" sz="2800" dirty="0" err="1" smtClean="0">
                <a:solidFill>
                  <a:srgbClr val="FF0000"/>
                </a:solidFill>
              </a:rPr>
              <a:t>time</a:t>
            </a:r>
            <a:r>
              <a:rPr lang="cs-CZ" sz="2800" dirty="0" smtClean="0">
                <a:solidFill>
                  <a:srgbClr val="FF0000"/>
                </a:solidFill>
              </a:rPr>
              <a:t>: </a:t>
            </a:r>
            <a:r>
              <a:rPr lang="pl-PL" sz="2800" dirty="0" smtClean="0">
                <a:solidFill>
                  <a:srgbClr val="FF0000"/>
                </a:solidFill>
              </a:rPr>
              <a:t>13:55 - 15:35, </a:t>
            </a:r>
            <a:r>
              <a:rPr lang="pl-PL" sz="2800" b="1" dirty="0" smtClean="0">
                <a:solidFill>
                  <a:srgbClr val="FF0000"/>
                </a:solidFill>
              </a:rPr>
              <a:t>room10</a:t>
            </a:r>
            <a:endParaRPr lang="cs-CZ" sz="2800" b="1"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Introduction</a:t>
            </a:r>
            <a:endParaRPr lang="cs-CZ" dirty="0"/>
          </a:p>
        </p:txBody>
      </p:sp>
      <p:sp>
        <p:nvSpPr>
          <p:cNvPr id="3" name="Zástupný symbol pro obsah 2"/>
          <p:cNvSpPr>
            <a:spLocks noGrp="1"/>
          </p:cNvSpPr>
          <p:nvPr>
            <p:ph idx="1"/>
          </p:nvPr>
        </p:nvSpPr>
        <p:spPr>
          <a:xfrm>
            <a:off x="457200" y="1340768"/>
            <a:ext cx="8229600" cy="4785395"/>
          </a:xfrm>
        </p:spPr>
        <p:txBody>
          <a:bodyPr/>
          <a:lstStyle/>
          <a:p>
            <a:r>
              <a:rPr lang="cs-CZ" dirty="0" err="1" smtClean="0"/>
              <a:t>Czech</a:t>
            </a:r>
            <a:r>
              <a:rPr lang="cs-CZ" dirty="0" smtClean="0"/>
              <a:t> </a:t>
            </a:r>
            <a:r>
              <a:rPr lang="cs-CZ" dirty="0" err="1" smtClean="0"/>
              <a:t>republic</a:t>
            </a:r>
            <a:endParaRPr lang="cs-CZ" dirty="0" smtClean="0"/>
          </a:p>
          <a:p>
            <a:pPr>
              <a:buNone/>
            </a:pPr>
            <a:endParaRPr lang="cs-CZ" dirty="0"/>
          </a:p>
        </p:txBody>
      </p:sp>
      <p:pic>
        <p:nvPicPr>
          <p:cNvPr id="20482" name="Picture 2" descr="http://www.ezilon.com/maps/images/europe/Czech-physical-map.gif"/>
          <p:cNvPicPr>
            <a:picLocks noChangeAspect="1" noChangeArrowheads="1"/>
          </p:cNvPicPr>
          <p:nvPr/>
        </p:nvPicPr>
        <p:blipFill>
          <a:blip r:embed="rId2" cstate="print"/>
          <a:srcRect/>
          <a:stretch>
            <a:fillRect/>
          </a:stretch>
        </p:blipFill>
        <p:spPr bwMode="auto">
          <a:xfrm>
            <a:off x="431032" y="2044887"/>
            <a:ext cx="8712968" cy="4813113"/>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facts</a:t>
            </a:r>
            <a:endParaRPr lang="cs-CZ" dirty="0"/>
          </a:p>
        </p:txBody>
      </p:sp>
      <p:sp>
        <p:nvSpPr>
          <p:cNvPr id="3" name="Zástupný symbol pro obsah 2"/>
          <p:cNvSpPr>
            <a:spLocks noGrp="1"/>
          </p:cNvSpPr>
          <p:nvPr>
            <p:ph idx="1"/>
          </p:nvPr>
        </p:nvSpPr>
        <p:spPr/>
        <p:txBody>
          <a:bodyPr/>
          <a:lstStyle/>
          <a:p>
            <a:r>
              <a:rPr lang="cs-CZ" dirty="0" err="1" smtClean="0"/>
              <a:t>Compulsory</a:t>
            </a:r>
            <a:r>
              <a:rPr lang="cs-CZ" dirty="0" smtClean="0"/>
              <a:t> </a:t>
            </a:r>
            <a:r>
              <a:rPr lang="cs-CZ" dirty="0" err="1" smtClean="0"/>
              <a:t>school</a:t>
            </a:r>
            <a:r>
              <a:rPr lang="cs-CZ" dirty="0" smtClean="0"/>
              <a:t> </a:t>
            </a:r>
            <a:r>
              <a:rPr lang="cs-CZ" dirty="0" err="1" smtClean="0"/>
              <a:t>attendance</a:t>
            </a:r>
            <a:endParaRPr lang="cs-CZ" dirty="0" smtClean="0"/>
          </a:p>
          <a:p>
            <a:r>
              <a:rPr lang="cs-CZ" dirty="0" err="1" smtClean="0"/>
              <a:t>Literacy</a:t>
            </a:r>
            <a:r>
              <a:rPr lang="cs-CZ" dirty="0" smtClean="0"/>
              <a:t> </a:t>
            </a:r>
            <a:r>
              <a:rPr lang="cs-CZ" dirty="0" err="1" smtClean="0"/>
              <a:t>rate</a:t>
            </a:r>
            <a:r>
              <a:rPr lang="cs-CZ" dirty="0" smtClean="0"/>
              <a:t> </a:t>
            </a:r>
          </a:p>
          <a:p>
            <a:r>
              <a:rPr lang="cs-CZ" dirty="0" smtClean="0"/>
              <a:t>Velvet </a:t>
            </a:r>
            <a:r>
              <a:rPr lang="cs-CZ" dirty="0" err="1" smtClean="0"/>
              <a:t>revolution</a:t>
            </a:r>
            <a:endParaRPr lang="cs-CZ" dirty="0" smtClean="0"/>
          </a:p>
          <a:p>
            <a:r>
              <a:rPr lang="cs-CZ" dirty="0" err="1" smtClean="0"/>
              <a:t>Educational</a:t>
            </a:r>
            <a:r>
              <a:rPr lang="cs-CZ" dirty="0" smtClean="0"/>
              <a:t> </a:t>
            </a:r>
            <a:r>
              <a:rPr lang="cs-CZ" dirty="0" err="1" smtClean="0"/>
              <a:t>reform</a:t>
            </a:r>
            <a:endParaRPr lang="cs-CZ" dirty="0" smtClean="0"/>
          </a:p>
          <a:p>
            <a:pPr>
              <a:buNone/>
            </a:pPr>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ISCED</a:t>
            </a:r>
            <a:endParaRPr lang="cs-CZ" dirty="0"/>
          </a:p>
        </p:txBody>
      </p:sp>
      <p:sp>
        <p:nvSpPr>
          <p:cNvPr id="3" name="Zástupný symbol pro obsah 2"/>
          <p:cNvSpPr>
            <a:spLocks noGrp="1"/>
          </p:cNvSpPr>
          <p:nvPr>
            <p:ph idx="1"/>
          </p:nvPr>
        </p:nvSpPr>
        <p:spPr/>
        <p:txBody>
          <a:bodyPr/>
          <a:lstStyle/>
          <a:p>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education</a:t>
            </a:r>
            <a:endParaRPr lang="cs-CZ" dirty="0"/>
          </a:p>
        </p:txBody>
      </p:sp>
      <p:sp>
        <p:nvSpPr>
          <p:cNvPr id="3" name="Zástupný symbol pro obsah 2"/>
          <p:cNvSpPr>
            <a:spLocks noGrp="1"/>
          </p:cNvSpPr>
          <p:nvPr>
            <p:ph idx="1"/>
          </p:nvPr>
        </p:nvSpPr>
        <p:spPr/>
        <p:txBody>
          <a:bodyPr/>
          <a:lstStyle/>
          <a:p>
            <a:r>
              <a:rPr lang="cs-CZ" dirty="0" err="1" smtClean="0"/>
              <a:t>Educational</a:t>
            </a:r>
            <a:r>
              <a:rPr lang="cs-CZ" dirty="0" smtClean="0"/>
              <a:t> </a:t>
            </a:r>
            <a:r>
              <a:rPr lang="cs-CZ" dirty="0" err="1" smtClean="0"/>
              <a:t>reform</a:t>
            </a:r>
            <a:endParaRPr lang="cs-CZ" dirty="0"/>
          </a:p>
        </p:txBody>
      </p:sp>
      <p:pic>
        <p:nvPicPr>
          <p:cNvPr id="1026" name="Picture 2"/>
          <p:cNvPicPr>
            <a:picLocks noChangeAspect="1" noChangeArrowheads="1"/>
          </p:cNvPicPr>
          <p:nvPr/>
        </p:nvPicPr>
        <p:blipFill>
          <a:blip r:embed="rId2" cstate="print"/>
          <a:srcRect/>
          <a:stretch>
            <a:fillRect/>
          </a:stretch>
        </p:blipFill>
        <p:spPr bwMode="auto">
          <a:xfrm>
            <a:off x="1547664" y="2132856"/>
            <a:ext cx="5762625" cy="4238625"/>
          </a:xfrm>
          <a:prstGeom prst="rect">
            <a:avLst/>
          </a:prstGeom>
          <a:solidFill>
            <a:srgbClr val="FFFFFF"/>
          </a:solid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Objectives of basic education</a:t>
            </a:r>
            <a:endParaRPr lang="cs-CZ" dirty="0"/>
          </a:p>
        </p:txBody>
      </p:sp>
      <p:sp>
        <p:nvSpPr>
          <p:cNvPr id="3" name="Zástupný symbol pro obsah 2"/>
          <p:cNvSpPr>
            <a:spLocks noGrp="1"/>
          </p:cNvSpPr>
          <p:nvPr>
            <p:ph idx="1"/>
          </p:nvPr>
        </p:nvSpPr>
        <p:spPr/>
        <p:txBody>
          <a:bodyPr>
            <a:noAutofit/>
          </a:bodyPr>
          <a:lstStyle/>
          <a:p>
            <a:r>
              <a:rPr lang="en-GB" sz="2000" dirty="0"/>
              <a:t>Create preconditions for pupils to acquire basic learning strategies and motivate them to life-long </a:t>
            </a:r>
            <a:r>
              <a:rPr lang="en-GB" sz="2000" dirty="0" smtClean="0"/>
              <a:t>learning</a:t>
            </a:r>
            <a:endParaRPr lang="cs-CZ" sz="2000" dirty="0"/>
          </a:p>
          <a:p>
            <a:r>
              <a:rPr lang="en-GB" sz="2000" dirty="0"/>
              <a:t>Stimulate and encourage pupils to creative thinking, logical reasoning and problem </a:t>
            </a:r>
            <a:r>
              <a:rPr lang="en-GB" sz="2000" dirty="0" smtClean="0"/>
              <a:t>solving</a:t>
            </a:r>
            <a:endParaRPr lang="cs-CZ" sz="2000" dirty="0"/>
          </a:p>
          <a:p>
            <a:r>
              <a:rPr lang="en-GB" sz="2000" dirty="0"/>
              <a:t>Guide pupils to engage in efficient, effective, open communication on all aspects of their </a:t>
            </a:r>
            <a:r>
              <a:rPr lang="en-GB" sz="2000" dirty="0" smtClean="0"/>
              <a:t>life</a:t>
            </a:r>
            <a:endParaRPr lang="cs-CZ" sz="2000" dirty="0"/>
          </a:p>
          <a:p>
            <a:r>
              <a:rPr lang="en-GB" sz="2000" dirty="0"/>
              <a:t>Develop pupils’ abilities to cooperate and to value their own work and achievements as well as the work and achievements of </a:t>
            </a:r>
            <a:r>
              <a:rPr lang="en-GB" sz="2000" dirty="0" smtClean="0"/>
              <a:t>others</a:t>
            </a:r>
            <a:endParaRPr lang="cs-CZ" sz="2000" dirty="0"/>
          </a:p>
          <a:p>
            <a:r>
              <a:rPr lang="en-GB" sz="2000" dirty="0"/>
              <a:t>Guide pupils so that they should become free and responsible individuals who exercise their rights and meet their </a:t>
            </a:r>
            <a:r>
              <a:rPr lang="en-GB" sz="2000" dirty="0" smtClean="0"/>
              <a:t>obligations</a:t>
            </a:r>
            <a:endParaRPr lang="cs-CZ" sz="2000" dirty="0"/>
          </a:p>
          <a:p>
            <a:r>
              <a:rPr lang="en-GB" sz="2000" dirty="0"/>
              <a:t>Induce in pupils the urge to express positive feelings and emotions in their behaviour, ways of acting and when experiencing important situations in their lives; develop in them sensitivity and responsiveness towards other people, the environment and </a:t>
            </a:r>
            <a:r>
              <a:rPr lang="en-GB" sz="2000" dirty="0" smtClean="0"/>
              <a:t>nature</a:t>
            </a:r>
            <a:endParaRPr lang="cs-CZ" sz="2000" dirty="0"/>
          </a:p>
          <a:p>
            <a:endParaRPr lang="cs-CZ"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Objectives of basic education</a:t>
            </a:r>
            <a:endParaRPr lang="cs-CZ" dirty="0"/>
          </a:p>
        </p:txBody>
      </p:sp>
      <p:sp>
        <p:nvSpPr>
          <p:cNvPr id="3" name="Zástupný symbol pro obsah 2"/>
          <p:cNvSpPr>
            <a:spLocks noGrp="1"/>
          </p:cNvSpPr>
          <p:nvPr>
            <p:ph idx="1"/>
          </p:nvPr>
        </p:nvSpPr>
        <p:spPr/>
        <p:txBody>
          <a:bodyPr>
            <a:normAutofit fontScale="92500" lnSpcReduction="20000"/>
          </a:bodyPr>
          <a:lstStyle/>
          <a:p>
            <a:r>
              <a:rPr lang="en-GB" sz="2600" dirty="0" smtClean="0"/>
              <a:t>Teach pupils to actively develop and protect their physical, mental and social health and to be responsible for it</a:t>
            </a:r>
            <a:endParaRPr lang="cs-CZ" sz="2600" dirty="0" smtClean="0"/>
          </a:p>
          <a:p>
            <a:pPr>
              <a:buNone/>
            </a:pPr>
            <a:endParaRPr lang="cs-CZ" sz="2600" dirty="0" smtClean="0"/>
          </a:p>
          <a:p>
            <a:r>
              <a:rPr lang="en-GB" sz="2600" dirty="0" smtClean="0"/>
              <a:t>Guide pupils to tolerance and consideration for other people, to a respect for their culture and spiritual values; teach pupils to live together with others</a:t>
            </a:r>
            <a:endParaRPr lang="cs-CZ" sz="2600" dirty="0" smtClean="0"/>
          </a:p>
          <a:p>
            <a:pPr>
              <a:buNone/>
            </a:pPr>
            <a:endParaRPr lang="cs-CZ" sz="2600" dirty="0" smtClean="0"/>
          </a:p>
          <a:p>
            <a:r>
              <a:rPr lang="en-GB" sz="2600" dirty="0" smtClean="0"/>
              <a:t>Help pupils to discover and develop their own abilities and skills in the context of actual opportunities and to use their abilities and skills in combination with their acquired knowledge when making decisions regarding the aims of their own life and profession</a:t>
            </a:r>
            <a:r>
              <a:rPr lang="en-GB" b="1" dirty="0" smtClean="0"/>
              <a:t/>
            </a:r>
            <a:br>
              <a:rPr lang="en-GB" b="1" dirty="0" smtClean="0"/>
            </a:br>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b="1" dirty="0" err="1" smtClean="0"/>
              <a:t>The</a:t>
            </a:r>
            <a:r>
              <a:rPr lang="cs-CZ" sz="3600" b="1" dirty="0" smtClean="0"/>
              <a:t> </a:t>
            </a:r>
            <a:r>
              <a:rPr lang="cs-CZ" sz="3600" b="1" dirty="0" err="1" smtClean="0"/>
              <a:t>National</a:t>
            </a:r>
            <a:r>
              <a:rPr lang="cs-CZ" sz="3600" b="1" dirty="0" smtClean="0"/>
              <a:t> </a:t>
            </a:r>
            <a:r>
              <a:rPr lang="cs-CZ" sz="3600" b="1" dirty="0" err="1" smtClean="0"/>
              <a:t>Education</a:t>
            </a:r>
            <a:r>
              <a:rPr lang="cs-CZ" sz="3600" b="1" dirty="0" smtClean="0"/>
              <a:t> </a:t>
            </a:r>
            <a:r>
              <a:rPr lang="cs-CZ" sz="3600" b="1" dirty="0" err="1" smtClean="0"/>
              <a:t>Programme</a:t>
            </a:r>
            <a:r>
              <a:rPr lang="cs-CZ" sz="3600" b="1" dirty="0" smtClean="0"/>
              <a:t> = </a:t>
            </a:r>
            <a:r>
              <a:rPr lang="cs-CZ" sz="3600" b="1" dirty="0" err="1" smtClean="0"/>
              <a:t>The</a:t>
            </a:r>
            <a:r>
              <a:rPr lang="cs-CZ" sz="3600" b="1" dirty="0" smtClean="0"/>
              <a:t> Framework </a:t>
            </a:r>
            <a:r>
              <a:rPr lang="cs-CZ" sz="3600" b="1" dirty="0" err="1" smtClean="0"/>
              <a:t>Educational</a:t>
            </a:r>
            <a:r>
              <a:rPr lang="cs-CZ" sz="3600" b="1" dirty="0" smtClean="0"/>
              <a:t> </a:t>
            </a:r>
            <a:r>
              <a:rPr lang="cs-CZ" sz="3600" b="1" dirty="0" err="1" smtClean="0"/>
              <a:t>Programmes</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77500" lnSpcReduction="20000"/>
          </a:bodyPr>
          <a:lstStyle/>
          <a:p>
            <a:pPr lvl="0"/>
            <a:r>
              <a:rPr lang="cs-CZ" dirty="0" err="1" smtClean="0"/>
              <a:t>defines</a:t>
            </a:r>
            <a:r>
              <a:rPr lang="cs-CZ" dirty="0" smtClean="0"/>
              <a:t> </a:t>
            </a:r>
            <a:r>
              <a:rPr lang="cs-CZ" dirty="0" err="1"/>
              <a:t>initial</a:t>
            </a:r>
            <a:r>
              <a:rPr lang="cs-CZ" dirty="0"/>
              <a:t> </a:t>
            </a:r>
            <a:r>
              <a:rPr lang="cs-CZ" dirty="0" err="1"/>
              <a:t>education</a:t>
            </a:r>
            <a:r>
              <a:rPr lang="cs-CZ" dirty="0"/>
              <a:t> as a </a:t>
            </a:r>
            <a:r>
              <a:rPr lang="cs-CZ" dirty="0" err="1"/>
              <a:t>whole</a:t>
            </a:r>
            <a:r>
              <a:rPr lang="cs-CZ" dirty="0"/>
              <a:t>. </a:t>
            </a:r>
          </a:p>
          <a:p>
            <a:pPr lvl="0"/>
            <a:r>
              <a:rPr lang="cs-CZ" dirty="0" err="1"/>
              <a:t>The</a:t>
            </a:r>
            <a:r>
              <a:rPr lang="cs-CZ" dirty="0"/>
              <a:t> Framework </a:t>
            </a:r>
            <a:r>
              <a:rPr lang="cs-CZ" dirty="0" err="1"/>
              <a:t>Educational</a:t>
            </a:r>
            <a:r>
              <a:rPr lang="cs-CZ" dirty="0"/>
              <a:t> </a:t>
            </a:r>
            <a:r>
              <a:rPr lang="cs-CZ" dirty="0" err="1"/>
              <a:t>Programmes</a:t>
            </a:r>
            <a:r>
              <a:rPr lang="cs-CZ" dirty="0"/>
              <a:t> devone </a:t>
            </a:r>
            <a:r>
              <a:rPr lang="cs-CZ" dirty="0" err="1"/>
              <a:t>binding</a:t>
            </a:r>
            <a:r>
              <a:rPr lang="cs-CZ" dirty="0"/>
              <a:t> </a:t>
            </a:r>
            <a:r>
              <a:rPr lang="cs-CZ" dirty="0" err="1"/>
              <a:t>educational</a:t>
            </a:r>
            <a:r>
              <a:rPr lang="cs-CZ" dirty="0"/>
              <a:t> </a:t>
            </a:r>
            <a:r>
              <a:rPr lang="cs-CZ" dirty="0" err="1"/>
              <a:t>norms</a:t>
            </a:r>
            <a:r>
              <a:rPr lang="cs-CZ" dirty="0"/>
              <a:t> </a:t>
            </a:r>
            <a:r>
              <a:rPr lang="cs-CZ" dirty="0" err="1"/>
              <a:t>across</a:t>
            </a:r>
            <a:r>
              <a:rPr lang="cs-CZ" dirty="0"/>
              <a:t> </a:t>
            </a:r>
            <a:r>
              <a:rPr lang="cs-CZ" dirty="0" err="1"/>
              <a:t>various</a:t>
            </a:r>
            <a:r>
              <a:rPr lang="cs-CZ" dirty="0"/>
              <a:t> </a:t>
            </a:r>
            <a:r>
              <a:rPr lang="cs-CZ" dirty="0" err="1"/>
              <a:t>stages</a:t>
            </a:r>
            <a:r>
              <a:rPr lang="cs-CZ" dirty="0"/>
              <a:t>: </a:t>
            </a:r>
            <a:r>
              <a:rPr lang="cs-CZ" dirty="0" err="1"/>
              <a:t>pre</a:t>
            </a:r>
            <a:r>
              <a:rPr lang="cs-CZ" dirty="0"/>
              <a:t>-</a:t>
            </a:r>
            <a:r>
              <a:rPr lang="cs-CZ" dirty="0" err="1"/>
              <a:t>school</a:t>
            </a:r>
            <a:r>
              <a:rPr lang="cs-CZ" dirty="0"/>
              <a:t> </a:t>
            </a:r>
            <a:r>
              <a:rPr lang="cs-CZ" dirty="0" err="1"/>
              <a:t>education</a:t>
            </a:r>
            <a:r>
              <a:rPr lang="cs-CZ" dirty="0"/>
              <a:t>, basic </a:t>
            </a:r>
            <a:r>
              <a:rPr lang="cs-CZ" dirty="0" err="1"/>
              <a:t>education</a:t>
            </a:r>
            <a:r>
              <a:rPr lang="cs-CZ" dirty="0"/>
              <a:t> </a:t>
            </a:r>
            <a:r>
              <a:rPr lang="cs-CZ" dirty="0" err="1"/>
              <a:t>and</a:t>
            </a:r>
            <a:r>
              <a:rPr lang="cs-CZ" dirty="0"/>
              <a:t> </a:t>
            </a:r>
            <a:r>
              <a:rPr lang="cs-CZ" dirty="0" err="1"/>
              <a:t>secondary</a:t>
            </a:r>
            <a:r>
              <a:rPr lang="cs-CZ" dirty="0"/>
              <a:t> </a:t>
            </a:r>
            <a:r>
              <a:rPr lang="cs-CZ" dirty="0" err="1"/>
              <a:t>education</a:t>
            </a:r>
            <a:r>
              <a:rPr lang="cs-CZ" dirty="0"/>
              <a:t> (</a:t>
            </a:r>
            <a:r>
              <a:rPr lang="cs-CZ" dirty="0" err="1"/>
              <a:t>for</a:t>
            </a:r>
            <a:r>
              <a:rPr lang="cs-CZ" dirty="0"/>
              <a:t> </a:t>
            </a:r>
            <a:r>
              <a:rPr lang="cs-CZ" dirty="0" err="1"/>
              <a:t>pupils</a:t>
            </a:r>
            <a:r>
              <a:rPr lang="cs-CZ" dirty="0"/>
              <a:t> </a:t>
            </a:r>
            <a:r>
              <a:rPr lang="cs-CZ" dirty="0" err="1"/>
              <a:t>and</a:t>
            </a:r>
            <a:r>
              <a:rPr lang="cs-CZ" dirty="0"/>
              <a:t> </a:t>
            </a:r>
            <a:r>
              <a:rPr lang="cs-CZ" dirty="0" err="1"/>
              <a:t>students</a:t>
            </a:r>
            <a:r>
              <a:rPr lang="cs-CZ" dirty="0"/>
              <a:t> </a:t>
            </a:r>
            <a:r>
              <a:rPr lang="cs-CZ" dirty="0" err="1"/>
              <a:t>from</a:t>
            </a:r>
            <a:r>
              <a:rPr lang="cs-CZ" dirty="0"/>
              <a:t> 3 to 19 </a:t>
            </a:r>
            <a:r>
              <a:rPr lang="cs-CZ" dirty="0" err="1"/>
              <a:t>years</a:t>
            </a:r>
            <a:r>
              <a:rPr lang="cs-CZ" dirty="0"/>
              <a:t> </a:t>
            </a:r>
            <a:r>
              <a:rPr lang="cs-CZ" dirty="0" err="1"/>
              <a:t>of</a:t>
            </a:r>
            <a:r>
              <a:rPr lang="cs-CZ" dirty="0"/>
              <a:t> </a:t>
            </a:r>
            <a:r>
              <a:rPr lang="cs-CZ" dirty="0" err="1" smtClean="0"/>
              <a:t>age</a:t>
            </a:r>
            <a:r>
              <a:rPr lang="cs-CZ" dirty="0" smtClean="0"/>
              <a:t>)are </a:t>
            </a:r>
            <a:r>
              <a:rPr lang="cs-CZ" dirty="0" err="1"/>
              <a:t>based</a:t>
            </a:r>
            <a:r>
              <a:rPr lang="cs-CZ" dirty="0"/>
              <a:t> on a </a:t>
            </a:r>
            <a:r>
              <a:rPr lang="cs-CZ" dirty="0" err="1"/>
              <a:t>new</a:t>
            </a:r>
            <a:r>
              <a:rPr lang="cs-CZ" dirty="0"/>
              <a:t> </a:t>
            </a:r>
            <a:r>
              <a:rPr lang="cs-CZ" dirty="0" err="1"/>
              <a:t>education</a:t>
            </a:r>
            <a:r>
              <a:rPr lang="cs-CZ" dirty="0"/>
              <a:t> </a:t>
            </a:r>
            <a:r>
              <a:rPr lang="cs-CZ" dirty="0" err="1"/>
              <a:t>strategy</a:t>
            </a:r>
            <a:r>
              <a:rPr lang="cs-CZ" dirty="0"/>
              <a:t>, </a:t>
            </a:r>
            <a:r>
              <a:rPr lang="cs-CZ" dirty="0" err="1"/>
              <a:t>stressing</a:t>
            </a:r>
            <a:r>
              <a:rPr lang="cs-CZ" dirty="0"/>
              <a:t> </a:t>
            </a:r>
            <a:r>
              <a:rPr lang="cs-CZ" dirty="0" err="1"/>
              <a:t>key</a:t>
            </a:r>
            <a:r>
              <a:rPr lang="cs-CZ" dirty="0"/>
              <a:t> </a:t>
            </a:r>
            <a:r>
              <a:rPr lang="cs-CZ" dirty="0" err="1"/>
              <a:t>competencies</a:t>
            </a:r>
            <a:r>
              <a:rPr lang="cs-CZ" dirty="0"/>
              <a:t>, </a:t>
            </a:r>
            <a:r>
              <a:rPr lang="cs-CZ" dirty="0" err="1"/>
              <a:t>their</a:t>
            </a:r>
            <a:r>
              <a:rPr lang="cs-CZ" dirty="0"/>
              <a:t> </a:t>
            </a:r>
            <a:r>
              <a:rPr lang="cs-CZ" dirty="0" err="1"/>
              <a:t>interlinking</a:t>
            </a:r>
            <a:r>
              <a:rPr lang="cs-CZ" dirty="0"/>
              <a:t> </a:t>
            </a:r>
            <a:r>
              <a:rPr lang="cs-CZ" dirty="0" err="1"/>
              <a:t>with</a:t>
            </a:r>
            <a:endParaRPr lang="cs-CZ" dirty="0"/>
          </a:p>
          <a:p>
            <a:pPr lvl="0"/>
            <a:r>
              <a:rPr lang="cs-CZ" dirty="0" err="1"/>
              <a:t>educational</a:t>
            </a:r>
            <a:r>
              <a:rPr lang="cs-CZ" dirty="0"/>
              <a:t> </a:t>
            </a:r>
            <a:r>
              <a:rPr lang="cs-CZ" dirty="0" err="1"/>
              <a:t>contents</a:t>
            </a:r>
            <a:r>
              <a:rPr lang="cs-CZ" dirty="0"/>
              <a:t> </a:t>
            </a:r>
            <a:r>
              <a:rPr lang="cs-CZ" dirty="0" err="1"/>
              <a:t>and</a:t>
            </a:r>
            <a:r>
              <a:rPr lang="cs-CZ" dirty="0"/>
              <a:t> </a:t>
            </a:r>
            <a:r>
              <a:rPr lang="cs-CZ" dirty="0" err="1"/>
              <a:t>the</a:t>
            </a:r>
            <a:r>
              <a:rPr lang="cs-CZ" dirty="0"/>
              <a:t> </a:t>
            </a:r>
            <a:r>
              <a:rPr lang="cs-CZ" dirty="0" err="1"/>
              <a:t>application</a:t>
            </a:r>
            <a:r>
              <a:rPr lang="cs-CZ" dirty="0"/>
              <a:t> </a:t>
            </a:r>
            <a:r>
              <a:rPr lang="cs-CZ" dirty="0" err="1"/>
              <a:t>of</a:t>
            </a:r>
            <a:r>
              <a:rPr lang="cs-CZ" dirty="0"/>
              <a:t> </a:t>
            </a:r>
            <a:r>
              <a:rPr lang="cs-CZ" dirty="0" err="1"/>
              <a:t>acquired</a:t>
            </a:r>
            <a:r>
              <a:rPr lang="cs-CZ" dirty="0"/>
              <a:t> </a:t>
            </a:r>
            <a:r>
              <a:rPr lang="cs-CZ" dirty="0" err="1"/>
              <a:t>knowledge</a:t>
            </a:r>
            <a:r>
              <a:rPr lang="cs-CZ" dirty="0"/>
              <a:t> </a:t>
            </a:r>
            <a:r>
              <a:rPr lang="cs-CZ" dirty="0" err="1"/>
              <a:t>and</a:t>
            </a:r>
            <a:r>
              <a:rPr lang="cs-CZ" dirty="0"/>
              <a:t> </a:t>
            </a:r>
            <a:r>
              <a:rPr lang="cs-CZ" dirty="0" err="1"/>
              <a:t>skills</a:t>
            </a:r>
            <a:r>
              <a:rPr lang="cs-CZ" dirty="0"/>
              <a:t> in </a:t>
            </a:r>
            <a:r>
              <a:rPr lang="cs-CZ" dirty="0" err="1"/>
              <a:t>practical</a:t>
            </a:r>
            <a:r>
              <a:rPr lang="cs-CZ" dirty="0"/>
              <a:t> </a:t>
            </a:r>
            <a:r>
              <a:rPr lang="cs-CZ" dirty="0" err="1"/>
              <a:t>life</a:t>
            </a:r>
            <a:r>
              <a:rPr lang="cs-CZ" dirty="0"/>
              <a:t>;</a:t>
            </a:r>
          </a:p>
          <a:p>
            <a:pPr lvl="0"/>
            <a:r>
              <a:rPr lang="cs-CZ" dirty="0" err="1"/>
              <a:t>build</a:t>
            </a:r>
            <a:r>
              <a:rPr lang="cs-CZ" dirty="0"/>
              <a:t> on </a:t>
            </a:r>
            <a:r>
              <a:rPr lang="cs-CZ" dirty="0" err="1"/>
              <a:t>the</a:t>
            </a:r>
            <a:r>
              <a:rPr lang="cs-CZ" dirty="0"/>
              <a:t> </a:t>
            </a:r>
            <a:r>
              <a:rPr lang="cs-CZ" dirty="0" err="1"/>
              <a:t>concept</a:t>
            </a:r>
            <a:r>
              <a:rPr lang="cs-CZ" dirty="0"/>
              <a:t> </a:t>
            </a:r>
            <a:r>
              <a:rPr lang="cs-CZ" dirty="0" err="1"/>
              <a:t>of</a:t>
            </a:r>
            <a:r>
              <a:rPr lang="cs-CZ" dirty="0"/>
              <a:t> </a:t>
            </a:r>
            <a:r>
              <a:rPr lang="cs-CZ" dirty="0" err="1"/>
              <a:t>life</a:t>
            </a:r>
            <a:r>
              <a:rPr lang="cs-CZ" dirty="0"/>
              <a:t>-</a:t>
            </a:r>
            <a:r>
              <a:rPr lang="cs-CZ" dirty="0" err="1"/>
              <a:t>long</a:t>
            </a:r>
            <a:r>
              <a:rPr lang="cs-CZ" dirty="0"/>
              <a:t> </a:t>
            </a:r>
            <a:r>
              <a:rPr lang="cs-CZ" dirty="0" err="1"/>
              <a:t>learning</a:t>
            </a:r>
            <a:endParaRPr lang="cs-CZ" dirty="0"/>
          </a:p>
          <a:p>
            <a:pPr lvl="0"/>
            <a:r>
              <a:rPr lang="cs-CZ" dirty="0" err="1"/>
              <a:t>promote</a:t>
            </a:r>
            <a:r>
              <a:rPr lang="cs-CZ" dirty="0"/>
              <a:t> </a:t>
            </a:r>
            <a:r>
              <a:rPr lang="cs-CZ" dirty="0" err="1"/>
              <a:t>the</a:t>
            </a:r>
            <a:r>
              <a:rPr lang="cs-CZ" dirty="0"/>
              <a:t> </a:t>
            </a:r>
            <a:r>
              <a:rPr lang="cs-CZ" dirty="0" err="1"/>
              <a:t>educational</a:t>
            </a:r>
            <a:r>
              <a:rPr lang="cs-CZ" dirty="0"/>
              <a:t> autonomy </a:t>
            </a:r>
            <a:r>
              <a:rPr lang="cs-CZ" dirty="0" err="1"/>
              <a:t>of</a:t>
            </a:r>
            <a:r>
              <a:rPr lang="cs-CZ" dirty="0"/>
              <a:t> </a:t>
            </a:r>
            <a:r>
              <a:rPr lang="cs-CZ" dirty="0" err="1"/>
              <a:t>schools</a:t>
            </a:r>
            <a:r>
              <a:rPr lang="cs-CZ" dirty="0"/>
              <a:t> as </a:t>
            </a:r>
            <a:r>
              <a:rPr lang="cs-CZ" dirty="0" err="1"/>
              <a:t>well</a:t>
            </a:r>
            <a:r>
              <a:rPr lang="cs-CZ" dirty="0"/>
              <a:t> as </a:t>
            </a:r>
            <a:r>
              <a:rPr lang="cs-CZ" dirty="0" err="1"/>
              <a:t>teachers’</a:t>
            </a:r>
            <a:r>
              <a:rPr lang="cs-CZ" dirty="0"/>
              <a:t> </a:t>
            </a:r>
            <a:r>
              <a:rPr lang="cs-CZ" dirty="0" err="1"/>
              <a:t>professional</a:t>
            </a:r>
            <a:r>
              <a:rPr lang="cs-CZ" dirty="0"/>
              <a:t> </a:t>
            </a:r>
            <a:r>
              <a:rPr lang="cs-CZ" dirty="0" err="1"/>
              <a:t>responsibility</a:t>
            </a:r>
            <a:r>
              <a:rPr lang="cs-CZ" dirty="0"/>
              <a:t> </a:t>
            </a:r>
            <a:r>
              <a:rPr lang="cs-CZ" dirty="0" err="1"/>
              <a:t>for</a:t>
            </a:r>
            <a:r>
              <a:rPr lang="cs-CZ" dirty="0"/>
              <a:t> </a:t>
            </a:r>
            <a:r>
              <a:rPr lang="cs-CZ" dirty="0" err="1"/>
              <a:t>the</a:t>
            </a:r>
            <a:r>
              <a:rPr lang="cs-CZ" dirty="0"/>
              <a:t> </a:t>
            </a:r>
            <a:r>
              <a:rPr lang="cs-CZ" dirty="0" err="1"/>
              <a:t>outcomes</a:t>
            </a:r>
            <a:r>
              <a:rPr lang="cs-CZ" dirty="0"/>
              <a:t> </a:t>
            </a:r>
            <a:r>
              <a:rPr lang="cs-CZ" dirty="0" err="1"/>
              <a:t>of</a:t>
            </a:r>
            <a:r>
              <a:rPr lang="cs-CZ" dirty="0"/>
              <a:t> </a:t>
            </a:r>
            <a:r>
              <a:rPr lang="cs-CZ" dirty="0" err="1"/>
              <a:t>the</a:t>
            </a:r>
            <a:r>
              <a:rPr lang="cs-CZ" dirty="0"/>
              <a:t> </a:t>
            </a:r>
            <a:r>
              <a:rPr lang="cs-CZ" dirty="0" err="1"/>
              <a:t>educational</a:t>
            </a:r>
            <a:r>
              <a:rPr lang="cs-CZ" dirty="0"/>
              <a:t> </a:t>
            </a:r>
            <a:r>
              <a:rPr lang="cs-CZ" dirty="0" err="1"/>
              <a:t>process</a:t>
            </a:r>
            <a:r>
              <a:rPr lang="cs-CZ" dirty="0"/>
              <a:t>.</a:t>
            </a:r>
          </a:p>
          <a:p>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Educational</a:t>
            </a:r>
            <a:r>
              <a:rPr lang="cs-CZ" b="1" dirty="0"/>
              <a:t> </a:t>
            </a:r>
            <a:r>
              <a:rPr lang="cs-CZ" b="1" dirty="0" err="1"/>
              <a:t>fields</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err="1"/>
              <a:t>Language</a:t>
            </a:r>
            <a:r>
              <a:rPr lang="cs-CZ" b="1" dirty="0"/>
              <a:t> </a:t>
            </a:r>
            <a:r>
              <a:rPr lang="cs-CZ" b="1" dirty="0" err="1"/>
              <a:t>and</a:t>
            </a:r>
            <a:r>
              <a:rPr lang="cs-CZ" b="1" dirty="0"/>
              <a:t> </a:t>
            </a:r>
            <a:r>
              <a:rPr lang="cs-CZ" b="1" dirty="0" err="1"/>
              <a:t>Language</a:t>
            </a:r>
            <a:r>
              <a:rPr lang="cs-CZ" b="1" dirty="0"/>
              <a:t> </a:t>
            </a:r>
            <a:r>
              <a:rPr lang="cs-CZ" b="1" dirty="0" err="1"/>
              <a:t>Communication</a:t>
            </a:r>
            <a:r>
              <a:rPr lang="cs-CZ" b="1" dirty="0"/>
              <a:t> </a:t>
            </a:r>
            <a:r>
              <a:rPr lang="cs-CZ" dirty="0"/>
              <a:t>(</a:t>
            </a:r>
            <a:r>
              <a:rPr lang="cs-CZ" i="1" dirty="0" err="1"/>
              <a:t>Czech</a:t>
            </a:r>
            <a:r>
              <a:rPr lang="cs-CZ" i="1" dirty="0"/>
              <a:t> </a:t>
            </a:r>
            <a:r>
              <a:rPr lang="cs-CZ" i="1" dirty="0" err="1"/>
              <a:t>Language</a:t>
            </a:r>
            <a:r>
              <a:rPr lang="cs-CZ" i="1" dirty="0"/>
              <a:t> </a:t>
            </a:r>
            <a:r>
              <a:rPr lang="cs-CZ" i="1" dirty="0" err="1"/>
              <a:t>and</a:t>
            </a:r>
            <a:r>
              <a:rPr lang="cs-CZ" i="1" dirty="0"/>
              <a:t> </a:t>
            </a:r>
            <a:r>
              <a:rPr lang="cs-CZ" i="1" dirty="0" err="1"/>
              <a:t>Literature</a:t>
            </a:r>
            <a:r>
              <a:rPr lang="cs-CZ" i="1" dirty="0"/>
              <a:t>, </a:t>
            </a:r>
            <a:r>
              <a:rPr lang="cs-CZ" i="1" dirty="0" err="1"/>
              <a:t>Foreign</a:t>
            </a:r>
            <a:r>
              <a:rPr lang="cs-CZ" i="1" dirty="0"/>
              <a:t> </a:t>
            </a:r>
            <a:r>
              <a:rPr lang="cs-CZ" i="1" dirty="0" err="1"/>
              <a:t>Language</a:t>
            </a:r>
            <a:r>
              <a:rPr lang="cs-CZ" dirty="0"/>
              <a:t>)</a:t>
            </a:r>
          </a:p>
          <a:p>
            <a:r>
              <a:rPr lang="cs-CZ" b="1" dirty="0" err="1"/>
              <a:t>Mathematics</a:t>
            </a:r>
            <a:r>
              <a:rPr lang="cs-CZ" b="1" dirty="0"/>
              <a:t> </a:t>
            </a:r>
            <a:r>
              <a:rPr lang="cs-CZ" b="1" dirty="0" err="1"/>
              <a:t>and</a:t>
            </a:r>
            <a:r>
              <a:rPr lang="cs-CZ" b="1" dirty="0"/>
              <a:t> </a:t>
            </a:r>
            <a:r>
              <a:rPr lang="cs-CZ" b="1" dirty="0" err="1"/>
              <a:t>Its</a:t>
            </a:r>
            <a:r>
              <a:rPr lang="cs-CZ" b="1" dirty="0"/>
              <a:t> </a:t>
            </a:r>
            <a:r>
              <a:rPr lang="cs-CZ" b="1" dirty="0" err="1"/>
              <a:t>Applications</a:t>
            </a:r>
            <a:r>
              <a:rPr lang="cs-CZ" b="1" dirty="0"/>
              <a:t> </a:t>
            </a:r>
            <a:r>
              <a:rPr lang="cs-CZ" i="1" dirty="0"/>
              <a:t>(</a:t>
            </a:r>
            <a:r>
              <a:rPr lang="cs-CZ" i="1" dirty="0" err="1"/>
              <a:t>Mathematics</a:t>
            </a:r>
            <a:r>
              <a:rPr lang="cs-CZ" i="1" dirty="0"/>
              <a:t> </a:t>
            </a:r>
            <a:r>
              <a:rPr lang="cs-CZ" i="1" dirty="0" err="1"/>
              <a:t>and</a:t>
            </a:r>
            <a:r>
              <a:rPr lang="cs-CZ" i="1" dirty="0"/>
              <a:t> </a:t>
            </a:r>
            <a:r>
              <a:rPr lang="cs-CZ" i="1" dirty="0" err="1"/>
              <a:t>Its</a:t>
            </a:r>
            <a:r>
              <a:rPr lang="cs-CZ" i="1" dirty="0"/>
              <a:t> </a:t>
            </a:r>
            <a:r>
              <a:rPr lang="cs-CZ" i="1" dirty="0" err="1"/>
              <a:t>Applications</a:t>
            </a:r>
            <a:r>
              <a:rPr lang="cs-CZ" i="1" dirty="0"/>
              <a:t>)</a:t>
            </a:r>
            <a:endParaRPr lang="cs-CZ" dirty="0"/>
          </a:p>
          <a:p>
            <a:r>
              <a:rPr lang="cs-CZ" b="1" dirty="0" err="1"/>
              <a:t>Information</a:t>
            </a:r>
            <a:r>
              <a:rPr lang="cs-CZ" b="1" dirty="0"/>
              <a:t> </a:t>
            </a:r>
            <a:r>
              <a:rPr lang="cs-CZ" b="1" dirty="0" err="1"/>
              <a:t>and</a:t>
            </a:r>
            <a:r>
              <a:rPr lang="cs-CZ" b="1" dirty="0"/>
              <a:t> </a:t>
            </a:r>
            <a:r>
              <a:rPr lang="cs-CZ" b="1" dirty="0" err="1"/>
              <a:t>Communication</a:t>
            </a:r>
            <a:r>
              <a:rPr lang="cs-CZ" b="1" dirty="0"/>
              <a:t> Technologies </a:t>
            </a:r>
            <a:r>
              <a:rPr lang="cs-CZ" dirty="0"/>
              <a:t>(</a:t>
            </a:r>
            <a:r>
              <a:rPr lang="cs-CZ" i="1" dirty="0" err="1"/>
              <a:t>Information</a:t>
            </a:r>
            <a:r>
              <a:rPr lang="cs-CZ" i="1" dirty="0"/>
              <a:t> </a:t>
            </a:r>
            <a:r>
              <a:rPr lang="cs-CZ" i="1" dirty="0" err="1"/>
              <a:t>and</a:t>
            </a:r>
            <a:r>
              <a:rPr lang="cs-CZ" i="1" dirty="0"/>
              <a:t> </a:t>
            </a:r>
            <a:r>
              <a:rPr lang="cs-CZ" i="1" dirty="0" err="1"/>
              <a:t>Communication</a:t>
            </a:r>
            <a:r>
              <a:rPr lang="cs-CZ" i="1" dirty="0"/>
              <a:t> Technologies</a:t>
            </a:r>
            <a:r>
              <a:rPr lang="cs-CZ" dirty="0"/>
              <a:t>)</a:t>
            </a:r>
          </a:p>
          <a:p>
            <a:r>
              <a:rPr lang="cs-CZ" b="1" dirty="0" err="1"/>
              <a:t>Humans</a:t>
            </a:r>
            <a:r>
              <a:rPr lang="cs-CZ" b="1" dirty="0"/>
              <a:t> </a:t>
            </a:r>
            <a:r>
              <a:rPr lang="cs-CZ" b="1" dirty="0" err="1"/>
              <a:t>and</a:t>
            </a:r>
            <a:r>
              <a:rPr lang="cs-CZ" b="1" dirty="0"/>
              <a:t> </a:t>
            </a:r>
            <a:r>
              <a:rPr lang="cs-CZ" b="1" dirty="0" err="1"/>
              <a:t>Their</a:t>
            </a:r>
            <a:r>
              <a:rPr lang="cs-CZ" b="1" dirty="0"/>
              <a:t> </a:t>
            </a:r>
            <a:r>
              <a:rPr lang="cs-CZ" b="1" dirty="0" err="1"/>
              <a:t>World</a:t>
            </a:r>
            <a:r>
              <a:rPr lang="cs-CZ" b="1" dirty="0"/>
              <a:t> </a:t>
            </a:r>
            <a:r>
              <a:rPr lang="cs-CZ" dirty="0"/>
              <a:t>(</a:t>
            </a:r>
            <a:r>
              <a:rPr lang="cs-CZ" i="1" dirty="0" err="1"/>
              <a:t>Humans</a:t>
            </a:r>
            <a:r>
              <a:rPr lang="cs-CZ" i="1" dirty="0"/>
              <a:t> </a:t>
            </a:r>
            <a:r>
              <a:rPr lang="cs-CZ" i="1" dirty="0" err="1"/>
              <a:t>and</a:t>
            </a:r>
            <a:r>
              <a:rPr lang="cs-CZ" i="1" dirty="0"/>
              <a:t> </a:t>
            </a:r>
            <a:r>
              <a:rPr lang="cs-CZ" i="1" dirty="0" err="1"/>
              <a:t>their</a:t>
            </a:r>
            <a:r>
              <a:rPr lang="cs-CZ" i="1" dirty="0"/>
              <a:t> </a:t>
            </a:r>
            <a:r>
              <a:rPr lang="cs-CZ" i="1" dirty="0" err="1"/>
              <a:t>World</a:t>
            </a:r>
            <a:r>
              <a:rPr lang="cs-CZ" dirty="0"/>
              <a:t>)</a:t>
            </a:r>
          </a:p>
          <a:p>
            <a:r>
              <a:rPr lang="cs-CZ" b="1" dirty="0" err="1"/>
              <a:t>Humans</a:t>
            </a:r>
            <a:r>
              <a:rPr lang="cs-CZ" b="1" dirty="0"/>
              <a:t> </a:t>
            </a:r>
            <a:r>
              <a:rPr lang="cs-CZ" b="1" dirty="0" err="1"/>
              <a:t>and</a:t>
            </a:r>
            <a:r>
              <a:rPr lang="cs-CZ" b="1" dirty="0"/>
              <a:t> Society </a:t>
            </a:r>
            <a:r>
              <a:rPr lang="cs-CZ" dirty="0"/>
              <a:t>(</a:t>
            </a:r>
            <a:r>
              <a:rPr lang="cs-CZ" i="1" dirty="0" err="1"/>
              <a:t>History</a:t>
            </a:r>
            <a:r>
              <a:rPr lang="cs-CZ" i="1" dirty="0"/>
              <a:t>, </a:t>
            </a:r>
            <a:r>
              <a:rPr lang="cs-CZ" i="1" dirty="0" err="1"/>
              <a:t>Civic</a:t>
            </a:r>
            <a:r>
              <a:rPr lang="cs-CZ" i="1" dirty="0"/>
              <a:t> </a:t>
            </a:r>
            <a:r>
              <a:rPr lang="cs-CZ" i="1" dirty="0" err="1"/>
              <a:t>education</a:t>
            </a:r>
            <a:r>
              <a:rPr lang="cs-CZ" dirty="0"/>
              <a:t>)</a:t>
            </a:r>
          </a:p>
          <a:p>
            <a:r>
              <a:rPr lang="cs-CZ" b="1" dirty="0" err="1"/>
              <a:t>Humans</a:t>
            </a:r>
            <a:r>
              <a:rPr lang="cs-CZ" b="1" dirty="0"/>
              <a:t> </a:t>
            </a:r>
            <a:r>
              <a:rPr lang="cs-CZ" b="1" dirty="0" err="1"/>
              <a:t>and</a:t>
            </a:r>
            <a:r>
              <a:rPr lang="cs-CZ" b="1" dirty="0"/>
              <a:t> </a:t>
            </a:r>
            <a:r>
              <a:rPr lang="cs-CZ" b="1" dirty="0" err="1"/>
              <a:t>Nature</a:t>
            </a:r>
            <a:r>
              <a:rPr lang="cs-CZ" b="1" dirty="0"/>
              <a:t> </a:t>
            </a:r>
            <a:r>
              <a:rPr lang="cs-CZ" dirty="0"/>
              <a:t>(</a:t>
            </a:r>
            <a:r>
              <a:rPr lang="cs-CZ" i="1" dirty="0" err="1"/>
              <a:t>Physics</a:t>
            </a:r>
            <a:r>
              <a:rPr lang="cs-CZ" i="1" dirty="0"/>
              <a:t>, </a:t>
            </a:r>
            <a:r>
              <a:rPr lang="cs-CZ" i="1" dirty="0" err="1"/>
              <a:t>Chemistry</a:t>
            </a:r>
            <a:r>
              <a:rPr lang="cs-CZ" i="1" dirty="0"/>
              <a:t>, </a:t>
            </a:r>
            <a:r>
              <a:rPr lang="cs-CZ" i="1" dirty="0" err="1"/>
              <a:t>Natural</a:t>
            </a:r>
            <a:r>
              <a:rPr lang="cs-CZ" i="1" dirty="0"/>
              <a:t> </a:t>
            </a:r>
            <a:r>
              <a:rPr lang="cs-CZ" i="1" dirty="0" err="1"/>
              <a:t>Sciences</a:t>
            </a:r>
            <a:r>
              <a:rPr lang="cs-CZ" i="1" dirty="0"/>
              <a:t>, </a:t>
            </a:r>
            <a:r>
              <a:rPr lang="cs-CZ" i="1" dirty="0" err="1"/>
              <a:t>Geography</a:t>
            </a:r>
            <a:r>
              <a:rPr lang="cs-CZ" dirty="0"/>
              <a:t>)</a:t>
            </a:r>
          </a:p>
          <a:p>
            <a:r>
              <a:rPr lang="cs-CZ" b="1" dirty="0" err="1"/>
              <a:t>Arts</a:t>
            </a:r>
            <a:r>
              <a:rPr lang="cs-CZ" b="1" dirty="0"/>
              <a:t> </a:t>
            </a:r>
            <a:r>
              <a:rPr lang="cs-CZ" b="1" dirty="0" err="1"/>
              <a:t>and</a:t>
            </a:r>
            <a:r>
              <a:rPr lang="cs-CZ" b="1" dirty="0"/>
              <a:t> </a:t>
            </a:r>
            <a:r>
              <a:rPr lang="cs-CZ" b="1" dirty="0" err="1"/>
              <a:t>Culture</a:t>
            </a:r>
            <a:r>
              <a:rPr lang="cs-CZ" b="1" dirty="0"/>
              <a:t> </a:t>
            </a:r>
            <a:r>
              <a:rPr lang="cs-CZ" dirty="0"/>
              <a:t>(</a:t>
            </a:r>
            <a:r>
              <a:rPr lang="cs-CZ" i="1" dirty="0"/>
              <a:t>Music, Fine </a:t>
            </a:r>
            <a:r>
              <a:rPr lang="cs-CZ" i="1" dirty="0" err="1"/>
              <a:t>Art</a:t>
            </a:r>
            <a:r>
              <a:rPr lang="cs-CZ" dirty="0"/>
              <a:t>)</a:t>
            </a:r>
          </a:p>
          <a:p>
            <a:r>
              <a:rPr lang="cs-CZ" b="1" dirty="0" err="1"/>
              <a:t>Humans</a:t>
            </a:r>
            <a:r>
              <a:rPr lang="cs-CZ" b="1" dirty="0"/>
              <a:t> </a:t>
            </a:r>
            <a:r>
              <a:rPr lang="cs-CZ" b="1" dirty="0" err="1"/>
              <a:t>and</a:t>
            </a:r>
            <a:r>
              <a:rPr lang="cs-CZ" b="1" dirty="0"/>
              <a:t> </a:t>
            </a:r>
            <a:r>
              <a:rPr lang="cs-CZ" b="1" dirty="0" err="1"/>
              <a:t>Health</a:t>
            </a:r>
            <a:r>
              <a:rPr lang="cs-CZ" b="1" dirty="0"/>
              <a:t> </a:t>
            </a:r>
            <a:r>
              <a:rPr lang="cs-CZ" dirty="0"/>
              <a:t>(</a:t>
            </a:r>
            <a:r>
              <a:rPr lang="cs-CZ" i="1" dirty="0" err="1"/>
              <a:t>Health</a:t>
            </a:r>
            <a:r>
              <a:rPr lang="cs-CZ" i="1" dirty="0"/>
              <a:t> </a:t>
            </a:r>
            <a:r>
              <a:rPr lang="cs-CZ" i="1" dirty="0" err="1"/>
              <a:t>Education</a:t>
            </a:r>
            <a:r>
              <a:rPr lang="cs-CZ" i="1" dirty="0"/>
              <a:t>, </a:t>
            </a:r>
            <a:r>
              <a:rPr lang="cs-CZ" i="1" dirty="0" err="1"/>
              <a:t>Physical</a:t>
            </a:r>
            <a:r>
              <a:rPr lang="cs-CZ" i="1" dirty="0"/>
              <a:t> </a:t>
            </a:r>
            <a:r>
              <a:rPr lang="cs-CZ" i="1" dirty="0" err="1"/>
              <a:t>Education</a:t>
            </a:r>
            <a:r>
              <a:rPr lang="cs-CZ" dirty="0"/>
              <a:t>)</a:t>
            </a:r>
          </a:p>
          <a:p>
            <a:r>
              <a:rPr lang="cs-CZ" b="1" dirty="0" err="1"/>
              <a:t>Humans</a:t>
            </a:r>
            <a:r>
              <a:rPr lang="cs-CZ" b="1" dirty="0"/>
              <a:t> </a:t>
            </a:r>
            <a:r>
              <a:rPr lang="cs-CZ" b="1" dirty="0" err="1"/>
              <a:t>and</a:t>
            </a:r>
            <a:r>
              <a:rPr lang="cs-CZ" b="1" dirty="0"/>
              <a:t> </a:t>
            </a:r>
            <a:r>
              <a:rPr lang="cs-CZ" b="1" dirty="0" err="1"/>
              <a:t>the</a:t>
            </a:r>
            <a:r>
              <a:rPr lang="cs-CZ" b="1" dirty="0"/>
              <a:t> </a:t>
            </a:r>
            <a:r>
              <a:rPr lang="cs-CZ" b="1" dirty="0" err="1"/>
              <a:t>World</a:t>
            </a:r>
            <a:r>
              <a:rPr lang="cs-CZ" b="1" dirty="0"/>
              <a:t> </a:t>
            </a:r>
            <a:r>
              <a:rPr lang="cs-CZ" b="1" dirty="0" err="1"/>
              <a:t>of</a:t>
            </a:r>
            <a:r>
              <a:rPr lang="cs-CZ" b="1" dirty="0"/>
              <a:t> </a:t>
            </a:r>
            <a:r>
              <a:rPr lang="cs-CZ" b="1" dirty="0" err="1"/>
              <a:t>Work</a:t>
            </a:r>
            <a:r>
              <a:rPr lang="cs-CZ" b="1" dirty="0"/>
              <a:t> </a:t>
            </a:r>
            <a:r>
              <a:rPr lang="cs-CZ" i="1" dirty="0"/>
              <a:t>(</a:t>
            </a:r>
            <a:r>
              <a:rPr lang="cs-CZ" i="1" dirty="0" err="1"/>
              <a:t>Humans</a:t>
            </a:r>
            <a:r>
              <a:rPr lang="cs-CZ" i="1" dirty="0"/>
              <a:t> </a:t>
            </a:r>
            <a:r>
              <a:rPr lang="cs-CZ" i="1" dirty="0" err="1"/>
              <a:t>and</a:t>
            </a:r>
            <a:r>
              <a:rPr lang="cs-CZ" i="1" dirty="0"/>
              <a:t> </a:t>
            </a:r>
            <a:r>
              <a:rPr lang="cs-CZ" i="1" dirty="0" err="1"/>
              <a:t>The</a:t>
            </a:r>
            <a:r>
              <a:rPr lang="cs-CZ" i="1" dirty="0"/>
              <a:t> </a:t>
            </a:r>
            <a:r>
              <a:rPr lang="cs-CZ" i="1" dirty="0" err="1"/>
              <a:t>World</a:t>
            </a:r>
            <a:r>
              <a:rPr lang="cs-CZ" i="1" dirty="0"/>
              <a:t> </a:t>
            </a:r>
            <a:r>
              <a:rPr lang="cs-CZ" i="1" dirty="0" err="1"/>
              <a:t>of</a:t>
            </a:r>
            <a:r>
              <a:rPr lang="cs-CZ" i="1" dirty="0"/>
              <a:t> </a:t>
            </a:r>
            <a:r>
              <a:rPr lang="cs-CZ" i="1" dirty="0" err="1"/>
              <a:t>Work</a:t>
            </a:r>
            <a:r>
              <a:rPr lang="cs-CZ" i="1" dirty="0"/>
              <a:t>)</a:t>
            </a:r>
            <a:endParaRPr lang="cs-CZ" dirty="0"/>
          </a:p>
          <a:p>
            <a:pPr>
              <a:buNone/>
            </a:pPr>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TotalTime>
  <Words>642</Words>
  <Application>Microsoft Office PowerPoint</Application>
  <PresentationFormat>Předvádění na obrazovce (4:3)</PresentationFormat>
  <Paragraphs>72</Paragraphs>
  <Slides>13</Slides>
  <Notes>0</Notes>
  <HiddenSlides>0</HiddenSlides>
  <MMClips>0</MMClips>
  <ScaleCrop>false</ScaleCrop>
  <HeadingPairs>
    <vt:vector size="4" baseType="variant">
      <vt:variant>
        <vt:lpstr>Motiv</vt:lpstr>
      </vt:variant>
      <vt:variant>
        <vt:i4>1</vt:i4>
      </vt:variant>
      <vt:variant>
        <vt:lpstr>Nadpisy snímků</vt:lpstr>
      </vt:variant>
      <vt:variant>
        <vt:i4>13</vt:i4>
      </vt:variant>
    </vt:vector>
  </HeadingPairs>
  <TitlesOfParts>
    <vt:vector size="14" baseType="lpstr">
      <vt:lpstr>Motiv sady Office</vt:lpstr>
      <vt:lpstr>Czech Educational System</vt:lpstr>
      <vt:lpstr>Introduction</vt:lpstr>
      <vt:lpstr>Basic facts</vt:lpstr>
      <vt:lpstr>ISCED</vt:lpstr>
      <vt:lpstr>Basic education</vt:lpstr>
      <vt:lpstr>Objectives of basic education</vt:lpstr>
      <vt:lpstr>Objectives of basic education</vt:lpstr>
      <vt:lpstr>The National Education Programme = The Framework Educational Programmes </vt:lpstr>
      <vt:lpstr>Educational fields</vt:lpstr>
      <vt:lpstr>Cross-Curricular Subjects </vt:lpstr>
      <vt:lpstr>Cross-curricular subjects </vt:lpstr>
      <vt:lpstr>Key competencies </vt:lpstr>
      <vt:lpstr>Seminar work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lektor</dc:creator>
  <cp:lastModifiedBy>Kratka</cp:lastModifiedBy>
  <cp:revision>16</cp:revision>
  <dcterms:created xsi:type="dcterms:W3CDTF">2014-03-31T10:37:37Z</dcterms:created>
  <dcterms:modified xsi:type="dcterms:W3CDTF">2014-03-31T19:23:21Z</dcterms:modified>
</cp:coreProperties>
</file>