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6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7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3B31-87E6-0047-9F73-F9E6AFA175BB}" type="datetimeFigureOut">
              <a:rPr lang="en-US" smtClean="0"/>
              <a:t>14.03.14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7307-258A-0F49-9260-7907BB1AC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3B31-87E6-0047-9F73-F9E6AFA175BB}" type="datetimeFigureOut">
              <a:rPr lang="en-US" smtClean="0"/>
              <a:t>14.03.14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7307-258A-0F49-9260-7907BB1AC67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3B31-87E6-0047-9F73-F9E6AFA175BB}" type="datetimeFigureOut">
              <a:rPr lang="en-US" smtClean="0"/>
              <a:t>14.03.14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7307-258A-0F49-9260-7907BB1AC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3B31-87E6-0047-9F73-F9E6AFA175BB}" type="datetimeFigureOut">
              <a:rPr lang="en-US" smtClean="0"/>
              <a:t>14.03.14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7307-258A-0F49-9260-7907BB1AC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3B31-87E6-0047-9F73-F9E6AFA175BB}" type="datetimeFigureOut">
              <a:rPr lang="en-US" smtClean="0"/>
              <a:t>14.03.14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7307-258A-0F49-9260-7907BB1AC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3B31-87E6-0047-9F73-F9E6AFA175BB}" type="datetimeFigureOut">
              <a:rPr lang="en-US" smtClean="0"/>
              <a:t>14.03.14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7307-258A-0F49-9260-7907BB1AC67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3B31-87E6-0047-9F73-F9E6AFA175BB}" type="datetimeFigureOut">
              <a:rPr lang="en-US" smtClean="0"/>
              <a:t>14.03.14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7307-258A-0F49-9260-7907BB1AC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3B31-87E6-0047-9F73-F9E6AFA175BB}" type="datetimeFigureOut">
              <a:rPr lang="en-US" smtClean="0"/>
              <a:t>14.03.14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7307-258A-0F49-9260-7907BB1AC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3B31-87E6-0047-9F73-F9E6AFA175BB}" type="datetimeFigureOut">
              <a:rPr lang="en-US" smtClean="0"/>
              <a:t>14.03.14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7307-258A-0F49-9260-7907BB1AC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3B31-87E6-0047-9F73-F9E6AFA175BB}" type="datetimeFigureOut">
              <a:rPr lang="en-US" smtClean="0"/>
              <a:t>14.03.14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7307-258A-0F49-9260-7907BB1AC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3B31-87E6-0047-9F73-F9E6AFA175BB}" type="datetimeFigureOut">
              <a:rPr lang="en-US" smtClean="0"/>
              <a:t>14.03.14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7307-258A-0F49-9260-7907BB1AC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93B31-87E6-0047-9F73-F9E6AFA175BB}" type="datetimeFigureOut">
              <a:rPr lang="en-US" smtClean="0"/>
              <a:t>14.03.14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47307-258A-0F49-9260-7907BB1AC6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5393B31-87E6-0047-9F73-F9E6AFA175BB}" type="datetimeFigureOut">
              <a:rPr lang="en-US" smtClean="0"/>
              <a:t>14.03.14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33747307-258A-0F49-9260-7907BB1AC6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ib.ru/DOWLATOW/chemodan.txt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4290" y="467177"/>
            <a:ext cx="7328339" cy="310964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3400" b="1" dirty="0" smtClean="0"/>
              <a:t>Сергей 	   Довлатов</a:t>
            </a:r>
            <a:br>
              <a:rPr lang="ru-RU" sz="3400" b="1" dirty="0" smtClean="0"/>
            </a:br>
            <a:r>
              <a:rPr lang="ru-RU" sz="3400" b="1" dirty="0" smtClean="0"/>
              <a:t> </a:t>
            </a:r>
            <a:br>
              <a:rPr lang="ru-RU" sz="3400" b="1" dirty="0" smtClean="0"/>
            </a:br>
            <a:r>
              <a:rPr lang="ru-RU" sz="3400" b="1" dirty="0" smtClean="0"/>
              <a:t>Чемодан</a:t>
            </a:r>
            <a:endParaRPr lang="en-US" sz="3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4525768"/>
            <a:ext cx="6498159" cy="1503723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PETRA VÍTEČKOVÁ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2277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7577"/>
            <a:ext cx="8992543" cy="1089564"/>
          </a:xfrm>
        </p:spPr>
        <p:txBody>
          <a:bodyPr/>
          <a:lstStyle/>
          <a:p>
            <a:r>
              <a:rPr lang="ru-RU" sz="4200" dirty="0"/>
              <a:t>Номенклатурные полуботинки</a:t>
            </a:r>
            <a:endParaRPr lang="en-US" sz="4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188" y="1051146"/>
            <a:ext cx="8890355" cy="56937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900" b="1" dirty="0">
                <a:latin typeface="Times New Roman"/>
                <a:cs typeface="Times New Roman"/>
              </a:rPr>
              <a:t>Я украл добротные советские  ботинки, предназначенные на экспорт.  Причем украл я их не в магазине, разумеется. В  советском магазине нет таких ботинок. Стащил я их </a:t>
            </a:r>
            <a:r>
              <a:rPr lang="ru-RU" sz="1900" b="1" dirty="0" smtClean="0">
                <a:latin typeface="Times New Roman"/>
                <a:cs typeface="Times New Roman"/>
              </a:rPr>
              <a:t>у мэра </a:t>
            </a:r>
            <a:r>
              <a:rPr lang="ru-RU" sz="1900" b="1" dirty="0">
                <a:latin typeface="Times New Roman"/>
                <a:cs typeface="Times New Roman"/>
              </a:rPr>
              <a:t>Ленинграда.</a:t>
            </a:r>
            <a:r>
              <a:rPr lang="cs-CZ" sz="1900" b="1" dirty="0">
                <a:latin typeface="Times New Roman"/>
                <a:cs typeface="Times New Roman"/>
              </a:rPr>
              <a:t> </a:t>
            </a:r>
            <a:r>
              <a:rPr lang="ru-RU" sz="1900" b="1" dirty="0">
                <a:latin typeface="Times New Roman"/>
                <a:cs typeface="Times New Roman"/>
              </a:rPr>
              <a:t> </a:t>
            </a:r>
            <a:endParaRPr lang="cs-CZ" sz="1900" b="1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ru-RU" sz="1900" b="1" dirty="0">
                <a:latin typeface="Times New Roman"/>
                <a:cs typeface="Times New Roman"/>
              </a:rPr>
              <a:t>Программа  открытия  была  такая.  Сначала  -  небольшой   банкет   для избранных. Затем - короткий  митинг. А дальше "по интересам". Одни - в ресторан, другие на концерт художественной самодеятельности.</a:t>
            </a:r>
            <a:r>
              <a:rPr lang="cs-CZ" sz="1900" b="1" dirty="0">
                <a:latin typeface="Times New Roman"/>
                <a:cs typeface="Times New Roman"/>
              </a:rPr>
              <a:t> </a:t>
            </a:r>
            <a:r>
              <a:rPr lang="ru-RU" sz="1900" b="1" dirty="0">
                <a:latin typeface="Times New Roman"/>
                <a:cs typeface="Times New Roman"/>
              </a:rPr>
              <a:t> </a:t>
            </a:r>
            <a:endParaRPr lang="cs-CZ" sz="1900" b="1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ru-RU" sz="1900" b="1" dirty="0">
                <a:latin typeface="Times New Roman"/>
                <a:cs typeface="Times New Roman"/>
              </a:rPr>
              <a:t>Затем произошло следующее. Мэр резко придвинулся к столу. Не опуская головы, пригнулся. Левая рука его, оставив бутерброд, скользнула вниз. Около минуты лицо почетного гостя  выражало крайнюю сосредоточенность. </a:t>
            </a:r>
            <a:r>
              <a:rPr lang="ru-RU" sz="1900" b="1" dirty="0" smtClean="0">
                <a:latin typeface="Times New Roman"/>
                <a:cs typeface="Times New Roman"/>
              </a:rPr>
              <a:t>Потом </a:t>
            </a:r>
            <a:r>
              <a:rPr lang="ru-RU" sz="1900" b="1" dirty="0">
                <a:latin typeface="Times New Roman"/>
                <a:cs typeface="Times New Roman"/>
              </a:rPr>
              <a:t>мэр  весело откинулся на спинку кресла. И с облегчением взял бутерброд. Тогда  я незаметно  приподнял  скатерть.  Заглянул  под </a:t>
            </a:r>
            <a:r>
              <a:rPr lang="ru-RU" sz="1900" b="1" dirty="0" smtClean="0">
                <a:latin typeface="Times New Roman"/>
                <a:cs typeface="Times New Roman"/>
              </a:rPr>
              <a:t>стол.  </a:t>
            </a:r>
            <a:r>
              <a:rPr lang="ru-RU" sz="1900" b="1" dirty="0">
                <a:latin typeface="Times New Roman"/>
                <a:cs typeface="Times New Roman"/>
              </a:rPr>
              <a:t>То, что  я увидел, поразило меня и вынудило затаить  дыхание. Увидел  я  крупные  ступни  мэра  города, обтянутые  зелеными шелковыми  носками.  Пальцы  ног  мэра  города  шевелились.  Как  будто  мэр импровизировал на рояле. Ботинки стояли рядом. И тут - не знаю, что со мной произошло. Дальнейшие  события  припоминаю,  как в тумане.  Я передвинулся на край сиденья.  Вытянул  ногу. Нащупал ботинки мэра города  и осторожно притянул к себе.</a:t>
            </a:r>
            <a:r>
              <a:rPr lang="cs-CZ" sz="1900" b="1" dirty="0">
                <a:latin typeface="Times New Roman"/>
                <a:cs typeface="Times New Roman"/>
              </a:rPr>
              <a:t> </a:t>
            </a:r>
            <a:endParaRPr lang="en-US" sz="1900" b="1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4524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55975"/>
          </a:xfrm>
        </p:spPr>
        <p:txBody>
          <a:bodyPr/>
          <a:lstStyle/>
          <a:p>
            <a:r>
              <a:rPr lang="ru-RU" dirty="0" smtClean="0"/>
              <a:t>ЖИЗНЬ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768" y="963552"/>
            <a:ext cx="8700577" cy="5737506"/>
          </a:xfrm>
        </p:spPr>
        <p:txBody>
          <a:bodyPr/>
          <a:lstStyle/>
          <a:p>
            <a:r>
              <a:rPr lang="ru-RU" dirty="0">
                <a:latin typeface="Times New Roman"/>
                <a:cs typeface="Times New Roman"/>
              </a:rPr>
              <a:t>Р</a:t>
            </a:r>
            <a:r>
              <a:rPr lang="ru-RU" dirty="0" smtClean="0">
                <a:latin typeface="Times New Roman"/>
                <a:cs typeface="Times New Roman"/>
              </a:rPr>
              <a:t>одился 3</a:t>
            </a:r>
            <a:r>
              <a:rPr lang="cs-CZ" dirty="0" smtClean="0">
                <a:latin typeface="Times New Roman"/>
                <a:cs typeface="Times New Roman"/>
              </a:rPr>
              <a:t>-</a:t>
            </a:r>
            <a:r>
              <a:rPr lang="ru-RU" dirty="0" smtClean="0">
                <a:latin typeface="Times New Roman"/>
                <a:cs typeface="Times New Roman"/>
              </a:rPr>
              <a:t>его сентября 1941 года Уфе, но в 1944 году его семья переселилась в Ленинград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Его отец ушел из семьи во время молодости Сергея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В 1959</a:t>
            </a:r>
            <a:r>
              <a:rPr lang="cs-CZ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году Довлатов поступил </a:t>
            </a:r>
            <a:r>
              <a:rPr lang="ru-RU" dirty="0" smtClean="0">
                <a:latin typeface="Times New Roman"/>
                <a:cs typeface="Times New Roman"/>
              </a:rPr>
              <a:t>на </a:t>
            </a:r>
            <a:r>
              <a:rPr lang="ru-RU" dirty="0" smtClean="0">
                <a:latin typeface="Times New Roman"/>
                <a:cs typeface="Times New Roman"/>
              </a:rPr>
              <a:t>филологический факультет Ленинградского государственного университета имени Жданова, но ему пришлось покинуть университет за неуспеваемость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Во время учебы он подружился с молодыми ленинградскими поэтами, напр. с </a:t>
            </a:r>
            <a:r>
              <a:rPr lang="ru-RU" b="1" dirty="0" smtClean="0">
                <a:latin typeface="Times New Roman"/>
                <a:cs typeface="Times New Roman"/>
              </a:rPr>
              <a:t>Иосифом Бродским</a:t>
            </a:r>
            <a:endParaRPr lang="cs-CZ" dirty="0">
              <a:latin typeface="Times New Roman"/>
              <a:cs typeface="Times New Roman"/>
            </a:endParaRPr>
          </a:p>
          <a:p>
            <a:r>
              <a:rPr lang="ru-RU" dirty="0" smtClean="0">
                <a:latin typeface="Times New Roman"/>
                <a:cs typeface="Times New Roman"/>
              </a:rPr>
              <a:t>Позже </a:t>
            </a:r>
            <a:r>
              <a:rPr lang="ru-RU" dirty="0" smtClean="0">
                <a:latin typeface="Times New Roman"/>
                <a:cs typeface="Times New Roman"/>
              </a:rPr>
              <a:t>он работал журналистом в Ленинградской многотиражке </a:t>
            </a:r>
            <a:r>
              <a:rPr lang="cs-CZ" dirty="0">
                <a:latin typeface="Times New Roman"/>
                <a:cs typeface="Times New Roman"/>
              </a:rPr>
              <a:t>(</a:t>
            </a:r>
            <a:r>
              <a:rPr lang="ru-RU" dirty="0" smtClean="0">
                <a:latin typeface="Times New Roman"/>
                <a:cs typeface="Times New Roman"/>
              </a:rPr>
              <a:t>издательстве</a:t>
            </a:r>
            <a:r>
              <a:rPr lang="cs-CZ" dirty="0" smtClean="0">
                <a:latin typeface="Times New Roman"/>
                <a:cs typeface="Times New Roman"/>
              </a:rPr>
              <a:t>)</a:t>
            </a:r>
            <a:r>
              <a:rPr lang="ru-RU" dirty="0" smtClean="0">
                <a:latin typeface="Times New Roman"/>
                <a:cs typeface="Times New Roman"/>
              </a:rPr>
              <a:t> и входил в ленинградскую группу писателей </a:t>
            </a:r>
          </a:p>
        </p:txBody>
      </p:sp>
    </p:spTree>
    <p:extLst>
      <p:ext uri="{BB962C8B-B14F-4D97-AF65-F5344CB8AC3E}">
        <p14:creationId xmlns:p14="http://schemas.microsoft.com/office/powerpoint/2010/main" val="182911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928971"/>
          </a:xfrm>
        </p:spPr>
        <p:txBody>
          <a:bodyPr/>
          <a:lstStyle/>
          <a:p>
            <a:r>
              <a:rPr lang="ru-RU" dirty="0"/>
              <a:t>ЖИЗНЬ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384" y="1036547"/>
            <a:ext cx="8831961" cy="5649912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/>
                <a:cs typeface="Times New Roman"/>
              </a:rPr>
              <a:t>Работал для журнала «Костер», писал рецензии для литературных журналов «Нева» и «Звезда»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Писал прозу, но из</a:t>
            </a:r>
            <a:r>
              <a:rPr lang="cs-CZ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его многочисленных попыток </a:t>
            </a:r>
            <a:r>
              <a:rPr lang="ru-RU" dirty="0" smtClean="0">
                <a:latin typeface="Times New Roman"/>
                <a:cs typeface="Times New Roman"/>
              </a:rPr>
              <a:t>ничего </a:t>
            </a:r>
            <a:r>
              <a:rPr lang="ru-RU" dirty="0" smtClean="0">
                <a:latin typeface="Times New Roman"/>
                <a:cs typeface="Times New Roman"/>
              </a:rPr>
              <a:t>не опубликовали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С конца 60</a:t>
            </a:r>
            <a:r>
              <a:rPr lang="cs-CZ" dirty="0" smtClean="0">
                <a:latin typeface="Times New Roman"/>
                <a:cs typeface="Times New Roman"/>
              </a:rPr>
              <a:t>-</a:t>
            </a:r>
            <a:r>
              <a:rPr lang="ru-RU" dirty="0" err="1" smtClean="0">
                <a:latin typeface="Times New Roman"/>
                <a:cs typeface="Times New Roman"/>
              </a:rPr>
              <a:t>ых</a:t>
            </a:r>
            <a:r>
              <a:rPr lang="ru-RU" dirty="0" smtClean="0">
                <a:latin typeface="Times New Roman"/>
                <a:cs typeface="Times New Roman"/>
              </a:rPr>
              <a:t> годов Довлатов публиковался в самиздате и некоторые его рассказы были опубликованы в западных журналах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За </a:t>
            </a:r>
            <a:r>
              <a:rPr lang="ru-RU" dirty="0" smtClean="0">
                <a:latin typeface="Times New Roman"/>
                <a:cs typeface="Times New Roman"/>
              </a:rPr>
              <a:t>это был </a:t>
            </a:r>
            <a:r>
              <a:rPr lang="ru-RU" dirty="0" smtClean="0">
                <a:latin typeface="Times New Roman"/>
                <a:cs typeface="Times New Roman"/>
              </a:rPr>
              <a:t>исключен из Союза журналистов СССР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В 1978 году эмигрировал в Вену из</a:t>
            </a:r>
            <a:r>
              <a:rPr lang="cs-CZ" dirty="0" smtClean="0">
                <a:latin typeface="Times New Roman"/>
                <a:cs typeface="Times New Roman"/>
              </a:rPr>
              <a:t>-</a:t>
            </a:r>
            <a:r>
              <a:rPr lang="ru-RU" dirty="0" smtClean="0">
                <a:latin typeface="Times New Roman"/>
                <a:cs typeface="Times New Roman"/>
              </a:rPr>
              <a:t>за преследования</a:t>
            </a:r>
            <a:r>
              <a:rPr lang="cs-CZ" dirty="0" smtClean="0">
                <a:latin typeface="Times New Roman"/>
                <a:cs typeface="Times New Roman"/>
              </a:rPr>
              <a:t> (pronásledování</a:t>
            </a:r>
            <a:r>
              <a:rPr lang="cs-CZ" dirty="0" smtClean="0">
                <a:latin typeface="Times New Roman"/>
                <a:cs typeface="Times New Roman"/>
              </a:rPr>
              <a:t>)</a:t>
            </a:r>
            <a:r>
              <a:rPr lang="ru-RU" dirty="0" smtClean="0">
                <a:latin typeface="Times New Roman"/>
                <a:cs typeface="Times New Roman"/>
              </a:rPr>
              <a:t> со стороны властей</a:t>
            </a:r>
            <a:endParaRPr lang="ru-RU" dirty="0" smtClean="0">
              <a:latin typeface="Times New Roman"/>
              <a:cs typeface="Times New Roman"/>
            </a:endParaRPr>
          </a:p>
          <a:p>
            <a:r>
              <a:rPr lang="ru-RU" dirty="0" smtClean="0">
                <a:latin typeface="Times New Roman"/>
                <a:cs typeface="Times New Roman"/>
              </a:rPr>
              <a:t>Затем переселился в Нью</a:t>
            </a:r>
            <a:r>
              <a:rPr lang="cs-CZ" dirty="0" smtClean="0">
                <a:latin typeface="Times New Roman"/>
                <a:cs typeface="Times New Roman"/>
              </a:rPr>
              <a:t>-</a:t>
            </a:r>
            <a:r>
              <a:rPr lang="ru-RU" dirty="0" smtClean="0">
                <a:latin typeface="Times New Roman"/>
                <a:cs typeface="Times New Roman"/>
              </a:rPr>
              <a:t>Йорк, где издавал эмигрантскую газету «Новый американец»</a:t>
            </a:r>
          </a:p>
        </p:txBody>
      </p:sp>
    </p:spTree>
    <p:extLst>
      <p:ext uri="{BB962C8B-B14F-4D97-AF65-F5344CB8AC3E}">
        <p14:creationId xmlns:p14="http://schemas.microsoft.com/office/powerpoint/2010/main" val="710895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786" y="107576"/>
            <a:ext cx="9027214" cy="768379"/>
          </a:xfrm>
        </p:spPr>
        <p:txBody>
          <a:bodyPr/>
          <a:lstStyle/>
          <a:p>
            <a:r>
              <a:rPr lang="ru-RU" sz="3800" dirty="0" smtClean="0"/>
              <a:t>ЖИЗНЬ</a:t>
            </a:r>
            <a:r>
              <a:rPr lang="cs-CZ" sz="3800" dirty="0" smtClean="0"/>
              <a:t> </a:t>
            </a:r>
            <a:r>
              <a:rPr lang="ru-RU" sz="3800" dirty="0" smtClean="0"/>
              <a:t>И ТВОРЧЕСТВО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07348"/>
            <a:ext cx="9021739" cy="5850651"/>
          </a:xfrm>
        </p:spPr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Его книги выходили в США и в Европе</a:t>
            </a:r>
            <a:r>
              <a:rPr lang="cs-CZ" dirty="0" smtClean="0">
                <a:latin typeface="Times New Roman"/>
                <a:cs typeface="Times New Roman"/>
              </a:rPr>
              <a:t> 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Сегодня</a:t>
            </a:r>
            <a:r>
              <a:rPr lang="cs-CZ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его </a:t>
            </a:r>
            <a:r>
              <a:rPr lang="ru-RU" dirty="0">
                <a:latin typeface="Times New Roman"/>
                <a:cs typeface="Times New Roman"/>
              </a:rPr>
              <a:t>проза </a:t>
            </a:r>
            <a:r>
              <a:rPr lang="ru-RU" dirty="0" smtClean="0">
                <a:latin typeface="Times New Roman"/>
                <a:cs typeface="Times New Roman"/>
              </a:rPr>
              <a:t>переведена </a:t>
            </a:r>
            <a:r>
              <a:rPr lang="ru-RU" dirty="0">
                <a:latin typeface="Times New Roman"/>
                <a:cs typeface="Times New Roman"/>
              </a:rPr>
              <a:t>на основные </a:t>
            </a:r>
            <a:r>
              <a:rPr lang="ru-RU" dirty="0" smtClean="0">
                <a:latin typeface="Times New Roman"/>
                <a:cs typeface="Times New Roman"/>
              </a:rPr>
              <a:t>европейские</a:t>
            </a:r>
            <a:r>
              <a:rPr lang="cs-CZ" dirty="0" smtClean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языки</a:t>
            </a:r>
            <a:r>
              <a:rPr lang="cs-CZ" dirty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 и</a:t>
            </a:r>
            <a:r>
              <a:rPr lang="cs-CZ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на японский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В эмиграции провел 12 лет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Умер в возрасте 49 лет в 1990 году от сердечной недостаточности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Был похоронен в Нью</a:t>
            </a:r>
            <a:r>
              <a:rPr lang="cs-CZ" dirty="0" smtClean="0">
                <a:latin typeface="Times New Roman"/>
                <a:cs typeface="Times New Roman"/>
              </a:rPr>
              <a:t>-</a:t>
            </a:r>
            <a:r>
              <a:rPr lang="ru-RU" dirty="0" smtClean="0">
                <a:latin typeface="Times New Roman"/>
                <a:cs typeface="Times New Roman"/>
              </a:rPr>
              <a:t>Йорке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Кроме произведения </a:t>
            </a:r>
            <a:r>
              <a:rPr lang="ru-RU" b="1" dirty="0" smtClean="0">
                <a:latin typeface="Times New Roman"/>
                <a:cs typeface="Times New Roman"/>
              </a:rPr>
              <a:t>«Чемодан»</a:t>
            </a:r>
            <a:r>
              <a:rPr lang="cs-CZ" b="1" dirty="0" smtClean="0">
                <a:latin typeface="Times New Roman"/>
                <a:cs typeface="Times New Roman"/>
              </a:rPr>
              <a:t> </a:t>
            </a:r>
            <a:r>
              <a:rPr lang="cs-CZ" i="1" dirty="0" smtClean="0">
                <a:latin typeface="Times New Roman"/>
                <a:cs typeface="Times New Roman"/>
              </a:rPr>
              <a:t>(„Kufr“)</a:t>
            </a:r>
            <a:r>
              <a:rPr lang="ru-RU" dirty="0" smtClean="0">
                <a:latin typeface="Times New Roman"/>
                <a:cs typeface="Times New Roman"/>
              </a:rPr>
              <a:t> было на чешский язык переведено еще одно</a:t>
            </a:r>
            <a:r>
              <a:rPr lang="cs-CZ" dirty="0" smtClean="0">
                <a:latin typeface="Times New Roman"/>
                <a:cs typeface="Times New Roman"/>
              </a:rPr>
              <a:t>- </a:t>
            </a:r>
            <a:r>
              <a:rPr lang="ru-RU" b="1" dirty="0" smtClean="0">
                <a:latin typeface="Times New Roman"/>
                <a:cs typeface="Times New Roman"/>
              </a:rPr>
              <a:t>«Зона</a:t>
            </a:r>
            <a:r>
              <a:rPr lang="cs-CZ" b="1" dirty="0" smtClean="0">
                <a:latin typeface="Times New Roman"/>
                <a:cs typeface="Times New Roman"/>
              </a:rPr>
              <a:t>:</a:t>
            </a:r>
            <a:r>
              <a:rPr lang="ru-RU" b="1" dirty="0" smtClean="0">
                <a:latin typeface="Times New Roman"/>
                <a:cs typeface="Times New Roman"/>
              </a:rPr>
              <a:t> записки надзирателя»</a:t>
            </a:r>
            <a:r>
              <a:rPr lang="cs-CZ" dirty="0" smtClean="0">
                <a:latin typeface="Times New Roman"/>
                <a:cs typeface="Times New Roman"/>
              </a:rPr>
              <a:t> </a:t>
            </a:r>
            <a:r>
              <a:rPr lang="cs-CZ" i="1" dirty="0" smtClean="0">
                <a:latin typeface="Times New Roman"/>
                <a:cs typeface="Times New Roman"/>
              </a:rPr>
              <a:t>(„Lágr“)</a:t>
            </a:r>
            <a:endParaRPr lang="cs-CZ" i="1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24891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41376"/>
          </a:xfrm>
        </p:spPr>
        <p:txBody>
          <a:bodyPr/>
          <a:lstStyle/>
          <a:p>
            <a:r>
              <a:rPr lang="ru-RU" dirty="0" smtClean="0"/>
              <a:t>Чемодан </a:t>
            </a:r>
            <a:r>
              <a:rPr lang="cs-CZ" dirty="0" smtClean="0"/>
              <a:t>(</a:t>
            </a:r>
            <a:r>
              <a:rPr lang="ru-RU" dirty="0" smtClean="0"/>
              <a:t>1986</a:t>
            </a:r>
            <a:r>
              <a:rPr lang="cs-CZ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48952"/>
            <a:ext cx="9143999" cy="590904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/>
                <a:cs typeface="Times New Roman"/>
              </a:rPr>
              <a:t>Онлайн текст</a:t>
            </a:r>
            <a:r>
              <a:rPr lang="cs-CZ" dirty="0" smtClean="0"/>
              <a:t>: </a:t>
            </a:r>
            <a:r>
              <a:rPr lang="cs-CZ" sz="1300" u="sng" dirty="0">
                <a:hlinkClick r:id="rId2"/>
              </a:rPr>
              <a:t>http://lib.ru/DOWLATOW/</a:t>
            </a:r>
            <a:r>
              <a:rPr lang="cs-CZ" sz="1300" u="sng" dirty="0" smtClean="0">
                <a:hlinkClick r:id="rId2"/>
              </a:rPr>
              <a:t>chemodan.txt</a:t>
            </a:r>
            <a:endParaRPr lang="ru-RU" sz="1300" dirty="0" smtClean="0">
              <a:latin typeface="Times New Roman"/>
              <a:cs typeface="Times New Roman"/>
            </a:endParaRPr>
          </a:p>
          <a:p>
            <a:r>
              <a:rPr lang="ru-RU" dirty="0" smtClean="0">
                <a:latin typeface="Times New Roman"/>
                <a:cs typeface="Times New Roman"/>
              </a:rPr>
              <a:t>Это </a:t>
            </a:r>
            <a:r>
              <a:rPr lang="ru-RU" dirty="0">
                <a:latin typeface="Times New Roman"/>
                <a:cs typeface="Times New Roman"/>
              </a:rPr>
              <a:t>сборник литературных рассказов</a:t>
            </a:r>
            <a:r>
              <a:rPr lang="ru-RU" dirty="0" smtClean="0">
                <a:latin typeface="Times New Roman"/>
                <a:cs typeface="Times New Roman"/>
              </a:rPr>
              <a:t>, </a:t>
            </a:r>
            <a:r>
              <a:rPr lang="ru-RU" dirty="0">
                <a:latin typeface="Times New Roman"/>
                <a:cs typeface="Times New Roman"/>
              </a:rPr>
              <a:t>созданный автором в </a:t>
            </a:r>
            <a:r>
              <a:rPr lang="ru-RU" dirty="0" smtClean="0">
                <a:latin typeface="Times New Roman"/>
                <a:cs typeface="Times New Roman"/>
              </a:rPr>
              <a:t>1986 </a:t>
            </a:r>
            <a:r>
              <a:rPr lang="ru-RU" dirty="0">
                <a:latin typeface="Times New Roman"/>
                <a:cs typeface="Times New Roman"/>
              </a:rPr>
              <a:t>году, в то время, когда он сам уже находился в </a:t>
            </a:r>
            <a:r>
              <a:rPr lang="ru-RU" dirty="0" smtClean="0">
                <a:latin typeface="Times New Roman"/>
                <a:cs typeface="Times New Roman"/>
              </a:rPr>
              <a:t>эмиграции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Рассказов в произведении 8 </a:t>
            </a:r>
            <a:r>
              <a:rPr lang="ru-RU" dirty="0">
                <a:latin typeface="Times New Roman"/>
                <a:cs typeface="Times New Roman"/>
              </a:rPr>
              <a:t>и в начале </a:t>
            </a:r>
            <a:r>
              <a:rPr lang="ru-RU" dirty="0" smtClean="0">
                <a:latin typeface="Times New Roman"/>
                <a:cs typeface="Times New Roman"/>
              </a:rPr>
              <a:t>сборника есть «</a:t>
            </a:r>
            <a:r>
              <a:rPr lang="ru-RU" b="1" dirty="0">
                <a:latin typeface="Times New Roman"/>
                <a:cs typeface="Times New Roman"/>
              </a:rPr>
              <a:t>Предисловие</a:t>
            </a:r>
            <a:r>
              <a:rPr lang="ru-RU" dirty="0" smtClean="0">
                <a:latin typeface="Times New Roman"/>
                <a:cs typeface="Times New Roman"/>
              </a:rPr>
              <a:t>»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ru-RU" b="1" dirty="0" smtClean="0">
                <a:latin typeface="Times New Roman"/>
                <a:cs typeface="Times New Roman"/>
              </a:rPr>
              <a:t>Креповые финские носки</a:t>
            </a:r>
            <a:r>
              <a:rPr lang="cs-CZ" b="1" dirty="0" smtClean="0">
                <a:latin typeface="Times New Roman"/>
                <a:cs typeface="Times New Roman"/>
              </a:rPr>
              <a:t> </a:t>
            </a:r>
            <a:r>
              <a:rPr lang="cs-CZ" dirty="0" smtClean="0">
                <a:latin typeface="Times New Roman"/>
                <a:cs typeface="Times New Roman"/>
              </a:rPr>
              <a:t>(Finské krepsilonky)</a:t>
            </a:r>
            <a:endParaRPr lang="ru-RU" dirty="0" smtClean="0">
              <a:latin typeface="Times New Roman"/>
              <a:cs typeface="Times New Roman"/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ru-RU" b="1" dirty="0" smtClean="0">
                <a:latin typeface="Times New Roman"/>
                <a:cs typeface="Times New Roman"/>
              </a:rPr>
              <a:t>Номенклатурные полуботинки</a:t>
            </a:r>
            <a:r>
              <a:rPr lang="cs-CZ" b="1" dirty="0" smtClean="0">
                <a:latin typeface="Times New Roman"/>
                <a:cs typeface="Times New Roman"/>
              </a:rPr>
              <a:t> </a:t>
            </a:r>
            <a:r>
              <a:rPr lang="cs-CZ" dirty="0" smtClean="0">
                <a:latin typeface="Times New Roman"/>
                <a:cs typeface="Times New Roman"/>
              </a:rPr>
              <a:t>(Nomenklaturní polobotky)</a:t>
            </a:r>
            <a:endParaRPr lang="ru-RU" dirty="0" smtClean="0">
              <a:latin typeface="Times New Roman"/>
              <a:cs typeface="Times New Roman"/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ru-RU" b="1" dirty="0" smtClean="0">
                <a:latin typeface="Times New Roman"/>
                <a:cs typeface="Times New Roman"/>
              </a:rPr>
              <a:t>Приличный двубортный костюм</a:t>
            </a:r>
            <a:r>
              <a:rPr lang="cs-CZ" b="1" dirty="0" smtClean="0">
                <a:latin typeface="Times New Roman"/>
                <a:cs typeface="Times New Roman"/>
              </a:rPr>
              <a:t> </a:t>
            </a:r>
            <a:r>
              <a:rPr lang="cs-CZ" dirty="0" smtClean="0">
                <a:latin typeface="Times New Roman"/>
                <a:cs typeface="Times New Roman"/>
              </a:rPr>
              <a:t>(Solidní dvouřadový oblek)</a:t>
            </a:r>
            <a:endParaRPr lang="ru-RU" dirty="0" smtClean="0">
              <a:latin typeface="Times New Roman"/>
              <a:cs typeface="Times New Roman"/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ru-RU" b="1" dirty="0" smtClean="0">
                <a:latin typeface="Times New Roman"/>
                <a:cs typeface="Times New Roman"/>
              </a:rPr>
              <a:t>Офицерский ремень</a:t>
            </a:r>
            <a:r>
              <a:rPr lang="cs-CZ" b="1" dirty="0" smtClean="0">
                <a:latin typeface="Times New Roman"/>
                <a:cs typeface="Times New Roman"/>
              </a:rPr>
              <a:t> </a:t>
            </a:r>
            <a:r>
              <a:rPr lang="cs-CZ" dirty="0" smtClean="0">
                <a:latin typeface="Times New Roman"/>
                <a:cs typeface="Times New Roman"/>
              </a:rPr>
              <a:t>(Důstojnický řemen)</a:t>
            </a:r>
            <a:endParaRPr lang="ru-RU" dirty="0" smtClean="0">
              <a:latin typeface="Times New Roman"/>
              <a:cs typeface="Times New Roman"/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ru-RU" b="1" dirty="0" smtClean="0">
                <a:latin typeface="Times New Roman"/>
                <a:cs typeface="Times New Roman"/>
              </a:rPr>
              <a:t>Куртка </a:t>
            </a:r>
            <a:r>
              <a:rPr lang="ru-RU" b="1" dirty="0" err="1" smtClean="0">
                <a:latin typeface="Times New Roman"/>
                <a:cs typeface="Times New Roman"/>
              </a:rPr>
              <a:t>Фернана</a:t>
            </a:r>
            <a:r>
              <a:rPr lang="ru-RU" b="1" dirty="0" smtClean="0">
                <a:latin typeface="Times New Roman"/>
                <a:cs typeface="Times New Roman"/>
              </a:rPr>
              <a:t> </a:t>
            </a:r>
            <a:r>
              <a:rPr lang="ru-RU" b="1" dirty="0" err="1" smtClean="0">
                <a:latin typeface="Times New Roman"/>
                <a:cs typeface="Times New Roman"/>
              </a:rPr>
              <a:t>Леже</a:t>
            </a:r>
            <a:r>
              <a:rPr lang="cs-CZ" b="1" dirty="0" smtClean="0">
                <a:latin typeface="Times New Roman"/>
                <a:cs typeface="Times New Roman"/>
              </a:rPr>
              <a:t> </a:t>
            </a:r>
            <a:r>
              <a:rPr lang="cs-CZ" dirty="0" smtClean="0">
                <a:latin typeface="Times New Roman"/>
                <a:cs typeface="Times New Roman"/>
              </a:rPr>
              <a:t>(Bunda po Fernandu </a:t>
            </a:r>
            <a:r>
              <a:rPr lang="cs-CZ" dirty="0" err="1" smtClean="0">
                <a:latin typeface="Times New Roman"/>
                <a:cs typeface="Times New Roman"/>
              </a:rPr>
              <a:t>Légerovi</a:t>
            </a:r>
            <a:r>
              <a:rPr lang="cs-CZ" dirty="0" smtClean="0">
                <a:latin typeface="Times New Roman"/>
                <a:cs typeface="Times New Roman"/>
              </a:rPr>
              <a:t>)</a:t>
            </a:r>
            <a:endParaRPr lang="ru-RU" dirty="0" smtClean="0">
              <a:latin typeface="Times New Roman"/>
              <a:cs typeface="Times New Roman"/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ru-RU" b="1" dirty="0" smtClean="0">
                <a:latin typeface="Times New Roman"/>
                <a:cs typeface="Times New Roman"/>
              </a:rPr>
              <a:t>Поплиновая рубашка</a:t>
            </a:r>
            <a:r>
              <a:rPr lang="cs-CZ" b="1" dirty="0" smtClean="0">
                <a:latin typeface="Times New Roman"/>
                <a:cs typeface="Times New Roman"/>
              </a:rPr>
              <a:t> </a:t>
            </a:r>
            <a:r>
              <a:rPr lang="cs-CZ" dirty="0" smtClean="0">
                <a:latin typeface="Times New Roman"/>
                <a:cs typeface="Times New Roman"/>
              </a:rPr>
              <a:t>(Popelníková košile)</a:t>
            </a:r>
            <a:endParaRPr lang="ru-RU" dirty="0" smtClean="0">
              <a:latin typeface="Times New Roman"/>
              <a:cs typeface="Times New Roman"/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ru-RU" b="1" dirty="0" smtClean="0">
                <a:latin typeface="Times New Roman"/>
                <a:cs typeface="Times New Roman"/>
              </a:rPr>
              <a:t>Зимняя шапка</a:t>
            </a:r>
            <a:r>
              <a:rPr lang="cs-CZ" b="1" dirty="0" smtClean="0">
                <a:latin typeface="Times New Roman"/>
                <a:cs typeface="Times New Roman"/>
              </a:rPr>
              <a:t> </a:t>
            </a:r>
            <a:r>
              <a:rPr lang="cs-CZ" dirty="0" smtClean="0">
                <a:latin typeface="Times New Roman"/>
                <a:cs typeface="Times New Roman"/>
              </a:rPr>
              <a:t>(Kožešinová čepice)</a:t>
            </a:r>
            <a:endParaRPr lang="ru-RU" dirty="0" smtClean="0">
              <a:latin typeface="Times New Roman"/>
              <a:cs typeface="Times New Roman"/>
            </a:endParaRPr>
          </a:p>
          <a:p>
            <a:pPr marL="457200" indent="-457200" algn="ctr">
              <a:buFont typeface="+mj-lt"/>
              <a:buAutoNum type="arabicPeriod"/>
            </a:pPr>
            <a:r>
              <a:rPr lang="ru-RU" b="1" dirty="0" smtClean="0">
                <a:latin typeface="Times New Roman"/>
                <a:cs typeface="Times New Roman"/>
              </a:rPr>
              <a:t>Шоферские перчатки</a:t>
            </a:r>
            <a:r>
              <a:rPr lang="cs-CZ" b="1" dirty="0" smtClean="0">
                <a:latin typeface="Times New Roman"/>
                <a:cs typeface="Times New Roman"/>
              </a:rPr>
              <a:t> </a:t>
            </a:r>
            <a:r>
              <a:rPr lang="cs-CZ" dirty="0" smtClean="0">
                <a:latin typeface="Times New Roman"/>
                <a:cs typeface="Times New Roman"/>
              </a:rPr>
              <a:t>(Šoférské rukavice</a:t>
            </a:r>
            <a:r>
              <a:rPr lang="cs-CZ" dirty="0" smtClean="0">
                <a:latin typeface="Times New Roman"/>
                <a:cs typeface="Times New Roman"/>
              </a:rPr>
              <a:t>)</a:t>
            </a:r>
            <a:endParaRPr lang="cs-CZ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6275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97578"/>
          </a:xfrm>
        </p:spPr>
        <p:txBody>
          <a:bodyPr/>
          <a:lstStyle/>
          <a:p>
            <a:r>
              <a:rPr lang="ru-RU" dirty="0"/>
              <a:t>Чемодан </a:t>
            </a:r>
            <a:r>
              <a:rPr lang="cs-CZ" dirty="0"/>
              <a:t>(</a:t>
            </a:r>
            <a:r>
              <a:rPr lang="ru-RU" dirty="0"/>
              <a:t>1986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581" y="1007349"/>
            <a:ext cx="8861158" cy="570830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ru-RU" dirty="0">
                <a:latin typeface="Times New Roman"/>
                <a:cs typeface="Times New Roman"/>
              </a:rPr>
              <a:t>В этом сборнике автор разбирает </a:t>
            </a:r>
            <a:r>
              <a:rPr lang="ru-RU" dirty="0" smtClean="0">
                <a:latin typeface="Times New Roman"/>
                <a:cs typeface="Times New Roman"/>
              </a:rPr>
              <a:t>содержимое </a:t>
            </a:r>
            <a:r>
              <a:rPr lang="cs-CZ" dirty="0" smtClean="0">
                <a:latin typeface="Times New Roman"/>
                <a:cs typeface="Times New Roman"/>
              </a:rPr>
              <a:t>(obsah)</a:t>
            </a:r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своего </a:t>
            </a:r>
            <a:r>
              <a:rPr lang="ru-RU" dirty="0" smtClean="0">
                <a:latin typeface="Times New Roman"/>
                <a:cs typeface="Times New Roman"/>
              </a:rPr>
              <a:t>чемодана</a:t>
            </a:r>
            <a:r>
              <a:rPr lang="cs-CZ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и вспоминает</a:t>
            </a:r>
            <a:r>
              <a:rPr lang="cs-CZ" dirty="0" smtClean="0">
                <a:latin typeface="Times New Roman"/>
                <a:cs typeface="Times New Roman"/>
              </a:rPr>
              <a:t> </a:t>
            </a:r>
            <a:r>
              <a:rPr lang="ru-RU" dirty="0" smtClean="0">
                <a:latin typeface="Times New Roman"/>
                <a:cs typeface="Times New Roman"/>
              </a:rPr>
              <a:t>всю </a:t>
            </a:r>
            <a:r>
              <a:rPr lang="ru-RU" dirty="0">
                <a:latin typeface="Times New Roman"/>
                <a:cs typeface="Times New Roman"/>
              </a:rPr>
              <a:t>свою жизнь на </a:t>
            </a:r>
            <a:r>
              <a:rPr lang="ru-RU" dirty="0" smtClean="0">
                <a:latin typeface="Times New Roman"/>
                <a:cs typeface="Times New Roman"/>
              </a:rPr>
              <a:t>родине </a:t>
            </a:r>
          </a:p>
          <a:p>
            <a:pPr>
              <a:lnSpc>
                <a:spcPct val="110000"/>
              </a:lnSpc>
            </a:pPr>
            <a:r>
              <a:rPr lang="ru-RU" dirty="0" smtClean="0">
                <a:latin typeface="Times New Roman"/>
                <a:cs typeface="Times New Roman"/>
              </a:rPr>
              <a:t>Каждая </a:t>
            </a:r>
            <a:r>
              <a:rPr lang="ru-RU" dirty="0">
                <a:latin typeface="Times New Roman"/>
                <a:cs typeface="Times New Roman"/>
              </a:rPr>
              <a:t>вещь в чемодане </a:t>
            </a:r>
            <a:r>
              <a:rPr lang="ru-RU" dirty="0" smtClean="0">
                <a:latin typeface="Times New Roman"/>
                <a:cs typeface="Times New Roman"/>
              </a:rPr>
              <a:t>обозначает отдельную историю, которая комичная </a:t>
            </a:r>
            <a:r>
              <a:rPr lang="ru-RU" dirty="0">
                <a:latin typeface="Times New Roman"/>
                <a:cs typeface="Times New Roman"/>
              </a:rPr>
              <a:t>и грустная </a:t>
            </a:r>
            <a:r>
              <a:rPr lang="ru-RU" dirty="0" smtClean="0">
                <a:latin typeface="Times New Roman"/>
                <a:cs typeface="Times New Roman"/>
              </a:rPr>
              <a:t>одновременно</a:t>
            </a:r>
            <a:endParaRPr lang="ru-RU" dirty="0">
              <a:latin typeface="Times New Roman"/>
              <a:cs typeface="Times New Roman"/>
            </a:endParaRPr>
          </a:p>
          <a:p>
            <a:pPr>
              <a:lnSpc>
                <a:spcPct val="110000"/>
              </a:lnSpc>
            </a:pPr>
            <a:r>
              <a:rPr lang="ru-RU" dirty="0">
                <a:latin typeface="Times New Roman"/>
                <a:cs typeface="Times New Roman"/>
              </a:rPr>
              <a:t>В каждом рассказе главный герой, который одновременно является и единственным рассказчиком и самим автором «Чемодана» знакомит читателя с той или иной вещью, проделавшей вместе с ним непростой путь за границу</a:t>
            </a:r>
            <a:r>
              <a:rPr lang="cs-CZ" dirty="0">
                <a:latin typeface="Times New Roman"/>
                <a:cs typeface="Times New Roman"/>
              </a:rPr>
              <a:t> </a:t>
            </a:r>
            <a:endParaRPr lang="ru-RU" dirty="0" smtClean="0">
              <a:latin typeface="Times New Roman"/>
              <a:cs typeface="Times New Roman"/>
            </a:endParaRPr>
          </a:p>
          <a:p>
            <a:pPr>
              <a:lnSpc>
                <a:spcPct val="110000"/>
              </a:lnSpc>
            </a:pPr>
            <a:r>
              <a:rPr lang="ru-RU" dirty="0">
                <a:latin typeface="Times New Roman"/>
                <a:cs typeface="Times New Roman"/>
              </a:rPr>
              <a:t>«Чемодан» — одно из тех произведений Довлатова, в котором наиболее ярко проявляется его способность писать иронично и легко, заставляя читателя улыбаться даже в самые грустные </a:t>
            </a:r>
            <a:r>
              <a:rPr lang="ru-RU" dirty="0" smtClean="0">
                <a:latin typeface="Times New Roman"/>
                <a:cs typeface="Times New Roman"/>
              </a:rPr>
              <a:t>моменты</a:t>
            </a:r>
          </a:p>
          <a:p>
            <a:pPr>
              <a:lnSpc>
                <a:spcPct val="110000"/>
              </a:lnSpc>
            </a:pPr>
            <a:r>
              <a:rPr lang="ru-RU" dirty="0">
                <a:latin typeface="Times New Roman"/>
                <a:cs typeface="Times New Roman"/>
              </a:rPr>
              <a:t>Для Довлатова </a:t>
            </a:r>
            <a:r>
              <a:rPr lang="ru-RU" dirty="0" smtClean="0">
                <a:latin typeface="Times New Roman"/>
                <a:cs typeface="Times New Roman"/>
              </a:rPr>
              <a:t>это </a:t>
            </a:r>
            <a:r>
              <a:rPr lang="ru-RU" dirty="0">
                <a:latin typeface="Times New Roman"/>
                <a:cs typeface="Times New Roman"/>
              </a:rPr>
              <a:t>автобиографичное </a:t>
            </a:r>
            <a:r>
              <a:rPr lang="ru-RU" dirty="0" smtClean="0">
                <a:latin typeface="Times New Roman"/>
                <a:cs typeface="Times New Roman"/>
              </a:rPr>
              <a:t>произведение, в </a:t>
            </a:r>
            <a:r>
              <a:rPr lang="ru-RU" dirty="0">
                <a:latin typeface="Times New Roman"/>
                <a:cs typeface="Times New Roman"/>
              </a:rPr>
              <a:t>этой книге он пишет в первую очередь о себе и о том, что происходило с ним до </a:t>
            </a:r>
            <a:r>
              <a:rPr lang="ru-RU" dirty="0" smtClean="0">
                <a:latin typeface="Times New Roman"/>
                <a:cs typeface="Times New Roman"/>
              </a:rPr>
              <a:t>эмиграции</a:t>
            </a:r>
            <a:endParaRPr lang="ru-RU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6345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001967"/>
          </a:xfrm>
        </p:spPr>
        <p:txBody>
          <a:bodyPr/>
          <a:lstStyle/>
          <a:p>
            <a:r>
              <a:rPr lang="ru-RU" dirty="0" smtClean="0"/>
              <a:t>«Предисловие»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385" y="1109542"/>
            <a:ext cx="8846560" cy="5748457"/>
          </a:xfrm>
        </p:spPr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В самом начале текста находится цитата А. Блока</a:t>
            </a:r>
          </a:p>
          <a:p>
            <a:pPr marL="0" indent="0">
              <a:buNone/>
            </a:pPr>
            <a:r>
              <a:rPr lang="ru-RU" i="1" dirty="0" smtClean="0">
                <a:latin typeface="Times New Roman"/>
                <a:cs typeface="Times New Roman"/>
              </a:rPr>
              <a:t>	«… Но и такой, </a:t>
            </a:r>
            <a:r>
              <a:rPr lang="ru-RU" i="1" dirty="0" smtClean="0">
                <a:latin typeface="Times New Roman"/>
                <a:cs typeface="Times New Roman"/>
              </a:rPr>
              <a:t>моя </a:t>
            </a:r>
            <a:r>
              <a:rPr lang="ru-RU" i="1" dirty="0" smtClean="0">
                <a:latin typeface="Times New Roman"/>
                <a:cs typeface="Times New Roman"/>
              </a:rPr>
              <a:t>Россия, ты всех краев </a:t>
            </a:r>
            <a:r>
              <a:rPr lang="ru-RU" i="1" dirty="0" smtClean="0">
                <a:latin typeface="Times New Roman"/>
                <a:cs typeface="Times New Roman"/>
              </a:rPr>
              <a:t>дороже </a:t>
            </a:r>
            <a:r>
              <a:rPr lang="ru-RU" i="1" dirty="0" smtClean="0">
                <a:latin typeface="Times New Roman"/>
                <a:cs typeface="Times New Roman"/>
              </a:rPr>
              <a:t>мне…»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В предисловии автор описывает ситуацию, когда он узнал, что за границу он может вывезти только один чемодан и что ему надо раздать почти все </a:t>
            </a:r>
            <a:r>
              <a:rPr lang="ru-RU" dirty="0" smtClean="0">
                <a:latin typeface="Times New Roman"/>
                <a:cs typeface="Times New Roman"/>
              </a:rPr>
              <a:t>свои личные вещи</a:t>
            </a:r>
            <a:r>
              <a:rPr lang="ru-RU" dirty="0" smtClean="0">
                <a:latin typeface="Times New Roman"/>
                <a:cs typeface="Times New Roman"/>
              </a:rPr>
              <a:t>, которые он купил во время своей жизни </a:t>
            </a:r>
            <a:r>
              <a:rPr lang="cs-CZ" dirty="0" smtClean="0">
                <a:latin typeface="Times New Roman"/>
                <a:cs typeface="Times New Roman"/>
              </a:rPr>
              <a:t>(</a:t>
            </a:r>
            <a:r>
              <a:rPr lang="ru-RU" dirty="0" smtClean="0">
                <a:latin typeface="Times New Roman"/>
                <a:cs typeface="Times New Roman"/>
              </a:rPr>
              <a:t>мебель, книги и т. д.</a:t>
            </a:r>
            <a:r>
              <a:rPr lang="cs-CZ" dirty="0" smtClean="0">
                <a:latin typeface="Times New Roman"/>
                <a:cs typeface="Times New Roman"/>
              </a:rPr>
              <a:t>)</a:t>
            </a:r>
            <a:endParaRPr lang="ru-RU" dirty="0" smtClean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10707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39181"/>
          </a:xfrm>
        </p:spPr>
        <p:txBody>
          <a:bodyPr/>
          <a:lstStyle/>
          <a:p>
            <a:r>
              <a:rPr lang="ru-RU" dirty="0"/>
              <a:t>«Предисловие»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384" y="846757"/>
            <a:ext cx="8817363" cy="58835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100" dirty="0" smtClean="0">
                <a:latin typeface="Times New Roman"/>
                <a:cs typeface="Times New Roman"/>
              </a:rPr>
              <a:t>Эта сука мне и говорит:     </a:t>
            </a:r>
            <a:r>
              <a:rPr lang="ru-RU" sz="2100" i="1" dirty="0" smtClean="0">
                <a:latin typeface="Times New Roman"/>
                <a:cs typeface="Times New Roman"/>
              </a:rPr>
              <a:t/>
            </a:r>
            <a:br>
              <a:rPr lang="ru-RU" sz="2100" i="1" dirty="0" smtClean="0">
                <a:latin typeface="Times New Roman"/>
                <a:cs typeface="Times New Roman"/>
              </a:rPr>
            </a:br>
            <a:r>
              <a:rPr lang="ru-RU" sz="2100" i="1" dirty="0" smtClean="0">
                <a:latin typeface="Times New Roman"/>
                <a:cs typeface="Times New Roman"/>
              </a:rPr>
              <a:t> - Каждому  отъезжающему  полагается 3 чемодана. Такова установленная норма. Есть специальное распоряжение министерства.      </a:t>
            </a:r>
          </a:p>
          <a:p>
            <a:pPr marL="0" indent="0">
              <a:buNone/>
            </a:pPr>
            <a:r>
              <a:rPr lang="ru-RU" sz="2100" dirty="0" smtClean="0">
                <a:latin typeface="Times New Roman"/>
                <a:cs typeface="Times New Roman"/>
              </a:rPr>
              <a:t>Возражать не имело смысла. Но я, конечно, возразил</a:t>
            </a:r>
            <a:r>
              <a:rPr lang="ru-RU" sz="2100" i="1" dirty="0" smtClean="0">
                <a:latin typeface="Times New Roman"/>
                <a:cs typeface="Times New Roman"/>
              </a:rPr>
              <a:t>:     </a:t>
            </a:r>
            <a:br>
              <a:rPr lang="ru-RU" sz="2100" i="1" dirty="0" smtClean="0">
                <a:latin typeface="Times New Roman"/>
                <a:cs typeface="Times New Roman"/>
              </a:rPr>
            </a:br>
            <a:r>
              <a:rPr lang="ru-RU" sz="2100" i="1" dirty="0" smtClean="0">
                <a:latin typeface="Times New Roman"/>
                <a:cs typeface="Times New Roman"/>
              </a:rPr>
              <a:t> - Всего три чемодана?! Как же быть с вещами?      </a:t>
            </a:r>
            <a:br>
              <a:rPr lang="ru-RU" sz="2100" i="1" dirty="0" smtClean="0">
                <a:latin typeface="Times New Roman"/>
                <a:cs typeface="Times New Roman"/>
              </a:rPr>
            </a:br>
            <a:r>
              <a:rPr lang="ru-RU" sz="2100" i="1" dirty="0" smtClean="0">
                <a:latin typeface="Times New Roman"/>
                <a:cs typeface="Times New Roman"/>
              </a:rPr>
              <a:t>- Например?      </a:t>
            </a:r>
            <a:br>
              <a:rPr lang="ru-RU" sz="2100" i="1" dirty="0" smtClean="0">
                <a:latin typeface="Times New Roman"/>
                <a:cs typeface="Times New Roman"/>
              </a:rPr>
            </a:br>
            <a:r>
              <a:rPr lang="ru-RU" sz="2100" i="1" dirty="0" smtClean="0">
                <a:latin typeface="Times New Roman"/>
                <a:cs typeface="Times New Roman"/>
              </a:rPr>
              <a:t>- Например, с моей коллекцией гоночных автомобилей?      </a:t>
            </a:r>
            <a:br>
              <a:rPr lang="ru-RU" sz="2100" i="1" dirty="0" smtClean="0">
                <a:latin typeface="Times New Roman"/>
                <a:cs typeface="Times New Roman"/>
              </a:rPr>
            </a:br>
            <a:r>
              <a:rPr lang="ru-RU" sz="2100" i="1" dirty="0" smtClean="0">
                <a:latin typeface="Times New Roman"/>
                <a:cs typeface="Times New Roman"/>
              </a:rPr>
              <a:t>- Продайте, </a:t>
            </a:r>
            <a:r>
              <a:rPr lang="ru-RU" sz="2100" dirty="0" smtClean="0">
                <a:latin typeface="Times New Roman"/>
                <a:cs typeface="Times New Roman"/>
              </a:rPr>
              <a:t>- не вникая, откликнулась чиновница</a:t>
            </a:r>
            <a:r>
              <a:rPr lang="ru-RU" sz="2100" i="1" dirty="0" smtClean="0">
                <a:latin typeface="Times New Roman"/>
                <a:cs typeface="Times New Roman"/>
              </a:rPr>
              <a:t>,      </a:t>
            </a:r>
            <a:br>
              <a:rPr lang="ru-RU" sz="2100" i="1" dirty="0" smtClean="0">
                <a:latin typeface="Times New Roman"/>
                <a:cs typeface="Times New Roman"/>
              </a:rPr>
            </a:br>
            <a:r>
              <a:rPr lang="ru-RU" sz="2100" i="1" dirty="0" smtClean="0">
                <a:latin typeface="Times New Roman"/>
                <a:cs typeface="Times New Roman"/>
              </a:rPr>
              <a:t/>
            </a:r>
            <a:br>
              <a:rPr lang="ru-RU" sz="2100" i="1" dirty="0" smtClean="0">
                <a:latin typeface="Times New Roman"/>
                <a:cs typeface="Times New Roman"/>
              </a:rPr>
            </a:br>
            <a:r>
              <a:rPr lang="ru-RU" sz="2100" dirty="0" smtClean="0">
                <a:latin typeface="Times New Roman"/>
                <a:cs typeface="Times New Roman"/>
              </a:rPr>
              <a:t>Затем добавила, слегка нахмурив брови:      </a:t>
            </a:r>
            <a:r>
              <a:rPr lang="ru-RU" sz="2100" i="1" dirty="0" smtClean="0">
                <a:latin typeface="Times New Roman"/>
                <a:cs typeface="Times New Roman"/>
              </a:rPr>
              <a:t/>
            </a:r>
            <a:br>
              <a:rPr lang="ru-RU" sz="2100" i="1" dirty="0" smtClean="0">
                <a:latin typeface="Times New Roman"/>
                <a:cs typeface="Times New Roman"/>
              </a:rPr>
            </a:br>
            <a:r>
              <a:rPr lang="ru-RU" sz="2100" i="1" dirty="0" smtClean="0">
                <a:latin typeface="Times New Roman"/>
                <a:cs typeface="Times New Roman"/>
              </a:rPr>
              <a:t>- Если вы чем-то недовольны, пишите заявление. </a:t>
            </a:r>
          </a:p>
          <a:p>
            <a:pPr marL="0" indent="0">
              <a:buNone/>
            </a:pPr>
            <a:r>
              <a:rPr lang="ru-RU" sz="2100" dirty="0" smtClean="0">
                <a:latin typeface="Times New Roman"/>
                <a:cs typeface="Times New Roman"/>
              </a:rPr>
              <a:t>Через  неделю я  уже складывал  вещи.  И, как выяснилось,  мне  хватило одного-единственного чемодана.  Я  чуть не зарыдал  от  жалости к  себе. Ведь мне  36 лет. 18 из них я работаю. Что-то зарабатываю,  покупаю. </a:t>
            </a:r>
            <a:br>
              <a:rPr lang="ru-RU" sz="2100" dirty="0" smtClean="0">
                <a:latin typeface="Times New Roman"/>
                <a:cs typeface="Times New Roman"/>
              </a:rPr>
            </a:br>
            <a:r>
              <a:rPr lang="ru-RU" sz="2100" dirty="0" smtClean="0">
                <a:latin typeface="Times New Roman"/>
                <a:cs typeface="Times New Roman"/>
              </a:rPr>
              <a:t>И в результате -  один  чемодан. Причем,  довольно  скромного   размера. </a:t>
            </a:r>
            <a:endParaRPr lang="ru-RU" sz="21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88144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580" y="107576"/>
            <a:ext cx="8802765" cy="1336956"/>
          </a:xfrm>
        </p:spPr>
        <p:txBody>
          <a:bodyPr/>
          <a:lstStyle/>
          <a:p>
            <a:r>
              <a:rPr lang="ru-RU" dirty="0" smtClean="0"/>
              <a:t>Номенклатурные полуботинки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580" y="1444532"/>
            <a:ext cx="8983420" cy="5300324"/>
          </a:xfrm>
        </p:spPr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Автор описывает как ему удалось приобрести эти ботинки во время его работы камнереза</a:t>
            </a:r>
            <a:r>
              <a:rPr lang="cs-CZ" dirty="0" smtClean="0">
                <a:latin typeface="Times New Roman"/>
                <a:cs typeface="Times New Roman"/>
              </a:rPr>
              <a:t> (kameníka)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Камнерезом он работал во время открытия новой станции метро «Ломоносова»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Его задачей было создать скульптуру Ломоносова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Ботинки он украл у мэра</a:t>
            </a:r>
            <a:r>
              <a:rPr lang="cs-CZ" dirty="0" smtClean="0">
                <a:latin typeface="Times New Roman"/>
                <a:cs typeface="Times New Roman"/>
              </a:rPr>
              <a:t> (primátor)</a:t>
            </a:r>
            <a:r>
              <a:rPr lang="ru-RU" dirty="0" smtClean="0">
                <a:latin typeface="Times New Roman"/>
                <a:cs typeface="Times New Roman"/>
              </a:rPr>
              <a:t>, во время торжественного открытия, когда все </a:t>
            </a:r>
            <a:r>
              <a:rPr lang="ru-RU" dirty="0" smtClean="0">
                <a:latin typeface="Times New Roman"/>
                <a:cs typeface="Times New Roman"/>
              </a:rPr>
              <a:t>сидели </a:t>
            </a:r>
            <a:r>
              <a:rPr lang="ru-RU" dirty="0" smtClean="0">
                <a:latin typeface="Times New Roman"/>
                <a:cs typeface="Times New Roman"/>
              </a:rPr>
              <a:t>за столом, ели, пили и говорили, и когда мэр снял эти </a:t>
            </a:r>
            <a:r>
              <a:rPr lang="ru-RU" dirty="0" smtClean="0">
                <a:latin typeface="Times New Roman"/>
                <a:cs typeface="Times New Roman"/>
              </a:rPr>
              <a:t>полуботинки </a:t>
            </a:r>
            <a:r>
              <a:rPr lang="ru-RU" dirty="0" smtClean="0">
                <a:latin typeface="Times New Roman"/>
                <a:cs typeface="Times New Roman"/>
              </a:rPr>
              <a:t>под столом, так как они были малы для него и </a:t>
            </a:r>
            <a:r>
              <a:rPr lang="ru-RU" dirty="0" smtClean="0">
                <a:latin typeface="Times New Roman"/>
                <a:cs typeface="Times New Roman"/>
              </a:rPr>
              <a:t>жали </a:t>
            </a:r>
            <a:r>
              <a:rPr lang="cs-CZ" dirty="0" smtClean="0">
                <a:latin typeface="Times New Roman"/>
                <a:cs typeface="Times New Roman"/>
              </a:rPr>
              <a:t>(tlačily)</a:t>
            </a:r>
            <a:r>
              <a:rPr lang="ru-RU" dirty="0" smtClean="0">
                <a:latin typeface="Times New Roman"/>
                <a:cs typeface="Times New Roman"/>
              </a:rPr>
              <a:t> его пальцы </a:t>
            </a:r>
          </a:p>
        </p:txBody>
      </p:sp>
    </p:spTree>
    <p:extLst>
      <p:ext uri="{BB962C8B-B14F-4D97-AF65-F5344CB8AC3E}">
        <p14:creationId xmlns:p14="http://schemas.microsoft.com/office/powerpoint/2010/main" val="33859172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209</TotalTime>
  <Words>616</Words>
  <Application>Microsoft Macintosh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Breeze</vt:lpstr>
      <vt:lpstr>Сергей     Довлатов   Чемодан</vt:lpstr>
      <vt:lpstr>ЖИЗНЬ</vt:lpstr>
      <vt:lpstr>ЖИЗНЬ</vt:lpstr>
      <vt:lpstr>ЖИЗНЬ И ТВОРЧЕСТВО</vt:lpstr>
      <vt:lpstr>Чемодан (1986)</vt:lpstr>
      <vt:lpstr>Чемодан (1986)</vt:lpstr>
      <vt:lpstr>«Предисловие»</vt:lpstr>
      <vt:lpstr>«Предисловие»</vt:lpstr>
      <vt:lpstr>Номенклатурные полуботинки</vt:lpstr>
      <vt:lpstr>Номенклатурные полуботинки</vt:lpstr>
    </vt:vector>
  </TitlesOfParts>
  <Company>p.viteckova@gmail.com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Сергей Довлатов   Чемодан</dc:title>
  <dc:creator>Petra Vítečková</dc:creator>
  <cp:lastModifiedBy>Petra Vítečková</cp:lastModifiedBy>
  <cp:revision>31</cp:revision>
  <dcterms:created xsi:type="dcterms:W3CDTF">2014-03-11T21:29:46Z</dcterms:created>
  <dcterms:modified xsi:type="dcterms:W3CDTF">2014-03-14T12:43:33Z</dcterms:modified>
</cp:coreProperties>
</file>