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8" r:id="rId3"/>
    <p:sldId id="257" r:id="rId4"/>
    <p:sldId id="267" r:id="rId5"/>
    <p:sldId id="266" r:id="rId6"/>
    <p:sldId id="268" r:id="rId7"/>
    <p:sldId id="259" r:id="rId8"/>
    <p:sldId id="260" r:id="rId9"/>
    <p:sldId id="261" r:id="rId10"/>
    <p:sldId id="262" r:id="rId11"/>
    <p:sldId id="269" r:id="rId12"/>
    <p:sldId id="271" r:id="rId13"/>
    <p:sldId id="270" r:id="rId14"/>
    <p:sldId id="264" r:id="rId15"/>
    <p:sldId id="263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 varScale="1">
        <p:scale>
          <a:sx n="73" d="100"/>
          <a:sy n="73" d="100"/>
        </p:scale>
        <p:origin x="-105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34B36-E1D7-4BB0-A61E-23DC67D28CBC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EACDD-C68F-403A-BFD1-BC302A237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8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EACDD-C68F-403A-BFD1-BC302A237BC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3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0E9AA-8390-40E6-B69F-5FD972C83F2E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BF7F0-485E-4336-B600-17F88725F130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motey.com/?open_file=126904081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teresnyeknigi.ru/2011/04/06/moskva%E2%80%93petushki-kratkoe-soderzhanie/" TargetMode="External"/><Relationship Id="rId4" Type="http://schemas.openxmlformats.org/officeDocument/2006/relationships/hyperlink" Target="http://ru.wikipedia.org/wiki/%D0%9C%D0%BE%D1%81%D0%BA%D0%B2%D0%B0_%E2%80%94_%D0%9F%D0%B5%D1%82%D1%83%D1%88%D0%BA%D0%B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183463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Венедикт Васильевич Ерофеев 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365104"/>
            <a:ext cx="4809426" cy="6480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Москва — Петушки</a:t>
            </a:r>
          </a:p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24228" y="6457111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Ligasová</a:t>
            </a:r>
            <a:r>
              <a:rPr lang="cs-CZ" sz="1200" dirty="0" smtClean="0"/>
              <a:t> Kateřina, 371591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73987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Художественные особенности: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00808"/>
            <a:ext cx="7306973" cy="4717983"/>
          </a:xfrm>
        </p:spPr>
        <p:txBody>
          <a:bodyPr>
            <a:normAutofit/>
          </a:bodyPr>
          <a:lstStyle/>
          <a:p>
            <a:pPr lvl="0"/>
            <a:r>
              <a:rPr lang="cs-CZ" dirty="0" err="1"/>
              <a:t>Поэма</a:t>
            </a:r>
            <a:r>
              <a:rPr lang="cs-CZ" dirty="0"/>
              <a:t> «</a:t>
            </a:r>
            <a:r>
              <a:rPr lang="cs-CZ" dirty="0" err="1"/>
              <a:t>Москва</a:t>
            </a:r>
            <a:r>
              <a:rPr lang="cs-CZ" dirty="0"/>
              <a:t> — </a:t>
            </a:r>
            <a:r>
              <a:rPr lang="cs-CZ" dirty="0" err="1"/>
              <a:t>Петушки</a:t>
            </a:r>
            <a:r>
              <a:rPr lang="cs-CZ" dirty="0"/>
              <a:t>» </a:t>
            </a:r>
            <a:r>
              <a:rPr lang="cs-CZ" dirty="0" err="1"/>
              <a:t>имеет</a:t>
            </a:r>
            <a:r>
              <a:rPr lang="cs-CZ" dirty="0"/>
              <a:t> </a:t>
            </a:r>
            <a:r>
              <a:rPr lang="cs-CZ" dirty="0" err="1"/>
              <a:t>циклическую</a:t>
            </a:r>
            <a:r>
              <a:rPr lang="cs-CZ" dirty="0"/>
              <a:t> </a:t>
            </a:r>
            <a:r>
              <a:rPr lang="cs-CZ" dirty="0" err="1"/>
              <a:t>структуру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Её</a:t>
            </a:r>
            <a:r>
              <a:rPr lang="cs-CZ" dirty="0"/>
              <a:t> </a:t>
            </a:r>
            <a:r>
              <a:rPr lang="cs-CZ" dirty="0" err="1"/>
              <a:t>лексика</a:t>
            </a:r>
            <a:r>
              <a:rPr lang="cs-CZ" dirty="0"/>
              <a:t> </a:t>
            </a:r>
            <a:r>
              <a:rPr lang="cs-CZ" dirty="0" err="1"/>
              <a:t>составляет</a:t>
            </a:r>
            <a:r>
              <a:rPr lang="cs-CZ" dirty="0"/>
              <a:t> </a:t>
            </a:r>
            <a:r>
              <a:rPr lang="cs-CZ" dirty="0" err="1"/>
              <a:t>смесь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библеизмов</a:t>
            </a:r>
            <a:r>
              <a:rPr lang="cs-CZ" dirty="0"/>
              <a:t>, </a:t>
            </a:r>
            <a:r>
              <a:rPr lang="cs-CZ" dirty="0" err="1"/>
              <a:t>советских</a:t>
            </a:r>
            <a:r>
              <a:rPr lang="cs-CZ" dirty="0"/>
              <a:t> </a:t>
            </a:r>
            <a:r>
              <a:rPr lang="cs-CZ" dirty="0" err="1"/>
              <a:t>газетных</a:t>
            </a:r>
            <a:r>
              <a:rPr lang="cs-CZ" dirty="0"/>
              <a:t> </a:t>
            </a:r>
            <a:r>
              <a:rPr lang="cs-CZ" dirty="0" err="1"/>
              <a:t>штампов</a:t>
            </a:r>
            <a:r>
              <a:rPr lang="cs-CZ" dirty="0"/>
              <a:t>, </a:t>
            </a:r>
            <a:r>
              <a:rPr lang="cs-CZ" dirty="0" err="1"/>
              <a:t>скрытых</a:t>
            </a:r>
            <a:r>
              <a:rPr lang="cs-CZ" dirty="0"/>
              <a:t> и </a:t>
            </a:r>
            <a:r>
              <a:rPr lang="cs-CZ" dirty="0" err="1"/>
              <a:t>прямых</a:t>
            </a:r>
            <a:r>
              <a:rPr lang="cs-CZ" dirty="0"/>
              <a:t> </a:t>
            </a:r>
            <a:r>
              <a:rPr lang="cs-CZ" dirty="0" err="1"/>
              <a:t>цитат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русской</a:t>
            </a:r>
            <a:r>
              <a:rPr lang="cs-CZ" dirty="0"/>
              <a:t> и </a:t>
            </a:r>
            <a:r>
              <a:rPr lang="cs-CZ" dirty="0" err="1"/>
              <a:t>мировой</a:t>
            </a:r>
            <a:r>
              <a:rPr lang="cs-CZ" dirty="0"/>
              <a:t> </a:t>
            </a:r>
            <a:r>
              <a:rPr lang="cs-CZ" dirty="0" err="1"/>
              <a:t>литературы</a:t>
            </a:r>
            <a:r>
              <a:rPr lang="cs-CZ" dirty="0"/>
              <a:t> и </a:t>
            </a:r>
            <a:r>
              <a:rPr lang="cs-CZ" dirty="0" err="1"/>
              <a:t>классиков</a:t>
            </a:r>
            <a:r>
              <a:rPr lang="cs-CZ" dirty="0"/>
              <a:t> </a:t>
            </a:r>
            <a:r>
              <a:rPr lang="cs-CZ" dirty="0" err="1"/>
              <a:t>марксизма-ленинизма</a:t>
            </a:r>
            <a:r>
              <a:rPr lang="cs-CZ" dirty="0"/>
              <a:t>.</a:t>
            </a:r>
          </a:p>
          <a:p>
            <a:pPr lvl="0"/>
            <a:r>
              <a:rPr lang="ru-RU" dirty="0" smtClean="0"/>
              <a:t>В </a:t>
            </a:r>
            <a:r>
              <a:rPr lang="ru-RU" dirty="0"/>
              <a:t>книге находятся вульгаризмы и нелитературные выражения</a:t>
            </a:r>
            <a:endParaRPr lang="cs-CZ" dirty="0"/>
          </a:p>
          <a:p>
            <a:pPr lvl="0"/>
            <a:r>
              <a:rPr lang="ru-RU" dirty="0"/>
              <a:t>Весь текст </a:t>
            </a:r>
            <a:r>
              <a:rPr lang="ru-RU" dirty="0" smtClean="0"/>
              <a:t>рассказыва</a:t>
            </a:r>
            <a:r>
              <a:rPr lang="cs-CZ" dirty="0" smtClean="0"/>
              <a:t>e</a:t>
            </a:r>
            <a:r>
              <a:rPr lang="ru-RU" dirty="0" smtClean="0"/>
              <a:t>т </a:t>
            </a:r>
            <a:r>
              <a:rPr lang="ru-RU" dirty="0"/>
              <a:t>главный герой</a:t>
            </a:r>
            <a:endParaRPr lang="cs-CZ" dirty="0"/>
          </a:p>
          <a:p>
            <a:pPr lvl="0"/>
            <a:r>
              <a:rPr lang="ru-RU" dirty="0"/>
              <a:t>Главный герой часто </a:t>
            </a:r>
            <a:r>
              <a:rPr lang="ru-RU" dirty="0" smtClean="0"/>
              <a:t>говорит </a:t>
            </a:r>
            <a:r>
              <a:rPr lang="ru-RU" dirty="0"/>
              <a:t>к себе и он часто обращаться к себе по имени, он также </a:t>
            </a:r>
            <a:r>
              <a:rPr lang="ru-RU" dirty="0" smtClean="0"/>
              <a:t>говорит </a:t>
            </a:r>
            <a:r>
              <a:rPr lang="ru-RU" dirty="0"/>
              <a:t>к ангелам, которые не существуют, они только в его </a:t>
            </a:r>
            <a:r>
              <a:rPr lang="ru-RU" dirty="0" smtClean="0"/>
              <a:t>фантазии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2948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980729"/>
            <a:ext cx="7125112" cy="4878070"/>
          </a:xfrm>
        </p:spPr>
        <p:txBody>
          <a:bodyPr>
            <a:normAutofit/>
          </a:bodyPr>
          <a:lstStyle/>
          <a:p>
            <a:r>
              <a:rPr lang="ru-RU" dirty="0"/>
              <a:t>Все произведение написано сконфуженно (</a:t>
            </a:r>
            <a:r>
              <a:rPr lang="cs-CZ" dirty="0"/>
              <a:t>zmateně)</a:t>
            </a:r>
            <a:r>
              <a:rPr lang="ru-RU" dirty="0"/>
              <a:t>, прежде всего конец </a:t>
            </a:r>
            <a:r>
              <a:rPr lang="ru-RU" dirty="0" smtClean="0"/>
              <a:t>произведения.</a:t>
            </a:r>
          </a:p>
          <a:p>
            <a:pPr lvl="0"/>
            <a:r>
              <a:rPr lang="ru-RU" dirty="0" smtClean="0"/>
              <a:t>Во </a:t>
            </a:r>
            <a:r>
              <a:rPr lang="ru-RU" dirty="0"/>
              <a:t>время всей книги главный герой пьяный, </a:t>
            </a:r>
            <a:r>
              <a:rPr lang="ru-RU" dirty="0"/>
              <a:t>поэтому </a:t>
            </a:r>
            <a:r>
              <a:rPr lang="ru-RU" dirty="0"/>
              <a:t>большинство приключений является </a:t>
            </a:r>
            <a:r>
              <a:rPr lang="ru-RU" dirty="0" smtClean="0"/>
              <a:t>сбивчивым.</a:t>
            </a:r>
          </a:p>
          <a:p>
            <a:r>
              <a:rPr lang="ru-RU" dirty="0" smtClean="0"/>
              <a:t>Ерофеев </a:t>
            </a:r>
            <a:r>
              <a:rPr lang="ru-RU" dirty="0"/>
              <a:t>карнавализировал этих анти-героев советской печати, не обращая внимания на их политическую одиозность. Более того, он пародирует советский миф идеологически сознательного и единого народа. </a:t>
            </a:r>
            <a:endParaRPr lang="ru-RU" dirty="0" smtClean="0"/>
          </a:p>
          <a:p>
            <a:r>
              <a:rPr lang="ru-RU" dirty="0" smtClean="0"/>
              <a:t>Автор обдуманно представляет мир напрасности человеческой жизни.</a:t>
            </a:r>
          </a:p>
          <a:p>
            <a:r>
              <a:rPr lang="ru-RU" dirty="0" smtClean="0"/>
              <a:t>Он открывает человеческие проблемы, как алкологизм.</a:t>
            </a:r>
          </a:p>
        </p:txBody>
      </p:sp>
    </p:spTree>
    <p:extLst>
      <p:ext uri="{BB962C8B-B14F-4D97-AF65-F5344CB8AC3E}">
        <p14:creationId xmlns:p14="http://schemas.microsoft.com/office/powerpoint/2010/main" val="3643055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25112" cy="4051437"/>
          </a:xfrm>
        </p:spPr>
        <p:txBody>
          <a:bodyPr/>
          <a:lstStyle/>
          <a:p>
            <a:r>
              <a:rPr lang="ru-RU" dirty="0" smtClean="0"/>
              <a:t>Текст </a:t>
            </a:r>
            <a:r>
              <a:rPr lang="ru-RU" dirty="0"/>
              <a:t>насыщается подробностями авторской биографии, герою дается имя автора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сущности, она представляет собой исповедь героя/автора, где все события происходят в пространстве его внутреннего мира. Структура, сюжет, конфликт «Москвы – Петушков» подводят читателя к встрече с актуальными, а самое главное, вечными проблемами.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385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Существует </a:t>
            </a:r>
            <a:r>
              <a:rPr lang="ru-RU" dirty="0" smtClean="0"/>
              <a:t>три перевода </a:t>
            </a:r>
            <a:r>
              <a:rPr lang="ru-RU" dirty="0"/>
              <a:t>на чешский </a:t>
            </a:r>
            <a:r>
              <a:rPr lang="ru-RU" dirty="0" smtClean="0"/>
              <a:t>язык, самый лучший перевод создал Леош Сухаржипа. Кроме Сухаржипы книгу переводили напр. Милан Дворжак, Конвичка.</a:t>
            </a:r>
          </a:p>
          <a:p>
            <a:r>
              <a:rPr lang="ru-RU" dirty="0" smtClean="0"/>
              <a:t>Но, ни </a:t>
            </a:r>
            <a:r>
              <a:rPr lang="cs-CZ" dirty="0" smtClean="0"/>
              <a:t>э</a:t>
            </a:r>
            <a:r>
              <a:rPr lang="ru-RU" dirty="0" smtClean="0"/>
              <a:t>тот перевод удовлетворительный, переводчики приспособили текст чешскому читателю, возникает принимание чешского характера </a:t>
            </a:r>
            <a:r>
              <a:rPr lang="ru-RU" sz="1400" dirty="0" smtClean="0"/>
              <a:t>(</a:t>
            </a:r>
            <a:r>
              <a:rPr lang="cs-CZ" sz="1400" dirty="0" smtClean="0"/>
              <a:t>dochází k počešťování – nevím, jestli se to tak dá říct rusky)</a:t>
            </a:r>
            <a:endParaRPr lang="ru-RU" sz="1400" dirty="0" smtClean="0"/>
          </a:p>
          <a:p>
            <a:r>
              <a:rPr lang="ru-RU" dirty="0" smtClean="0"/>
              <a:t>Никому не удалось перевести Москву – Петушки таким языком, каким она написана, язык В. Ерофеева оригинальный.</a:t>
            </a:r>
            <a:endParaRPr lang="cs-CZ" dirty="0" smtClean="0"/>
          </a:p>
          <a:p>
            <a:r>
              <a:rPr lang="ru-RU" dirty="0" smtClean="0"/>
              <a:t>У нас до сих пор нет верного перевода.</a:t>
            </a:r>
          </a:p>
        </p:txBody>
      </p:sp>
    </p:spTree>
    <p:extLst>
      <p:ext uri="{BB962C8B-B14F-4D97-AF65-F5344CB8AC3E}">
        <p14:creationId xmlns:p14="http://schemas.microsoft.com/office/powerpoint/2010/main" val="2657203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 произведения Ерофеева:</a:t>
            </a:r>
            <a:endParaRPr lang="cs-CZ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«Записки психопата» (1956—1958, опубликованы в 1995)</a:t>
            </a:r>
          </a:p>
          <a:p>
            <a:r>
              <a:rPr lang="ru-RU" dirty="0"/>
              <a:t>«Москва — Петушки» (поэма в прозе, 1970; опубликована в Израиле в 1973, в СССР — в 1988—1989)</a:t>
            </a:r>
          </a:p>
          <a:p>
            <a:r>
              <a:rPr lang="ru-RU" dirty="0"/>
              <a:t>«Вальпургиева ночь, или Шаги Командора» (трагедия, опубликована в Париже в 1985, на родине — в 1989)</a:t>
            </a:r>
          </a:p>
          <a:p>
            <a:r>
              <a:rPr lang="ru-RU" dirty="0"/>
              <a:t>«Василий Розанов глазами эксцентрика» (эссе, 1973, опубликовано в СССР в 1989)</a:t>
            </a:r>
          </a:p>
          <a:p>
            <a:r>
              <a:rPr lang="ru-RU" dirty="0"/>
              <a:t>«Моя маленькая лениниана» (коллаж, издан в Париже в 1988, в России в 1991)</a:t>
            </a:r>
          </a:p>
          <a:p>
            <a:r>
              <a:rPr lang="ru-RU" dirty="0"/>
              <a:t>«Бесполезное ископаемое» (книга составлена на основе записных книжек прозаика)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4089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996952"/>
            <a:ext cx="5400600" cy="924475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03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Источники: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8981" cy="4051437"/>
          </a:xfrm>
        </p:spPr>
        <p:txBody>
          <a:bodyPr/>
          <a:lstStyle/>
          <a:p>
            <a:r>
              <a:rPr lang="ru-RU" dirty="0"/>
              <a:t>Электронная библиотека Грамотей </a:t>
            </a:r>
            <a:r>
              <a:rPr lang="cs-CZ" dirty="0"/>
              <a:t>[online]. [cit. 201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3</a:t>
            </a:r>
            <a:r>
              <a:rPr lang="cs-CZ" dirty="0"/>
              <a:t>]. Dostupné </a:t>
            </a:r>
            <a:r>
              <a:rPr lang="cs-CZ" dirty="0" smtClean="0"/>
              <a:t>na:    &lt;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://www.gramotey.com/?</a:t>
            </a:r>
            <a:r>
              <a:rPr lang="cs-CZ" dirty="0" err="1" smtClean="0">
                <a:hlinkClick r:id="rId3"/>
              </a:rPr>
              <a:t>open_file</a:t>
            </a:r>
            <a:r>
              <a:rPr lang="cs-CZ" dirty="0" smtClean="0">
                <a:hlinkClick r:id="rId3"/>
              </a:rPr>
              <a:t>=1269040811</a:t>
            </a:r>
            <a:r>
              <a:rPr lang="cs-CZ" dirty="0" smtClean="0"/>
              <a:t>&gt;</a:t>
            </a:r>
          </a:p>
          <a:p>
            <a:r>
              <a:rPr lang="ru-RU" dirty="0"/>
              <a:t>Википедия </a:t>
            </a:r>
            <a:r>
              <a:rPr lang="cs-CZ" dirty="0"/>
              <a:t>[online]. c2014, 1. 3. [cit. 201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3</a:t>
            </a:r>
            <a:r>
              <a:rPr lang="cs-CZ" dirty="0"/>
              <a:t>]. Dostupné na: </a:t>
            </a:r>
            <a:r>
              <a:rPr lang="cs-CZ" dirty="0" smtClean="0"/>
              <a:t>&lt;</a:t>
            </a: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://ru.wikipedia.org/wiki/%D0%9C%D0%BE%D1%81%D0%BA%D0%B2%D0%B0_%E2%80%94_%</a:t>
            </a:r>
            <a:r>
              <a:rPr lang="cs-CZ" dirty="0" smtClean="0">
                <a:hlinkClick r:id="rId4"/>
              </a:rPr>
              <a:t>D0%9F%D0%B5%D1%82%D1%83%D1%88%D0%BA%D0%B8</a:t>
            </a:r>
            <a:r>
              <a:rPr lang="cs-CZ" dirty="0" smtClean="0"/>
              <a:t>&gt;</a:t>
            </a:r>
          </a:p>
          <a:p>
            <a:r>
              <a:rPr lang="ru-RU" dirty="0" smtClean="0"/>
              <a:t>Интересные книги </a:t>
            </a:r>
            <a:r>
              <a:rPr lang="cs-CZ" dirty="0"/>
              <a:t>[online</a:t>
            </a:r>
            <a:r>
              <a:rPr lang="cs-CZ" dirty="0" smtClean="0"/>
              <a:t>].</a:t>
            </a:r>
            <a:r>
              <a:rPr lang="ru-RU" dirty="0" smtClean="0"/>
              <a:t> </a:t>
            </a:r>
            <a:r>
              <a:rPr lang="cs-CZ" dirty="0" smtClean="0"/>
              <a:t>c</a:t>
            </a:r>
            <a:r>
              <a:rPr lang="ru-RU" dirty="0" smtClean="0"/>
              <a:t>2011</a:t>
            </a:r>
            <a:r>
              <a:rPr lang="cs-CZ" dirty="0" smtClean="0"/>
              <a:t>, 6. 4. </a:t>
            </a:r>
            <a:r>
              <a:rPr lang="cs-CZ" dirty="0"/>
              <a:t>[cit. 201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4</a:t>
            </a:r>
            <a:r>
              <a:rPr lang="cs-CZ" dirty="0"/>
              <a:t>-</a:t>
            </a:r>
            <a:r>
              <a:rPr lang="ru-RU" dirty="0"/>
              <a:t>3</a:t>
            </a:r>
            <a:r>
              <a:rPr lang="cs-CZ" dirty="0"/>
              <a:t>]. </a:t>
            </a:r>
            <a:r>
              <a:rPr lang="cs-CZ" dirty="0" smtClean="0"/>
              <a:t>Dostupné na: &lt;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interesnyeknigi.ru/2011/04/06/moskva%E2%80%93petushki-kratkoe-soderzhanie/</a:t>
            </a:r>
            <a:r>
              <a:rPr lang="cs-CZ" dirty="0" smtClean="0"/>
              <a:t>&gt;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5929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736"/>
            <a:ext cx="7125113" cy="953075"/>
          </a:xfrm>
        </p:spPr>
        <p:txBody>
          <a:bodyPr/>
          <a:lstStyle/>
          <a:p>
            <a:pPr algn="ctr"/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Москва — Петушки</a:t>
            </a:r>
            <a:r>
              <a:rPr lang="ru-RU" b="1" dirty="0"/>
              <a:t/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3994605" cy="45019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Псевдо-автобиографическая </a:t>
            </a:r>
            <a:r>
              <a:rPr lang="ru-RU" dirty="0"/>
              <a:t>постмодернистская поэма в </a:t>
            </a:r>
            <a:r>
              <a:rPr lang="ru-RU" dirty="0" smtClean="0"/>
              <a:t>прозе</a:t>
            </a:r>
          </a:p>
          <a:p>
            <a:r>
              <a:rPr lang="ru-RU" dirty="0"/>
              <a:t>Поэма написана в 1969—1970 году и распространялась в самиздате</a:t>
            </a:r>
            <a:r>
              <a:rPr lang="ru-RU" dirty="0" smtClean="0"/>
              <a:t>.</a:t>
            </a:r>
          </a:p>
          <a:p>
            <a:r>
              <a:rPr lang="ru-RU" dirty="0"/>
              <a:t>Веничка </a:t>
            </a:r>
            <a:r>
              <a:rPr lang="ru-RU" dirty="0" smtClean="0"/>
              <a:t>Ерофеев, главный герой, </a:t>
            </a:r>
            <a:r>
              <a:rPr lang="ru-RU" dirty="0"/>
              <a:t>едет из Москвы в подмосковный районный центр под названием Петушки.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все трагически кончается в неведомом подъезде, где бедного Веничку настигают </a:t>
            </a:r>
            <a:r>
              <a:rPr lang="ru-RU" dirty="0" smtClean="0"/>
              <a:t>четверо молодчиков и </a:t>
            </a:r>
            <a:r>
              <a:rPr lang="ru-RU" dirty="0"/>
              <a:t>вонзают ему шило в самое </a:t>
            </a:r>
            <a:r>
              <a:rPr lang="ru-RU" dirty="0" smtClean="0"/>
              <a:t>горло.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01" y="1916832"/>
            <a:ext cx="3646264" cy="441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925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Венедикт Васильевич Ерофеев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2540000" cy="3924300"/>
          </a:xfrm>
        </p:spPr>
      </p:pic>
      <p:sp>
        <p:nvSpPr>
          <p:cNvPr id="5" name="TextovéPole 4"/>
          <p:cNvSpPr txBox="1"/>
          <p:nvPr/>
        </p:nvSpPr>
        <p:spPr>
          <a:xfrm>
            <a:off x="3907093" y="1412776"/>
            <a:ext cx="4968552" cy="500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24 октября 1938, Нива-3, </a:t>
            </a:r>
            <a:r>
              <a:rPr lang="cs-CZ" dirty="0" smtClean="0"/>
              <a:t>-</a:t>
            </a:r>
            <a:r>
              <a:rPr lang="ru-RU" dirty="0" smtClean="0"/>
              <a:t> 11 мая 1990, Москва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— русский</a:t>
            </a:r>
            <a:r>
              <a:rPr lang="cs-CZ" dirty="0" smtClean="0"/>
              <a:t> </a:t>
            </a:r>
            <a:r>
              <a:rPr lang="ru-RU" dirty="0" smtClean="0"/>
              <a:t>писатель, автор поэмы «Москва — Петушки».</a:t>
            </a:r>
            <a:endParaRPr lang="cs-CZ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Постмодернизм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500" dirty="0"/>
              <a:t>Текст поэмы начал распространяться самиздатом в пределах Советского Союза, а затем и в переводе, провезенный контрабандой на Запад. Поэма впервые была опубликована в израильском альманахе «Ами» в 1973 году. В СССР поэма впервые была напечатана </a:t>
            </a:r>
            <a:r>
              <a:rPr lang="ru-RU" sz="1500" dirty="0" smtClean="0"/>
              <a:t>в </a:t>
            </a:r>
            <a:r>
              <a:rPr lang="ru-RU" sz="1500" dirty="0"/>
              <a:t>1989 г. </a:t>
            </a:r>
            <a:endParaRPr lang="ru-RU" sz="1500" dirty="0" smtClean="0"/>
          </a:p>
        </p:txBody>
      </p:sp>
    </p:spTree>
    <p:extLst>
      <p:ext uri="{BB962C8B-B14F-4D97-AF65-F5344CB8AC3E}">
        <p14:creationId xmlns:p14="http://schemas.microsoft.com/office/powerpoint/2010/main" val="73042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 – Петушки – по</a:t>
            </a:r>
            <a:r>
              <a:rPr lang="ru-RU" dirty="0"/>
              <a:t>э</a:t>
            </a:r>
            <a:r>
              <a:rPr lang="ru-RU" dirty="0" smtClean="0"/>
              <a:t>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Авторское обозначение «Москвы – Петушков» – поэма или «трагические листы». Однако, ее текст настолько необычен, что авторское определение требует серьезных дополнений. </a:t>
            </a:r>
            <a:r>
              <a:rPr lang="ru-RU" dirty="0" smtClean="0"/>
              <a:t>В поэме </a:t>
            </a:r>
            <a:r>
              <a:rPr lang="ru-RU" dirty="0"/>
              <a:t>угадывается жанровая модель сентиментальных путешествий; аллегорических странствий души; фольклорных, сказочных скитаний; карнавальной структуры; пародии… В ней много фантастического, провокационного, скандального, эксцентричного, в ней есть сочетание мистико-религиозных элементов с крайним грубым параллелизмом. Одним словом, жанровая природа «Москвы – Петушков» очень свободна. Эта свобода или интертекстуальная открытость, есть реакция на предшествующие тексты, включенность в общекультурный контекст.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33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24475"/>
          </a:xfrm>
        </p:spPr>
        <p:txBody>
          <a:bodyPr/>
          <a:lstStyle/>
          <a:p>
            <a:r>
              <a:rPr lang="ru-RU" dirty="0" smtClean="0"/>
              <a:t>Что такое поэма?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340768"/>
            <a:ext cx="7125112" cy="51125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поэтический </a:t>
            </a:r>
            <a:r>
              <a:rPr lang="ru-RU" dirty="0" smtClean="0"/>
              <a:t>жанр.</a:t>
            </a:r>
          </a:p>
          <a:p>
            <a:r>
              <a:rPr lang="ru-RU" dirty="0"/>
              <a:t>Историческое начало </a:t>
            </a:r>
            <a:r>
              <a:rPr lang="ru-RU" dirty="0" smtClean="0"/>
              <a:t>поэмы </a:t>
            </a:r>
            <a:r>
              <a:rPr lang="ru-RU" dirty="0"/>
              <a:t>положили так называемые лирико-эпические песни, выделившиеся из первобытного синкретического </a:t>
            </a:r>
            <a:r>
              <a:rPr lang="ru-RU" dirty="0" smtClean="0"/>
              <a:t>искусства.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 Поэма по праву может быть названа прародительницей современных литературных жанров, началом начал письменного художественного слова. В ее отечественной и европейской истории – безымянный лирический эпос «Слово о полку Игореве», «Божественная комедия» Данте, поэмы Дж. Г. Байрона и П. Шелли, а в восточном варианте – «Рамаяна». Поэму, в ее вершинных достижениях (Гомер, например), называют иногда эпосом, подобно тому, как за большим романом, обращенным к судьбам народным, закрепилось жанровое определение эпопеи</a:t>
            </a:r>
            <a:r>
              <a:rPr lang="ru-RU" dirty="0" smtClean="0"/>
              <a:t>.</a:t>
            </a:r>
          </a:p>
          <a:p>
            <a:r>
              <a:rPr lang="ru-RU" dirty="0"/>
              <a:t>К</a:t>
            </a:r>
            <a:r>
              <a:rPr lang="ru-RU" dirty="0" smtClean="0"/>
              <a:t>аноническому </a:t>
            </a:r>
            <a:r>
              <a:rPr lang="ru-RU" dirty="0"/>
              <a:t>жанру поэмы «Москва - Петушки» не отвечает. В ней множество жанровых следов, связей, позволяющих говорить об архитекстуальности. Последнее делает текст «Москвы - Петушков» нестабильной, деформированной, но чрезвычайно притягательной жанровой структурой, сформировавшейся в условиях функционирования </a:t>
            </a:r>
            <a:r>
              <a:rPr lang="ru-RU" dirty="0" smtClean="0"/>
              <a:t>сᴨецифических </a:t>
            </a:r>
            <a:r>
              <a:rPr lang="ru-RU" dirty="0"/>
              <a:t>дискурсивных практик.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304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классической по</a:t>
            </a:r>
            <a:r>
              <a:rPr lang="ru-RU" dirty="0"/>
              <a:t>э</a:t>
            </a:r>
            <a:r>
              <a:rPr lang="ru-RU" dirty="0" smtClean="0"/>
              <a:t>мы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Таковы особенности П. как жанра в ее классической форме. Основным является идейный смысл П. — утверждение </a:t>
            </a:r>
            <a:r>
              <a:rPr lang="ru-RU" dirty="0" smtClean="0"/>
              <a:t>народа; </a:t>
            </a:r>
            <a:r>
              <a:rPr lang="ru-RU" dirty="0"/>
              <a:t>другие существеннейшие признаки: тема — крупнейшее социальное событие, характеры — многочисленные и </a:t>
            </a:r>
            <a:r>
              <a:rPr lang="ru-RU" dirty="0" smtClean="0"/>
              <a:t>богато разносторонние </a:t>
            </a:r>
            <a:r>
              <a:rPr lang="ru-RU" dirty="0"/>
              <a:t>герои, действие — необходимость в ее объективной непреложности, оценка — эпическое величие. Такая классическая форма поэмы носит название эпопеи.</a:t>
            </a:r>
            <a:endParaRPr lang="ru-RU" dirty="0" smtClean="0"/>
          </a:p>
          <a:p>
            <a:r>
              <a:rPr lang="ru-RU" dirty="0" smtClean="0"/>
              <a:t>Ряд </a:t>
            </a:r>
            <a:r>
              <a:rPr lang="ru-RU" dirty="0"/>
              <a:t>указанных признаков П. можно наметить в неразвернутом виде и в эпических песнях, в итоге циклизации </a:t>
            </a:r>
            <a:r>
              <a:rPr lang="ru-RU" dirty="0" smtClean="0"/>
              <a:t>которых </a:t>
            </a:r>
            <a:r>
              <a:rPr lang="ru-RU" dirty="0"/>
              <a:t>сложились поэмы Гомера</a:t>
            </a:r>
            <a:r>
              <a:rPr lang="ru-RU" dirty="0" smtClean="0"/>
              <a:t>.</a:t>
            </a:r>
          </a:p>
          <a:p>
            <a:r>
              <a:rPr lang="ru-RU" dirty="0"/>
              <a:t>П. восточных народов в силу гораздо более отвлеченного характера их религиозно-мифологической основы носили напр. в значительной мере символический или дидактический характер, что снижает их художественное </a:t>
            </a:r>
            <a:r>
              <a:rPr lang="ru-RU" dirty="0" smtClean="0"/>
              <a:t>значение.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1454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Отрывок: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71600" y="1916832"/>
            <a:ext cx="7416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</a:t>
            </a:r>
            <a:r>
              <a:rPr lang="ru-RU" dirty="0"/>
              <a:t>. Стакан зубровки. А потом – на Каляевской – другой стакан, только уже не зубровки, а кориандровой. Один мой знакомый говорил, что кориандровая действует на человека антигуманно, то есть, укрепляя все члены, расслабляет душу. Со мной, почему-то, случилось наоборот, то есть, душа в высшей степени окрепла, а члены ослабели, но я согласен, что и это антигуманно. Поэтому там же, на Каляевской, я добавил еще две кружки жигулевского пива и из горлышка альб-де-дессерт.</a:t>
            </a:r>
          </a:p>
          <a:p>
            <a:r>
              <a:rPr lang="ru-RU" dirty="0"/>
              <a:t>   Вы, конечно, спросите: а дальше, Веничка, а дальше – что ты пил? Да я и сам путем не знаю, что я пил. Помню – это я отчетливо помню – на улице Чехова я выпил два стакана охотничьей. Но ведь не мог я пересечь Садовое кольцо, ничего не выпив? Не мог. Значит, я еще чего-то пил</a:t>
            </a:r>
            <a:r>
              <a:rPr lang="ru-RU" dirty="0" smtClean="0"/>
              <a:t>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0462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476673"/>
            <a:ext cx="7125112" cy="63813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– Конечно, Веничка, конечно, – кто-то запел в высоте так тихо-тихо, так ласково-ласково, – зажмурься, чтобы не так </a:t>
            </a:r>
            <a:r>
              <a:rPr lang="ru-RU" dirty="0" smtClean="0"/>
              <a:t>тошнило.</a:t>
            </a:r>
          </a:p>
          <a:p>
            <a:pPr marL="0" indent="0">
              <a:buNone/>
            </a:pPr>
            <a:r>
              <a:rPr lang="ru-RU" dirty="0" smtClean="0"/>
              <a:t>О</a:t>
            </a:r>
            <a:r>
              <a:rPr lang="ru-RU" dirty="0"/>
              <a:t>! Узнаю! Узнаю! Это опять они!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Ангелы господни! Это вы опять?»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/>
              <a:t> Ну, конечно, мы, – и опять так ласково!..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А знаете что, ангелы?» – спросил я, тоже тихо-тихо.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/>
              <a:t> Что? – ответили ангелы.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Тяжело мне…»</a:t>
            </a:r>
          </a:p>
          <a:p>
            <a:pPr marL="0" indent="0">
              <a:buNone/>
            </a:pPr>
            <a:r>
              <a:rPr lang="ru-RU" dirty="0"/>
              <a:t> – Да мы знаем, что тяжело, – пропели ангелы. – а ты походи, походи, легче будет. А через полчаса магазин откроется: водка там с девяти, правда, а красненького сразу дадут…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Красненького?»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/>
              <a:t> Красненького, – нараспев повторили ангелы господни.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Холодненького?»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/>
              <a:t> Холодненького, конечно…</a:t>
            </a:r>
          </a:p>
          <a:p>
            <a:pPr marL="0" indent="0">
              <a:buNone/>
            </a:pPr>
            <a:r>
              <a:rPr lang="ru-RU" dirty="0" smtClean="0"/>
              <a:t>О</a:t>
            </a:r>
            <a:r>
              <a:rPr lang="ru-RU" dirty="0"/>
              <a:t>, как я стал взволнован!..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Вы говорите: походи, походи, легче будет. Да ведь и ходить-то не хочется. Вы же сами знаете, каково в моем состоянии ходить!..»</a:t>
            </a:r>
          </a:p>
          <a:p>
            <a:pPr marL="0" indent="0">
              <a:buNone/>
            </a:pPr>
            <a:r>
              <a:rPr lang="ru-RU" dirty="0" smtClean="0"/>
              <a:t>Помолчали </a:t>
            </a:r>
            <a:r>
              <a:rPr lang="ru-RU" dirty="0"/>
              <a:t>на это ангелы. А потом опять запели: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/>
              <a:t> А ты вот чего: ты зайди в ресторан вокзальный. Там вчера вечером херес был. Не могли же выпить за вечер весь херес!..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Да, да, да. Я пойду. Я сейчас пойду, узнаю. Спасибо вам, ангелы…»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они так тихо-тихо пропели: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–</a:t>
            </a:r>
            <a:r>
              <a:rPr lang="ru-RU" dirty="0"/>
              <a:t> На здоровье, Веня…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594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548680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Какое еще Храпуново! Что ты все мелешь, Петр?.. Ты не путай меня, не путай… Так, так… Самая главная мысль… Кружится у меня почему-то в голове </a:t>
            </a:r>
            <a:r>
              <a:rPr lang="ru-RU" sz="1600" b="1" u="sng" dirty="0"/>
              <a:t>Антон Чехов</a:t>
            </a:r>
            <a:r>
              <a:rPr lang="ru-RU" sz="1600" dirty="0"/>
              <a:t>. Да и </a:t>
            </a:r>
            <a:r>
              <a:rPr lang="ru-RU" sz="1600" b="1" u="sng" dirty="0"/>
              <a:t>Фридрих Шиллер</a:t>
            </a:r>
            <a:r>
              <a:rPr lang="ru-RU" sz="1600" dirty="0"/>
              <a:t>. Фридрих Шиллер и Антон Чехов. А почему – понятия не имею. Да, да… Вот, теперь яснее: Фридрих Шиллер, когда садился писать трагедию, ноги всегда опускал в шампанское. Вернее нет, не так. Это тайный советник </a:t>
            </a:r>
            <a:r>
              <a:rPr lang="ru-RU" sz="1600" b="1" u="sng" dirty="0"/>
              <a:t>Гете</a:t>
            </a:r>
            <a:r>
              <a:rPr lang="ru-RU" sz="1600" dirty="0"/>
              <a:t>, он дома у себя ходил в тапочках и шлафроке. А я – нет, я и дома без шлафрока; я и на улице – в тапочках… А Шиллер-то тут причем? Да, вот он причем: когда ему водку случалось пить, он ноги свои опускал в шампанское. Опустит и пьет. Хорошо! А Чехов Антон перед смертью сказал: «выпить хочу». И умер…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4005064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... Ангелы </a:t>
            </a:r>
            <a:r>
              <a:rPr lang="ru-RU" sz="1600" dirty="0"/>
              <a:t>небесные, они подымаются! Что мне делать? Что мне сейчас делать, чтобы не умереть? Ангелы!..</a:t>
            </a:r>
          </a:p>
          <a:p>
            <a:r>
              <a:rPr lang="ru-RU" sz="1600" dirty="0"/>
              <a:t>   И ангелы рассмеялись. Вы знаете, как смеются ангелы? Это позорные твари, теперь я знаю – вам сказать, как они сейчас рассмеялись? Когда-то, очень давно, в Лобне, у вокзала, зарезало поездом человека и непостижимо зарезало: всю его нижнюю половину измололо в мелкие дребезги и расшвыряло по полотну, а верхняя половина, от пояса, осталась как бы живою, и стояла у рельсов, как стоят на постаментах бюсты разной сволочи</a:t>
            </a:r>
            <a:r>
              <a:rPr lang="ru-RU" sz="1600" dirty="0" smtClean="0"/>
              <a:t>. ...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26431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1215</TotalTime>
  <Words>1083</Words>
  <Application>Microsoft Office PowerPoint</Application>
  <PresentationFormat>Předvádění na obrazovce (4:3)</PresentationFormat>
  <Paragraphs>81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Summer</vt:lpstr>
      <vt:lpstr>Венедикт Васильевич Ерофеев  </vt:lpstr>
      <vt:lpstr>Москва — Петушки </vt:lpstr>
      <vt:lpstr>Венедикт Васильевич Ерофеев</vt:lpstr>
      <vt:lpstr>Москва – Петушки – поэма</vt:lpstr>
      <vt:lpstr>Что такое поэма?</vt:lpstr>
      <vt:lpstr>Признаки классической поэмы</vt:lpstr>
      <vt:lpstr>Отрывок:</vt:lpstr>
      <vt:lpstr>Prezentace aplikace PowerPoint</vt:lpstr>
      <vt:lpstr>Prezentace aplikace PowerPoint</vt:lpstr>
      <vt:lpstr>Художественные особенности:</vt:lpstr>
      <vt:lpstr>Prezentace aplikace PowerPoint</vt:lpstr>
      <vt:lpstr>Prezentace aplikace PowerPoint</vt:lpstr>
      <vt:lpstr>Переводы:</vt:lpstr>
      <vt:lpstr>Другие произведения Ерофеева:</vt:lpstr>
      <vt:lpstr>Спасибо за внимание!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Венедикт Васильевич Ерофеев</dc:title>
  <dc:creator>K8ynka</dc:creator>
  <cp:lastModifiedBy>K8ynka</cp:lastModifiedBy>
  <cp:revision>39</cp:revision>
  <dcterms:created xsi:type="dcterms:W3CDTF">2014-03-04T09:59:35Z</dcterms:created>
  <dcterms:modified xsi:type="dcterms:W3CDTF">2014-03-17T22:35:10Z</dcterms:modified>
</cp:coreProperties>
</file>