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7" r:id="rId6"/>
    <p:sldId id="268" r:id="rId7"/>
    <p:sldId id="261" r:id="rId8"/>
    <p:sldId id="262" r:id="rId9"/>
    <p:sldId id="264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6" d="100"/>
          <a:sy n="76" d="100"/>
        </p:scale>
        <p:origin x="-91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A726FD-236A-4F33-8D86-A22B053CBC55}" type="datetimeFigureOut">
              <a:rPr lang="cs-CZ" smtClean="0"/>
              <a:t>12.5.2014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2EFEDD-2C8B-40D4-B9D9-47A8C0C6DC3F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26FD-236A-4F33-8D86-A22B053CBC55}" type="datetimeFigureOut">
              <a:rPr lang="cs-CZ" smtClean="0"/>
              <a:t>12.5.2014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EDD-2C8B-40D4-B9D9-47A8C0C6DC3F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26FD-236A-4F33-8D86-A22B053CBC55}" type="datetimeFigureOut">
              <a:rPr lang="cs-CZ" smtClean="0"/>
              <a:t>12.5.2014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EDD-2C8B-40D4-B9D9-47A8C0C6DC3F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26FD-236A-4F33-8D86-A22B053CBC55}" type="datetimeFigureOut">
              <a:rPr lang="cs-CZ" smtClean="0"/>
              <a:t>12.5.2014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EDD-2C8B-40D4-B9D9-47A8C0C6DC3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26FD-236A-4F33-8D86-A22B053CBC55}" type="datetimeFigureOut">
              <a:rPr lang="cs-CZ" smtClean="0"/>
              <a:t>12.5.2014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EDD-2C8B-40D4-B9D9-47A8C0C6DC3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26FD-236A-4F33-8D86-A22B053CBC55}" type="datetimeFigureOut">
              <a:rPr lang="cs-CZ" smtClean="0"/>
              <a:t>12.5.2014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EDD-2C8B-40D4-B9D9-47A8C0C6DC3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26FD-236A-4F33-8D86-A22B053CBC55}" type="datetimeFigureOut">
              <a:rPr lang="cs-CZ" smtClean="0"/>
              <a:t>12.5.2014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EDD-2C8B-40D4-B9D9-47A8C0C6DC3F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26FD-236A-4F33-8D86-A22B053CBC55}" type="datetimeFigureOut">
              <a:rPr lang="cs-CZ" smtClean="0"/>
              <a:t>12.5.2014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EDD-2C8B-40D4-B9D9-47A8C0C6DC3F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26FD-236A-4F33-8D86-A22B053CBC55}" type="datetimeFigureOut">
              <a:rPr lang="cs-CZ" smtClean="0"/>
              <a:t>12.5.2014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EDD-2C8B-40D4-B9D9-47A8C0C6DC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26FD-236A-4F33-8D86-A22B053CBC55}" type="datetimeFigureOut">
              <a:rPr lang="cs-CZ" smtClean="0"/>
              <a:t>12.5.2014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EDD-2C8B-40D4-B9D9-47A8C0C6DC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26FD-236A-4F33-8D86-A22B053CBC55}" type="datetimeFigureOut">
              <a:rPr lang="cs-CZ" smtClean="0"/>
              <a:t>12.5.2014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EDD-2C8B-40D4-B9D9-47A8C0C6DC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816">
              <a:srgbClr val="FBB089"/>
            </a:gs>
            <a:gs pos="29000">
              <a:srgbClr val="FBEAC7"/>
            </a:gs>
            <a:gs pos="83000">
              <a:srgbClr val="FEE7F2"/>
            </a:gs>
            <a:gs pos="41000">
              <a:srgbClr val="FAC77D"/>
            </a:gs>
            <a:gs pos="47000">
              <a:srgbClr val="FBA97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A726FD-236A-4F33-8D86-A22B053CBC55}" type="datetimeFigureOut">
              <a:rPr lang="cs-CZ" smtClean="0"/>
              <a:t>12.5.2014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22EFEDD-2C8B-40D4-B9D9-47A8C0C6DC3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2780928"/>
            <a:ext cx="6777318" cy="173198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  <a:effectLst/>
              </a:rPr>
              <a:t>Иван Сергеевич </a:t>
            </a:r>
            <a:r>
              <a:rPr lang="cs-CZ" dirty="0" smtClean="0">
                <a:solidFill>
                  <a:schemeClr val="bg1"/>
                </a:solidFill>
                <a:effectLst/>
              </a:rPr>
              <a:t>        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Тургенев</a:t>
            </a:r>
            <a:r>
              <a:rPr lang="ru-RU" dirty="0">
                <a:solidFill>
                  <a:schemeClr val="bg1"/>
                </a:solidFill>
                <a:effectLst/>
              </a:rPr>
              <a:t/>
            </a:r>
            <a:br>
              <a:rPr lang="ru-RU" dirty="0">
                <a:solidFill>
                  <a:schemeClr val="bg1"/>
                </a:solidFill>
                <a:effectLst/>
              </a:rPr>
            </a:br>
            <a:r>
              <a:rPr lang="ru-RU" dirty="0">
                <a:solidFill>
                  <a:schemeClr val="bg1"/>
                </a:solidFill>
                <a:effectLst/>
              </a:rPr>
              <a:t/>
            </a:r>
            <a:br>
              <a:rPr lang="ru-RU" dirty="0">
                <a:solidFill>
                  <a:schemeClr val="bg1"/>
                </a:solidFill>
                <a:effectLst/>
              </a:rPr>
            </a:br>
            <a:r>
              <a:rPr lang="ru-RU" dirty="0">
                <a:solidFill>
                  <a:schemeClr val="bg1"/>
                </a:solidFill>
                <a:effectLst/>
              </a:rPr>
              <a:t> Отцы и дети</a:t>
            </a:r>
            <a:endParaRPr lang="cs-CZ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60032" y="5949280"/>
            <a:ext cx="4096544" cy="41183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Simona </a:t>
            </a:r>
            <a:r>
              <a:rPr lang="cs-CZ" dirty="0" err="1" smtClean="0">
                <a:solidFill>
                  <a:schemeClr val="bg1"/>
                </a:solidFill>
              </a:rPr>
              <a:t>Haňková</a:t>
            </a:r>
            <a:r>
              <a:rPr lang="cs-CZ" dirty="0" smtClean="0">
                <a:solidFill>
                  <a:schemeClr val="bg1"/>
                </a:solidFill>
              </a:rPr>
              <a:t>, 406761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6865" y="404664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Родители </a:t>
            </a:r>
            <a:r>
              <a:rPr lang="ru-RU" dirty="0"/>
              <a:t>Базарова очень взволнованы возвращением сына. </a:t>
            </a:r>
            <a:r>
              <a:rPr lang="ru-RU" b="1" dirty="0"/>
              <a:t> Василий Иванович Базаров </a:t>
            </a:r>
            <a:r>
              <a:rPr lang="ru-RU" dirty="0"/>
              <a:t>– военный лекарь в отставке, лечит местных жителей. Мать, Арина Власьевна – простая русская дворяночка, добросердечная. Она несказанно любит своего сына. </a:t>
            </a:r>
            <a:endParaRPr lang="cs-CZ" dirty="0" smtClean="0"/>
          </a:p>
          <a:p>
            <a:r>
              <a:rPr lang="ru-RU" dirty="0" smtClean="0"/>
              <a:t>Ночь </a:t>
            </a:r>
            <a:r>
              <a:rPr lang="ru-RU" dirty="0"/>
              <a:t>в родном доме Базаров проводит без сна.</a:t>
            </a:r>
          </a:p>
          <a:p>
            <a:r>
              <a:rPr lang="ru-RU" b="1" dirty="0"/>
              <a:t>Аркадий ближе знакомится с отцом Базарова. </a:t>
            </a:r>
          </a:p>
          <a:p>
            <a:r>
              <a:rPr lang="ru-RU" b="1" dirty="0" smtClean="0"/>
              <a:t>Базаров </a:t>
            </a:r>
            <a:r>
              <a:rPr lang="ru-RU" dirty="0"/>
              <a:t>от скуки и злости срывается на Аркадия, обвиняет его в том, что тот пойдет по стопам дядюшки. </a:t>
            </a:r>
            <a:r>
              <a:rPr lang="ru-RU" b="1" dirty="0"/>
              <a:t>Он говорит, что жизнь, которую ведут «отцы» – простая, правильная, казалось бы, лучше всего. </a:t>
            </a:r>
          </a:p>
          <a:p>
            <a:r>
              <a:rPr lang="ru-RU" dirty="0"/>
              <a:t>Не выдержав тоски, Базаров решает вернуться в имение Кирсановых. </a:t>
            </a:r>
            <a:endParaRPr lang="cs-CZ" dirty="0" smtClean="0"/>
          </a:p>
          <a:p>
            <a:endParaRPr lang="ru-RU" dirty="0"/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Дома </a:t>
            </a:r>
            <a:r>
              <a:rPr lang="ru-RU" b="1" dirty="0">
                <a:solidFill>
                  <a:prstClr val="black"/>
                </a:solidFill>
              </a:rPr>
              <a:t>у Кирсановых </a:t>
            </a:r>
            <a:r>
              <a:rPr lang="ru-RU" dirty="0">
                <a:solidFill>
                  <a:prstClr val="black"/>
                </a:solidFill>
              </a:rPr>
              <a:t>их приезду очень обрадовались, несмотря на серьезные проблемы в хозяйстве, с которыми пришлось столкнуться Николаю Петровичу. </a:t>
            </a:r>
            <a:endParaRPr lang="cs-CZ" dirty="0" smtClean="0">
              <a:solidFill>
                <a:prstClr val="black"/>
              </a:solidFill>
            </a:endParaRPr>
          </a:p>
          <a:p>
            <a:pPr lvl="0"/>
            <a:endParaRPr lang="cs-CZ" b="1" dirty="0">
              <a:solidFill>
                <a:prstClr val="black"/>
              </a:solidFill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Аркадий </a:t>
            </a:r>
            <a:r>
              <a:rPr lang="ru-RU" b="1" dirty="0">
                <a:solidFill>
                  <a:prstClr val="black"/>
                </a:solidFill>
              </a:rPr>
              <a:t>привязался к Кате,едет в Никольское к молодым женщинам. </a:t>
            </a:r>
            <a:r>
              <a:rPr lang="ru-RU" b="1" dirty="0" smtClean="0">
                <a:solidFill>
                  <a:prstClr val="black"/>
                </a:solidFill>
              </a:rPr>
              <a:t>Анна </a:t>
            </a:r>
            <a:r>
              <a:rPr lang="ru-RU" b="1" dirty="0">
                <a:solidFill>
                  <a:prstClr val="black"/>
                </a:solidFill>
              </a:rPr>
              <a:t>Сергеевна </a:t>
            </a:r>
            <a:r>
              <a:rPr lang="ru-RU" dirty="0">
                <a:solidFill>
                  <a:prstClr val="black"/>
                </a:solidFill>
              </a:rPr>
              <a:t>встречает его тепло и приветливо.</a:t>
            </a:r>
            <a:endParaRPr lang="cs-CZ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Единственный человек в доме, с которым </a:t>
            </a:r>
            <a:r>
              <a:rPr lang="ru-RU" b="1" dirty="0">
                <a:solidFill>
                  <a:prstClr val="black"/>
                </a:solidFill>
              </a:rPr>
              <a:t>Базаров после отъезда Аркадия охотно беседует – это Фенечка.</a:t>
            </a:r>
            <a:r>
              <a:rPr lang="ru-RU" dirty="0">
                <a:solidFill>
                  <a:prstClr val="black"/>
                </a:solidFill>
              </a:rPr>
              <a:t> Однажды рано утром он увидел в беседке </a:t>
            </a:r>
            <a:r>
              <a:rPr lang="ru-RU" b="1" dirty="0">
                <a:solidFill>
                  <a:prstClr val="black"/>
                </a:solidFill>
              </a:rPr>
              <a:t>Фенечку,</a:t>
            </a:r>
            <a:r>
              <a:rPr lang="ru-RU" dirty="0">
                <a:solidFill>
                  <a:prstClr val="black"/>
                </a:solidFill>
              </a:rPr>
              <a:t> перебирающую розы, </a:t>
            </a:r>
            <a:r>
              <a:rPr lang="ru-RU" b="1" dirty="0">
                <a:solidFill>
                  <a:prstClr val="black"/>
                </a:solidFill>
              </a:rPr>
              <a:t>и поцеловал </a:t>
            </a:r>
            <a:r>
              <a:rPr lang="ru-RU" dirty="0">
                <a:solidFill>
                  <a:prstClr val="black"/>
                </a:solidFill>
              </a:rPr>
              <a:t>ее.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Свидетелем этого поцелуя стал Павел Петрович Кирсанов.</a:t>
            </a:r>
            <a:endParaRPr lang="cs-CZ" b="1" dirty="0">
              <a:solidFill>
                <a:prstClr val="black"/>
              </a:solidFill>
            </a:endParaRP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Павел Кирсанов вызывает Базарова на дуэль, Базаров принимает вызов. Во время дуэли Базаров ранит Павла Петровича в ногу.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18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6745" y="332656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B</a:t>
            </a:r>
            <a:r>
              <a:rPr lang="ru-RU" b="1" dirty="0" smtClean="0"/>
              <a:t> Никольском, Аркадий еще больше сблизился с Катей</a:t>
            </a:r>
            <a:r>
              <a:rPr lang="ru-RU" dirty="0" smtClean="0"/>
              <a:t>. </a:t>
            </a:r>
            <a:r>
              <a:rPr lang="cs-CZ" dirty="0" smtClean="0"/>
              <a:t> </a:t>
            </a:r>
            <a:r>
              <a:rPr lang="ru-RU" dirty="0" smtClean="0"/>
              <a:t>В Никольское приезжает Базаров. Он просит встречается только с Аркадием, которому рассказывает о дуэли. </a:t>
            </a:r>
            <a:r>
              <a:rPr lang="ru-RU" b="1" dirty="0" smtClean="0"/>
              <a:t>Он замечает перемены в Кирсанове и говорит, что они с ним уже разошлись. Одинцова приглашает к себе Базарова, они решают забыть о прошлом и остаться приятелями.</a:t>
            </a:r>
            <a:endParaRPr lang="cs-CZ" b="1" dirty="0" smtClean="0"/>
          </a:p>
          <a:p>
            <a:pPr lvl="0"/>
            <a:r>
              <a:rPr lang="ru-RU" b="1" dirty="0" smtClean="0"/>
              <a:t>Аркадий делает Кате предложение руки и сердца. Катерина Сергеевна отвечает согласием.</a:t>
            </a:r>
            <a:r>
              <a:rPr lang="cs-CZ" b="1" dirty="0" smtClean="0"/>
              <a:t> </a:t>
            </a:r>
          </a:p>
          <a:p>
            <a:pPr lvl="0"/>
            <a:endParaRPr lang="cs-CZ" b="1" dirty="0" smtClean="0"/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Базаров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возвращается к родителям. </a:t>
            </a:r>
            <a:r>
              <a:rPr lang="cs-CZ" dirty="0">
                <a:solidFill>
                  <a:prstClr val="black"/>
                </a:solidFill>
              </a:rPr>
              <a:t>O</a:t>
            </a:r>
            <a:r>
              <a:rPr lang="ru-RU" dirty="0">
                <a:solidFill>
                  <a:prstClr val="black"/>
                </a:solidFill>
              </a:rPr>
              <a:t>н начинает помогать отцу в медицинской практике. Как-то раз к ним привезли тифозного мужика, который вскоре умер. </a:t>
            </a:r>
            <a:r>
              <a:rPr lang="ru-RU" b="1" dirty="0">
                <a:solidFill>
                  <a:prstClr val="black"/>
                </a:solidFill>
              </a:rPr>
              <a:t>Через рану Базаров заразился тифом</a:t>
            </a:r>
            <a:r>
              <a:rPr lang="ru-RU" dirty="0">
                <a:solidFill>
                  <a:prstClr val="black"/>
                </a:solidFill>
              </a:rPr>
              <a:t>. Болезнь развивается очень быстро, он понимает, что скоро умрет</a:t>
            </a:r>
            <a:r>
              <a:rPr lang="cs-CZ" dirty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Анна Сергеевна Одинцов</a:t>
            </a:r>
            <a:r>
              <a:rPr lang="cs-CZ" b="1" dirty="0">
                <a:solidFill>
                  <a:prstClr val="black"/>
                </a:solidFill>
              </a:rPr>
              <a:t>a </a:t>
            </a:r>
            <a:r>
              <a:rPr lang="ru-RU" b="1" dirty="0">
                <a:solidFill>
                  <a:prstClr val="black"/>
                </a:solidFill>
              </a:rPr>
              <a:t>приезжает проститься с ним.  Анна Сергеевна целует его в лоб, на следующий день Базаров умирает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  <a:endParaRPr lang="cs-CZ" b="1" dirty="0" smtClean="0">
              <a:solidFill>
                <a:prstClr val="black"/>
              </a:solidFill>
            </a:endParaRPr>
          </a:p>
          <a:p>
            <a:pPr lvl="0"/>
            <a:endParaRPr lang="cs-CZ" b="1" dirty="0">
              <a:solidFill>
                <a:prstClr val="black"/>
              </a:solidFill>
            </a:endParaRP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Полгода спустя Катя с Аркадием поженились. 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Могилу Базарова навещают только его родители, у которой они долго и горько </a:t>
            </a:r>
            <a:r>
              <a:rPr lang="ru-RU" dirty="0" smtClean="0">
                <a:solidFill>
                  <a:prstClr val="black"/>
                </a:solidFill>
              </a:rPr>
              <a:t>плачут</a:t>
            </a:r>
            <a:r>
              <a:rPr lang="cs-CZ" dirty="0" smtClean="0">
                <a:solidFill>
                  <a:prstClr val="black"/>
                </a:solidFill>
              </a:rPr>
              <a:t>….</a:t>
            </a:r>
            <a:endParaRPr lang="ru-RU" dirty="0">
              <a:solidFill>
                <a:prstClr val="black"/>
              </a:solidFill>
            </a:endParaRPr>
          </a:p>
          <a:p>
            <a:endParaRPr lang="ru-RU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23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21328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Спасибо за</a:t>
            </a:r>
            <a:r>
              <a:rPr lang="cs-CZ" sz="6000" dirty="0" smtClean="0"/>
              <a:t> </a:t>
            </a:r>
            <a:r>
              <a:rPr lang="ru-RU" sz="6000" dirty="0" smtClean="0"/>
              <a:t>внимание!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24316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56263" cy="1054250"/>
          </a:xfrm>
        </p:spPr>
        <p:txBody>
          <a:bodyPr/>
          <a:lstStyle/>
          <a:p>
            <a:r>
              <a:rPr lang="ru-RU" dirty="0"/>
              <a:t>Иван Сергеевич Тургенев</a:t>
            </a:r>
            <a:br>
              <a:rPr lang="ru-RU" dirty="0"/>
            </a:br>
            <a:r>
              <a:rPr lang="ru-RU" sz="4000" dirty="0"/>
              <a:t>русский писатель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sp>
        <p:nvSpPr>
          <p:cNvPr id="10" name="Podnadpis 9"/>
          <p:cNvSpPr>
            <a:spLocks noGrp="1"/>
          </p:cNvSpPr>
          <p:nvPr>
            <p:ph type="subTitle" idx="4294967295"/>
          </p:nvPr>
        </p:nvSpPr>
        <p:spPr>
          <a:xfrm>
            <a:off x="0" y="2420938"/>
            <a:ext cx="5400675" cy="4176712"/>
          </a:xfrm>
        </p:spPr>
        <p:txBody>
          <a:bodyPr>
            <a:normAutofit/>
          </a:bodyPr>
          <a:lstStyle/>
          <a:p>
            <a:r>
              <a:rPr lang="ru-RU" b="1" dirty="0"/>
              <a:t>Дата  рождения: </a:t>
            </a:r>
            <a:r>
              <a:rPr lang="ru-RU" dirty="0"/>
              <a:t>9 ноября 1818  Место рождения: Российская империя, Орел</a:t>
            </a:r>
          </a:p>
          <a:p>
            <a:r>
              <a:rPr lang="ru-RU" b="1" dirty="0"/>
              <a:t>Дата  смерти: </a:t>
            </a:r>
            <a:r>
              <a:rPr lang="ru-RU" dirty="0"/>
              <a:t>3 сентября 1883, Буживаль,  близ Парижа; </a:t>
            </a:r>
          </a:p>
          <a:p>
            <a:r>
              <a:rPr lang="ru-RU" dirty="0"/>
              <a:t>похоронен на  Волковом кладбище в Санкт-Петербурге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2560637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04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913"/>
            <a:ext cx="8497888" cy="6669087"/>
          </a:xfrm>
        </p:spPr>
        <p:txBody>
          <a:bodyPr>
            <a:normAutofit/>
          </a:bodyPr>
          <a:lstStyle/>
          <a:p>
            <a:pPr>
              <a:buClr>
                <a:srgbClr val="873624"/>
              </a:buClr>
            </a:pP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Детство Тургенева прошло в родовом имении </a:t>
            </a: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Спасское-Лутовиново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под присмотром нанятых учителей</a:t>
            </a:r>
            <a:r>
              <a:rPr lang="cs-CZ" sz="1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  <a:p>
            <a:pPr marL="0" indent="0">
              <a:buClr>
                <a:srgbClr val="873624"/>
              </a:buClr>
              <a:buNone/>
            </a:pPr>
            <a:endParaRPr lang="cs-CZ" sz="19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873624"/>
              </a:buClr>
            </a:pPr>
            <a:r>
              <a:rPr lang="ru-RU" sz="19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 </a:t>
            </a: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1838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году Тургенев уехал в Германию. Проживая в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Берлине</a:t>
            </a:r>
            <a:r>
              <a:rPr lang="cs-CZ" sz="1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прослушал курс лекций по философии и классической филологии. </a:t>
            </a:r>
            <a:endParaRPr lang="cs-CZ" sz="19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873624"/>
              </a:buClr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Во время свободное от лекций Тургенев путешествовал. </a:t>
            </a:r>
            <a:endParaRPr lang="cs-CZ" sz="19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Clr>
                <a:srgbClr val="873624"/>
              </a:buClr>
              <a:buNone/>
            </a:pPr>
            <a:endParaRPr lang="cs-CZ" sz="19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873624"/>
              </a:buClr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1841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вернулся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Россию</a:t>
            </a:r>
            <a:r>
              <a:rPr lang="cs-CZ" sz="1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готовился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к магистерским экзаменам и посещал литературные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кружки.</a:t>
            </a:r>
            <a:r>
              <a:rPr lang="cs-CZ" sz="1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Здесь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познакомился с </a:t>
            </a: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Гоголем, Аксаковым, Хомяковым. 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1843 появляется поэма «Параша», получившая высокую оценку  Белинского. </a:t>
            </a:r>
            <a:endParaRPr lang="cs-CZ" sz="18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Clr>
                <a:srgbClr val="873624"/>
              </a:buClr>
              <a:buNone/>
            </a:pPr>
            <a:endParaRPr lang="cs-CZ" sz="1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873624"/>
              </a:buClr>
            </a:pP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От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романтизма Тургенев обращается к иронико-нравоописательным поэмам 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"Помещик"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 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"Андрей"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и прозе 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"Андрей Колосов" "Три портрета</a:t>
            </a:r>
            <a:r>
              <a:rPr lang="cs-CZ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“.</a:t>
            </a:r>
          </a:p>
          <a:p>
            <a:pPr>
              <a:buClr>
                <a:srgbClr val="873624"/>
              </a:buClr>
            </a:pP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1 ноября 1843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Тургенев знакомится с певицей 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Полиной Виардо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любовь к которой во многом определит течение его жизни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cs-CZ" sz="18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Clr>
                <a:srgbClr val="873624"/>
              </a:buClr>
              <a:buNone/>
            </a:pP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873624"/>
              </a:buClr>
            </a:pP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С начала 1847 по июнь 1850 он живет в Германии, затем в Париже</a:t>
            </a:r>
            <a:r>
              <a:rPr lang="cs-CZ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</a:p>
          <a:p>
            <a:pPr>
              <a:buClr>
                <a:srgbClr val="873624"/>
              </a:buClr>
            </a:pP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1850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писатель возвратился в Россию, в качестве автора и критика работал в "Современнике". 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1852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году очерки вышли отдельной книгой под названием 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"Записки охотника".</a:t>
            </a:r>
            <a:endParaRPr lang="cs-CZ" sz="1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Clr>
                <a:srgbClr val="873624"/>
              </a:buClr>
              <a:buNone/>
            </a:pPr>
            <a:endParaRPr lang="cs-CZ" sz="19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68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15888"/>
            <a:ext cx="8964613" cy="6742112"/>
          </a:xfrm>
        </p:spPr>
        <p:txBody>
          <a:bodyPr>
            <a:normAutofit/>
          </a:bodyPr>
          <a:lstStyle/>
          <a:p>
            <a:pPr>
              <a:buClr>
                <a:srgbClr val="873624"/>
              </a:buClr>
            </a:pP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Под впечатлением смерти Гоголя в 1852 году Тургенев опубликовал некролог, запрещенный цензурой. За это был арестован на месяц, а затем выслан в свое имение без права выезда за пределы Орловской губернии. </a:t>
            </a:r>
            <a:endParaRPr lang="cs-CZ" sz="18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Clr>
                <a:srgbClr val="873624"/>
              </a:buClr>
              <a:buNone/>
            </a:pPr>
            <a:endParaRPr lang="cs-CZ" sz="1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873624"/>
              </a:buClr>
            </a:pPr>
            <a:r>
              <a:rPr lang="ru-RU" sz="1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 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1853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году Ивану Сергеевичу Тургеневу было разрешено приезжать в Петербург</a:t>
            </a:r>
            <a:r>
              <a:rPr lang="cs-CZ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  <a:p>
            <a:pPr marL="0" lvl="0" indent="0">
              <a:buClr>
                <a:srgbClr val="873624"/>
              </a:buClr>
              <a:buNone/>
            </a:pP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Написал несколько пьес: 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"Нахлебник" 1848 год, "Холостяк" 1849 год, "Месяц в деревне" 1850 год, "Провинциалка" 1850 год. </a:t>
            </a:r>
            <a:endParaRPr lang="cs-CZ" sz="1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Clr>
                <a:srgbClr val="873624"/>
              </a:buClr>
              <a:buNone/>
            </a:pP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Во время ареста и ссылки создал повести "Муму" и "Постоялый двор" </a:t>
            </a:r>
            <a:endParaRPr lang="cs-CZ" sz="1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Clr>
                <a:srgbClr val="873624"/>
              </a:buClr>
              <a:buNone/>
            </a:pP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Летом 1855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года в Спасском Тургенев пишет роман 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"Рудин".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последующие годы </a:t>
            </a:r>
            <a:r>
              <a:rPr lang="ru-RU" sz="1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"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Дворянское </a:t>
            </a:r>
            <a:r>
              <a:rPr lang="ru-RU" sz="1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гнездо</a:t>
            </a:r>
            <a:r>
              <a:rPr lang="cs-CZ" sz="1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“,</a:t>
            </a:r>
            <a:r>
              <a:rPr lang="ru-RU" sz="1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"Накануне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" </a:t>
            </a:r>
            <a:r>
              <a:rPr lang="cs-CZ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,</a:t>
            </a:r>
            <a:r>
              <a:rPr lang="ru-RU" sz="1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"Отцы 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и дети" 1862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год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cs-CZ" sz="18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Clr>
                <a:srgbClr val="873624"/>
              </a:buClr>
              <a:buNone/>
            </a:pPr>
            <a:endParaRPr lang="cs-CZ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Clr>
                <a:srgbClr val="873624"/>
              </a:buClr>
              <a:buNone/>
            </a:pP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873624"/>
              </a:buClr>
            </a:pP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последующие годы </a:t>
            </a:r>
            <a:r>
              <a:rPr lang="cs-CZ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Иван Сергеевич вернулся в Париж, где и остался жить до конца своих дней. За годы жизни за границей И.С. Тургенев написал повести 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"Пунин и Бабурин" </a:t>
            </a:r>
            <a:r>
              <a:rPr lang="cs-CZ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,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"Часы" </a:t>
            </a:r>
            <a:r>
              <a:rPr lang="cs-CZ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,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"Ася"</a:t>
            </a:r>
            <a:endParaRPr lang="cs-CZ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873624"/>
              </a:buClr>
            </a:pP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Летом 1883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года у Тургенева обострилась микосаркома – практически неизлечимая на то время болезнь. Своим ближайшим друзьям писатель сказал, что желает, чтобы его прах упокоился на родной земле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cs-CZ" sz="18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Clr>
                <a:srgbClr val="873624"/>
              </a:buClr>
              <a:buNone/>
            </a:pPr>
            <a:endParaRPr lang="cs-CZ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Clr>
                <a:srgbClr val="873624"/>
              </a:buClr>
              <a:buNone/>
            </a:pP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Последнее желание классика исполнилось – его тело было привезено в Петербург и предано земле на Волковском кладбище.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36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3132856" y="404664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 smtClean="0"/>
          </a:p>
          <a:p>
            <a:r>
              <a:rPr lang="cs-CZ" sz="4000" b="1" dirty="0" smtClean="0"/>
              <a:t>    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3583" y="206084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7919" y="782745"/>
            <a:ext cx="7756263" cy="283638"/>
          </a:xfrm>
        </p:spPr>
        <p:txBody>
          <a:bodyPr/>
          <a:lstStyle/>
          <a:p>
            <a:r>
              <a:rPr lang="ru-RU" sz="6000" dirty="0"/>
              <a:t>Отцы и дети </a:t>
            </a:r>
            <a:endParaRPr lang="cs-CZ" sz="6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61598" y="2060848"/>
            <a:ext cx="8424936" cy="460851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2600" dirty="0" smtClean="0">
                <a:solidFill>
                  <a:prstClr val="black"/>
                </a:solidFill>
              </a:rPr>
              <a:t> </a:t>
            </a:r>
            <a:endParaRPr lang="cs-CZ" sz="26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2600" dirty="0">
                <a:solidFill>
                  <a:prstClr val="black"/>
                </a:solidFill>
              </a:rPr>
              <a:t>Написание романа "</a:t>
            </a:r>
            <a:r>
              <a:rPr lang="ru-RU" sz="2600" b="1" dirty="0">
                <a:solidFill>
                  <a:prstClr val="black"/>
                </a:solidFill>
              </a:rPr>
              <a:t>Отцы и дети</a:t>
            </a:r>
            <a:r>
              <a:rPr lang="ru-RU" sz="2600" dirty="0">
                <a:solidFill>
                  <a:prstClr val="black"/>
                </a:solidFill>
              </a:rPr>
              <a:t>" совпало с важнейшими реформами 19 века, а именно отменой крепостного права. Век знаменовал собой развитие промышленности и естественных наук. Расширилась связь с Европой</a:t>
            </a:r>
            <a:r>
              <a:rPr lang="ru-RU" sz="2600" dirty="0" smtClean="0">
                <a:solidFill>
                  <a:prstClr val="black"/>
                </a:solidFill>
              </a:rPr>
              <a:t>.</a:t>
            </a:r>
            <a:endParaRPr lang="cs-CZ" sz="26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cs-CZ" sz="26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2600" b="1" dirty="0">
                <a:solidFill>
                  <a:prstClr val="black"/>
                </a:solidFill>
              </a:rPr>
              <a:t>Главная идея романа </a:t>
            </a:r>
            <a:r>
              <a:rPr lang="ru-RU" sz="2600" dirty="0">
                <a:solidFill>
                  <a:prstClr val="black"/>
                </a:solidFill>
              </a:rPr>
              <a:t>состоит в том, что невозможно жить во всеобщей вражде. Необходимо вырабатывать новую, удобную для всех </a:t>
            </a:r>
            <a:r>
              <a:rPr lang="ru-RU" sz="2600" dirty="0" smtClean="0">
                <a:solidFill>
                  <a:prstClr val="black"/>
                </a:solidFill>
              </a:rPr>
              <a:t>идеологию</a:t>
            </a:r>
            <a:r>
              <a:rPr lang="cs-CZ" sz="2600" dirty="0">
                <a:solidFill>
                  <a:prstClr val="black"/>
                </a:solidFill>
              </a:rPr>
              <a:t>.</a:t>
            </a:r>
            <a:endParaRPr lang="ru-RU" sz="26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cs-CZ" sz="26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b="1" dirty="0">
                <a:solidFill>
                  <a:prstClr val="black"/>
                </a:solidFill>
              </a:rPr>
              <a:t>“Отцы” </a:t>
            </a:r>
            <a:r>
              <a:rPr lang="ru-RU" sz="2600" dirty="0">
                <a:solidFill>
                  <a:prstClr val="black"/>
                </a:solidFill>
              </a:rPr>
              <a:t>придерживались старых взглядов. </a:t>
            </a:r>
            <a:r>
              <a:rPr lang="ru-RU" sz="2600" b="1" dirty="0">
                <a:solidFill>
                  <a:prstClr val="black"/>
                </a:solidFill>
              </a:rPr>
              <a:t>Молодое поколение </a:t>
            </a:r>
            <a:r>
              <a:rPr lang="ru-RU" sz="2600" dirty="0">
                <a:solidFill>
                  <a:prstClr val="black"/>
                </a:solidFill>
              </a:rPr>
              <a:t>приветствовало отмену крепостничества и реформы. </a:t>
            </a:r>
            <a:endParaRPr lang="cs-CZ" sz="26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2600" b="1" dirty="0">
                <a:solidFill>
                  <a:prstClr val="black"/>
                </a:solidFill>
              </a:rPr>
              <a:t>Не было тогда в русском обществе человека, который бы отнесся равнодушно к роману и прежде всего к главному герою его, разночинцу Евгению Васильевичу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</a:rPr>
              <a:t>Базарову.</a:t>
            </a:r>
            <a:r>
              <a:rPr lang="cs-CZ" sz="2600" b="1" dirty="0" smtClean="0">
                <a:solidFill>
                  <a:prstClr val="black"/>
                </a:solidFill>
              </a:rPr>
              <a:t>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cs-CZ" sz="26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2600" b="1" dirty="0" smtClean="0">
                <a:solidFill>
                  <a:prstClr val="black"/>
                </a:solidFill>
              </a:rPr>
              <a:t>И.С</a:t>
            </a:r>
            <a:r>
              <a:rPr lang="ru-RU" sz="2600" b="1" dirty="0">
                <a:solidFill>
                  <a:prstClr val="black"/>
                </a:solidFill>
              </a:rPr>
              <a:t>. Тургенев </a:t>
            </a:r>
            <a:r>
              <a:rPr lang="ru-RU" sz="2600" dirty="0" smtClean="0">
                <a:solidFill>
                  <a:prstClr val="black"/>
                </a:solidFill>
              </a:rPr>
              <a:t>так </a:t>
            </a:r>
            <a:r>
              <a:rPr lang="ru-RU" sz="2600" dirty="0">
                <a:solidFill>
                  <a:prstClr val="black"/>
                </a:solidFill>
              </a:rPr>
              <a:t>назвал свой роман, потому что хотел показать все те различия, которые существуют между поколениями “отцов” и “детей”. Писатель смог показать представителя каждого из этих двух поколений, с разных сторон раскрыть глубину его мыслей, показать стремления его души, понять все его противоречия, увидеть прекрасное в каждом человеке</a:t>
            </a:r>
            <a:r>
              <a:rPr lang="ru-RU" sz="2600" dirty="0" smtClean="0">
                <a:solidFill>
                  <a:prstClr val="black"/>
                </a:solidFill>
              </a:rPr>
              <a:t>.</a:t>
            </a:r>
            <a:endParaRPr lang="cs-CZ" sz="2600" dirty="0" smtClean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94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Роман "Отцы и дети" читали во всех слоях общества -от революционно настроенной молодежи до правительственной верхушки и крайних реакционеров.</a:t>
            </a:r>
          </a:p>
          <a:p>
            <a:r>
              <a:rPr lang="cs-CZ" dirty="0" smtClean="0"/>
              <a:t>K</a:t>
            </a:r>
            <a:r>
              <a:rPr lang="ru-RU" dirty="0" smtClean="0"/>
              <a:t>ак </a:t>
            </a:r>
            <a:r>
              <a:rPr lang="ru-RU" dirty="0"/>
              <a:t>и тогда, так и сейчас эта тема остаётся </a:t>
            </a:r>
            <a:r>
              <a:rPr lang="ru-RU" dirty="0" smtClean="0"/>
              <a:t>актуальной</a:t>
            </a:r>
            <a:endParaRPr lang="cs-CZ" dirty="0" smtClean="0"/>
          </a:p>
          <a:p>
            <a:r>
              <a:rPr lang="ru-RU" dirty="0"/>
              <a:t> Роман вызвал огромное число критических откликов, из чего можно сделать вывод, что роман был злободневен, что Тургенев задел больную для общества тему</a:t>
            </a:r>
            <a:r>
              <a:rPr lang="ru-RU" dirty="0" smtClean="0"/>
              <a:t>.</a:t>
            </a:r>
            <a:endParaRPr lang="cs-CZ" dirty="0" smtClean="0"/>
          </a:p>
          <a:p>
            <a:r>
              <a:rPr lang="ru-RU" dirty="0"/>
              <a:t>«Отцы и дети» посвящены памяти В. Г. Белинского, представителя демократического движения 1840-х годов</a:t>
            </a:r>
            <a:r>
              <a:rPr lang="ru-RU" dirty="0" smtClean="0"/>
              <a:t>.</a:t>
            </a:r>
            <a:endParaRPr lang="cs-CZ" dirty="0" smtClean="0"/>
          </a:p>
          <a:p>
            <a:pPr lvl="0"/>
            <a:r>
              <a:rPr lang="ru-RU" b="1" dirty="0">
                <a:solidFill>
                  <a:prstClr val="black"/>
                </a:solidFill>
              </a:rPr>
              <a:t>Споры о романе продолжались и продолжаются сейчас.</a:t>
            </a:r>
            <a:endParaRPr lang="cs-CZ" b="1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6000" dirty="0" smtClean="0"/>
              <a:t>Отцы </a:t>
            </a:r>
            <a:r>
              <a:rPr lang="ru-RU" sz="6000" dirty="0"/>
              <a:t>и дети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9779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Отцы и дети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251520" y="2240280"/>
            <a:ext cx="4824536" cy="435707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endParaRPr lang="cs-CZ" sz="1800" dirty="0">
              <a:solidFill>
                <a:prstClr val="black"/>
              </a:solidFill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</a:t>
            </a:r>
            <a:r>
              <a:rPr lang="ru-RU" dirty="0">
                <a:cs typeface="Arial" pitchFamily="34" charset="0"/>
              </a:rPr>
              <a:t>Это роман написанный в</a:t>
            </a:r>
            <a:r>
              <a:rPr lang="ru-RU" b="1" dirty="0">
                <a:cs typeface="Arial" pitchFamily="34" charset="0"/>
              </a:rPr>
              <a:t> 1862</a:t>
            </a:r>
          </a:p>
          <a:p>
            <a:endParaRPr lang="ru-RU" dirty="0">
              <a:cs typeface="Arial" pitchFamily="34" charset="0"/>
            </a:endParaRPr>
          </a:p>
          <a:p>
            <a:r>
              <a:rPr lang="ru-RU" dirty="0">
                <a:cs typeface="Arial" pitchFamily="34" charset="0"/>
              </a:rPr>
              <a:t>-Действия в романе происходят летом </a:t>
            </a:r>
            <a:r>
              <a:rPr lang="ru-RU" b="1" dirty="0">
                <a:cs typeface="Arial" pitchFamily="34" charset="0"/>
              </a:rPr>
              <a:t>1859 года</a:t>
            </a:r>
            <a:r>
              <a:rPr lang="ru-RU" dirty="0">
                <a:cs typeface="Arial" pitchFamily="34" charset="0"/>
              </a:rPr>
              <a:t>, то есть накануне крестьянской реформы </a:t>
            </a:r>
            <a:r>
              <a:rPr lang="ru-RU" b="1" dirty="0">
                <a:cs typeface="Arial" pitchFamily="34" charset="0"/>
              </a:rPr>
              <a:t>1861 года</a:t>
            </a:r>
          </a:p>
          <a:p>
            <a:endParaRPr lang="ru-RU" dirty="0">
              <a:cs typeface="Arial" pitchFamily="34" charset="0"/>
            </a:endParaRPr>
          </a:p>
          <a:p>
            <a:r>
              <a:rPr lang="ru-RU" dirty="0">
                <a:cs typeface="Arial" pitchFamily="34" charset="0"/>
              </a:rPr>
              <a:t>-</a:t>
            </a:r>
            <a:r>
              <a:rPr lang="ru-RU" b="1" dirty="0">
                <a:cs typeface="Arial" pitchFamily="34" charset="0"/>
              </a:rPr>
              <a:t>Уже само название «Отцы и дети»                             </a:t>
            </a:r>
          </a:p>
          <a:p>
            <a:r>
              <a:rPr lang="ru-RU" b="1" dirty="0">
                <a:cs typeface="Arial" pitchFamily="34" charset="0"/>
              </a:rPr>
              <a:t>подсказывает, что он построен на </a:t>
            </a:r>
            <a:r>
              <a:rPr lang="ru-RU" b="1" dirty="0" smtClean="0">
                <a:cs typeface="Arial" pitchFamily="34" charset="0"/>
              </a:rPr>
              <a:t>антитезе</a:t>
            </a:r>
            <a:r>
              <a:rPr lang="cs-CZ" b="1" dirty="0" smtClean="0">
                <a:cs typeface="Arial" pitchFamily="34" charset="0"/>
              </a:rPr>
              <a:t> (</a:t>
            </a:r>
            <a:r>
              <a:rPr lang="ru-RU" b="1" dirty="0">
                <a:cs typeface="Arial" pitchFamily="34" charset="0"/>
              </a:rPr>
              <a:t>разные взгляды </a:t>
            </a:r>
            <a:r>
              <a:rPr lang="ru-RU" b="1" dirty="0" smtClean="0">
                <a:cs typeface="Arial" pitchFamily="34" charset="0"/>
              </a:rPr>
              <a:t>поколений</a:t>
            </a:r>
            <a:r>
              <a:rPr lang="cs-CZ" b="1" dirty="0" smtClean="0">
                <a:cs typeface="Arial" pitchFamily="34" charset="0"/>
              </a:rPr>
              <a:t>)</a:t>
            </a:r>
            <a:endParaRPr lang="ru-RU" b="1" dirty="0">
              <a:cs typeface="Arial" pitchFamily="34" charset="0"/>
            </a:endParaRPr>
          </a:p>
          <a:p>
            <a:endParaRPr lang="ru-RU" dirty="0">
              <a:cs typeface="Arial" pitchFamily="34" charset="0"/>
            </a:endParaRPr>
          </a:p>
          <a:p>
            <a:r>
              <a:rPr lang="ru-RU" dirty="0">
                <a:cs typeface="Arial" pitchFamily="34" charset="0"/>
              </a:rPr>
              <a:t>- В романе большую роль играют                  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>
                <a:cs typeface="Arial" pitchFamily="34" charset="0"/>
              </a:rPr>
              <a:t>конфликты между персонажами, их мучительные размышления, напряженные диалоги.</a:t>
            </a:r>
          </a:p>
          <a:p>
            <a:endParaRPr lang="ru-RU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4528" y="2239963"/>
            <a:ext cx="2724644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02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27709"/>
            <a:ext cx="856895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ru-RU" dirty="0" smtClean="0"/>
              <a:t>20 мая 1859 г. </a:t>
            </a:r>
            <a:r>
              <a:rPr lang="ru-RU" b="1" dirty="0" smtClean="0"/>
              <a:t>Николай Петрович Кирсанов</a:t>
            </a:r>
            <a:r>
              <a:rPr lang="ru-RU" dirty="0" smtClean="0"/>
              <a:t>, сорокатрехлетний помещик, волнуясь, ожидает на</a:t>
            </a:r>
            <a:r>
              <a:rPr lang="cs-CZ" dirty="0" smtClean="0"/>
              <a:t> </a:t>
            </a:r>
            <a:r>
              <a:rPr lang="ru-RU" dirty="0" smtClean="0"/>
              <a:t>дороге</a:t>
            </a:r>
            <a:r>
              <a:rPr lang="cs-CZ" dirty="0" smtClean="0"/>
              <a:t> </a:t>
            </a:r>
            <a:r>
              <a:rPr lang="ru-RU" dirty="0" smtClean="0"/>
              <a:t>своего сына </a:t>
            </a:r>
            <a:r>
              <a:rPr lang="ru-RU" b="1" dirty="0" smtClean="0"/>
              <a:t>Аркадия</a:t>
            </a:r>
            <a:r>
              <a:rPr lang="cs-CZ" b="1" dirty="0" smtClean="0"/>
              <a:t> </a:t>
            </a:r>
            <a:r>
              <a:rPr lang="ru-RU" b="1" dirty="0" smtClean="0"/>
              <a:t>Кирсанов</a:t>
            </a:r>
            <a:r>
              <a:rPr lang="cs-CZ" b="1" dirty="0"/>
              <a:t>a</a:t>
            </a:r>
            <a:r>
              <a:rPr lang="ru-RU" dirty="0" smtClean="0"/>
              <a:t>, который только что окончил университет.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Николай Петрович </a:t>
            </a:r>
            <a:r>
              <a:rPr lang="cs-CZ" b="1" dirty="0" smtClean="0"/>
              <a:t> </a:t>
            </a:r>
            <a:r>
              <a:rPr lang="ru-RU" dirty="0" smtClean="0"/>
              <a:t>рано женился и был счастлив в браке.  Его супруга в 1847 г. скончалась. Все свои силы и время он посвятил воспитанию сына. жил вместе с ним  в Петербурге и старался сблизиться с товарищами сына, студентами. </a:t>
            </a:r>
          </a:p>
          <a:p>
            <a:r>
              <a:rPr lang="ru-RU" b="1" dirty="0" smtClean="0"/>
              <a:t>Наступает счастливый миг свидания</a:t>
            </a:r>
            <a:r>
              <a:rPr lang="ru-RU" dirty="0" smtClean="0"/>
              <a:t>. Однако </a:t>
            </a:r>
            <a:r>
              <a:rPr lang="ru-RU" b="1" dirty="0" smtClean="0"/>
              <a:t>Аркадий </a:t>
            </a:r>
            <a:r>
              <a:rPr lang="ru-RU" dirty="0" smtClean="0"/>
              <a:t>появляется не один: с ним высокий, некрасивый и самоуверенный молодой человек, начинающий доктор</a:t>
            </a:r>
            <a:r>
              <a:rPr lang="cs-CZ" dirty="0"/>
              <a:t> </a:t>
            </a:r>
            <a:r>
              <a:rPr lang="ru-RU" b="1" dirty="0" smtClean="0"/>
              <a:t>Евгений Васильевич Базаров.</a:t>
            </a:r>
          </a:p>
          <a:p>
            <a:endParaRPr lang="cs-CZ" dirty="0"/>
          </a:p>
          <a:p>
            <a:r>
              <a:rPr lang="ru-RU" dirty="0" smtClean="0"/>
              <a:t>Дома их ждёт </a:t>
            </a:r>
            <a:r>
              <a:rPr lang="ru-RU" b="1" dirty="0" smtClean="0"/>
              <a:t>Павел Петрович</a:t>
            </a:r>
            <a:r>
              <a:rPr lang="cs-CZ" b="1" dirty="0" smtClean="0"/>
              <a:t> </a:t>
            </a:r>
            <a:r>
              <a:rPr lang="ru-RU" b="1" dirty="0" smtClean="0"/>
              <a:t>Кирсанов</a:t>
            </a:r>
            <a:r>
              <a:rPr lang="ru-RU" dirty="0" smtClean="0"/>
              <a:t>, старший брат отца. Павел Петрович и Базаров сразу же начинают ощущать взаимную антипатию. </a:t>
            </a:r>
            <a:endParaRPr lang="cs-CZ" dirty="0" smtClean="0"/>
          </a:p>
          <a:p>
            <a:endParaRPr lang="cs-CZ" dirty="0"/>
          </a:p>
          <a:p>
            <a:r>
              <a:rPr lang="ru-RU" dirty="0" smtClean="0"/>
              <a:t>С утра </a:t>
            </a:r>
            <a:r>
              <a:rPr lang="ru-RU" b="1" dirty="0" smtClean="0"/>
              <a:t>Базаров</a:t>
            </a:r>
            <a:r>
              <a:rPr lang="ru-RU" dirty="0" smtClean="0"/>
              <a:t> с дворовыми мальчишками отправился за лягушками для опытов. Аркадий знакомится с </a:t>
            </a:r>
            <a:r>
              <a:rPr lang="ru-RU" b="1" dirty="0" smtClean="0"/>
              <a:t>Фенечкой</a:t>
            </a:r>
            <a:r>
              <a:rPr lang="ru-RU" dirty="0" smtClean="0"/>
              <a:t> и выясняет, что у него есть сводный брат. За завтраком он рассказывает отцу и дяде, что </a:t>
            </a:r>
            <a:r>
              <a:rPr lang="ru-RU" b="1" dirty="0" smtClean="0"/>
              <a:t>Базаров – нигилист</a:t>
            </a:r>
            <a:r>
              <a:rPr lang="ru-RU" dirty="0" smtClean="0"/>
              <a:t>, человек, который не принимает ни одного принципа</a:t>
            </a:r>
            <a:r>
              <a:rPr lang="cs-CZ" dirty="0" smtClean="0"/>
              <a:t>.</a:t>
            </a:r>
            <a:r>
              <a:rPr lang="ru-RU" dirty="0" smtClean="0"/>
              <a:t> Это вызывает резкое неприятие у Павла Кирсанова, который убежден – без принципов даже вздохнуть нельзя.</a:t>
            </a:r>
            <a:endParaRPr lang="cs-CZ" dirty="0" smtClean="0"/>
          </a:p>
          <a:p>
            <a:endParaRPr lang="cs-CZ" dirty="0"/>
          </a:p>
          <a:p>
            <a:r>
              <a:rPr lang="ru-RU" b="1" dirty="0" smtClean="0"/>
              <a:t>Николай Петрович </a:t>
            </a:r>
            <a:r>
              <a:rPr lang="ru-RU" dirty="0" smtClean="0"/>
              <a:t>хоть и </a:t>
            </a:r>
            <a:r>
              <a:rPr lang="ru-RU" b="1" dirty="0" smtClean="0"/>
              <a:t>не согласен с Базаровым, чувствует, что он – представитель нового поколения, в котором есть какая-то сила</a:t>
            </a:r>
            <a:r>
              <a:rPr lang="ru-RU" dirty="0" smtClean="0"/>
              <a:t>. Павел Петрович же уверен, что правда за ним и что без принципов не будет порядка в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47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30351"/>
            <a:ext cx="889248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следующий день они уезжают</a:t>
            </a:r>
            <a:r>
              <a:rPr lang="cs-CZ" b="1" dirty="0" smtClean="0"/>
              <a:t>. </a:t>
            </a:r>
            <a:r>
              <a:rPr lang="ru-RU" dirty="0"/>
              <a:t>В </a:t>
            </a:r>
            <a:r>
              <a:rPr lang="ru-RU" dirty="0" smtClean="0"/>
              <a:t>городе</a:t>
            </a:r>
            <a:r>
              <a:rPr lang="cs-CZ" dirty="0" smtClean="0"/>
              <a:t> </a:t>
            </a:r>
            <a:r>
              <a:rPr lang="ru-RU" dirty="0" smtClean="0"/>
              <a:t>,губернатор</a:t>
            </a:r>
            <a:r>
              <a:rPr lang="cs-CZ" dirty="0" smtClean="0"/>
              <a:t> o</a:t>
            </a:r>
            <a:r>
              <a:rPr lang="ru-RU" dirty="0" smtClean="0"/>
              <a:t>боих </a:t>
            </a:r>
            <a:r>
              <a:rPr lang="ru-RU" dirty="0"/>
              <a:t>приятелей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приглаша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/>
              <a:t> </a:t>
            </a:r>
            <a:r>
              <a:rPr lang="ru-RU" dirty="0"/>
              <a:t>к нему на бал. На улице они встречают </a:t>
            </a:r>
            <a:r>
              <a:rPr lang="ru-RU" dirty="0" smtClean="0"/>
              <a:t>Ситникова</a:t>
            </a:r>
            <a:r>
              <a:rPr lang="cs-CZ" dirty="0" smtClean="0"/>
              <a:t>- </a:t>
            </a:r>
            <a:r>
              <a:rPr lang="ru-RU" dirty="0" smtClean="0"/>
              <a:t>последователя </a:t>
            </a:r>
            <a:r>
              <a:rPr lang="ru-RU" dirty="0"/>
              <a:t>Базарова, он зовет их к Евдоксии </a:t>
            </a:r>
            <a:r>
              <a:rPr lang="ru-RU" dirty="0" smtClean="0"/>
              <a:t>Кукшиной</a:t>
            </a:r>
            <a:r>
              <a:rPr lang="cs-CZ" dirty="0" smtClean="0"/>
              <a:t>-</a:t>
            </a:r>
            <a:r>
              <a:rPr lang="ru-RU" dirty="0" smtClean="0"/>
              <a:t>женщине </a:t>
            </a:r>
            <a:r>
              <a:rPr lang="ru-RU" dirty="0"/>
              <a:t>продвинутой и свободной от предрассудков. </a:t>
            </a:r>
          </a:p>
          <a:p>
            <a:r>
              <a:rPr lang="ru-RU" dirty="0" smtClean="0"/>
              <a:t>У </a:t>
            </a:r>
            <a:r>
              <a:rPr lang="ru-RU" dirty="0"/>
              <a:t>Кукшиной, «эмансипированной женщины», между нею и Ситниковым завязывается диалог, в котором ни Базаров, ни Аркадий практически не принимают </a:t>
            </a:r>
            <a:r>
              <a:rPr lang="ru-RU" dirty="0" smtClean="0"/>
              <a:t>участия</a:t>
            </a:r>
            <a:r>
              <a:rPr lang="cs-CZ" dirty="0" smtClean="0"/>
              <a:t>. </a:t>
            </a:r>
            <a:r>
              <a:rPr lang="ru-RU" dirty="0" smtClean="0"/>
              <a:t>В </a:t>
            </a:r>
            <a:r>
              <a:rPr lang="ru-RU" dirty="0"/>
              <a:t>конце концов, Аркадий </a:t>
            </a:r>
            <a:r>
              <a:rPr lang="ru-RU" dirty="0" smtClean="0"/>
              <a:t>с </a:t>
            </a:r>
            <a:r>
              <a:rPr lang="ru-RU" dirty="0"/>
              <a:t>Базаровым уходят</a:t>
            </a:r>
            <a:r>
              <a:rPr lang="ru-RU" dirty="0" smtClean="0"/>
              <a:t>.</a:t>
            </a:r>
            <a:endParaRPr lang="cs-CZ" dirty="0" smtClean="0"/>
          </a:p>
          <a:p>
            <a:r>
              <a:rPr lang="ru-RU" dirty="0" smtClean="0"/>
              <a:t>На балу в городе </a:t>
            </a:r>
            <a:r>
              <a:rPr lang="ru-RU" b="1" dirty="0" smtClean="0"/>
              <a:t>Аркадий</a:t>
            </a:r>
            <a:r>
              <a:rPr lang="ru-RU" dirty="0" smtClean="0"/>
              <a:t> знакомится с </a:t>
            </a:r>
            <a:r>
              <a:rPr lang="ru-RU" b="1" dirty="0" smtClean="0"/>
              <a:t>Одинцовой</a:t>
            </a:r>
            <a:r>
              <a:rPr lang="ru-RU" dirty="0" smtClean="0"/>
              <a:t>. Ее ум, красота и спокойное достоинство производят на него неизгладимое впечатление.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Аркадий </a:t>
            </a:r>
            <a:r>
              <a:rPr lang="ru-RU" dirty="0">
                <a:solidFill>
                  <a:prstClr val="black"/>
                </a:solidFill>
              </a:rPr>
              <a:t>представляет </a:t>
            </a:r>
            <a:r>
              <a:rPr lang="ru-RU" b="1" dirty="0">
                <a:solidFill>
                  <a:prstClr val="black"/>
                </a:solidFill>
              </a:rPr>
              <a:t>Одинцовой Базарова </a:t>
            </a:r>
            <a:r>
              <a:rPr lang="ru-RU" dirty="0">
                <a:solidFill>
                  <a:prstClr val="black"/>
                </a:solidFill>
              </a:rPr>
              <a:t>и с удивлением замечает, что тот в ее присутствии краснеет, а в разговоре старается подбирать темы, не касающиеся его воззрений и убеждений. </a:t>
            </a:r>
            <a:endParaRPr lang="cs-CZ" dirty="0" smtClean="0">
              <a:solidFill>
                <a:prstClr val="black"/>
              </a:solidFill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Одинцова </a:t>
            </a:r>
            <a:r>
              <a:rPr lang="ru-RU" dirty="0">
                <a:solidFill>
                  <a:prstClr val="black"/>
                </a:solidFill>
              </a:rPr>
              <a:t>тоже заинтересовалась Базаровым и пригласила обоих приятелей погостить у нее в усадьбе. </a:t>
            </a:r>
            <a:endParaRPr lang="cs-CZ" dirty="0" smtClean="0">
              <a:solidFill>
                <a:prstClr val="black"/>
              </a:solidFill>
            </a:endParaRP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В имении Одинцовой Аркадий знакомится с Катей, сестрой Анны Сергеевны.</a:t>
            </a:r>
            <a:endParaRPr lang="cs-CZ" b="1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У Одинцовой </a:t>
            </a:r>
            <a:r>
              <a:rPr lang="ru-RU" b="1" dirty="0">
                <a:solidFill>
                  <a:prstClr val="black"/>
                </a:solidFill>
              </a:rPr>
              <a:t>Аркадий сблизился с Катей</a:t>
            </a:r>
            <a:r>
              <a:rPr lang="ru-RU" dirty="0">
                <a:solidFill>
                  <a:prstClr val="black"/>
                </a:solidFill>
              </a:rPr>
              <a:t>, а Базаров много времени проводит с Анной Сергеевной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Одинцовой 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b="1" dirty="0">
                <a:solidFill>
                  <a:prstClr val="black"/>
                </a:solidFill>
              </a:rPr>
              <a:t>Базаров к своему удивлению</a:t>
            </a: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начинает испытывать сильное чувство к ней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  <a:endParaRPr lang="cs-CZ" b="1" dirty="0" smtClean="0">
              <a:solidFill>
                <a:prstClr val="black"/>
              </a:solidFill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Базаров</a:t>
            </a:r>
            <a:r>
              <a:rPr lang="ru-RU" dirty="0">
                <a:solidFill>
                  <a:prstClr val="black"/>
                </a:solidFill>
              </a:rPr>
              <a:t> принимает решение ехать домой, к родителям, и сообщает об этом Одинцовой. </a:t>
            </a:r>
            <a:r>
              <a:rPr lang="ru-RU" b="1" dirty="0">
                <a:solidFill>
                  <a:prstClr val="black"/>
                </a:solidFill>
              </a:rPr>
              <a:t>Она не хочет его отпускать, так как он тоже занимает ее мысли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Базаров прощается с Одинцовой, Аркадий решает ехать вместе с ним. </a:t>
            </a:r>
            <a:endParaRPr lang="ru-RU" b="1" dirty="0">
              <a:solidFill>
                <a:prstClr val="black"/>
              </a:solidFill>
            </a:endParaRPr>
          </a:p>
          <a:p>
            <a:pPr lvl="0"/>
            <a:endParaRPr lang="cs-CZ" dirty="0">
              <a:solidFill>
                <a:prstClr val="black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599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1568</Words>
  <Application>Microsoft Office PowerPoint</Application>
  <PresentationFormat>Předvádění na obrazovce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Tvrdý obal</vt:lpstr>
      <vt:lpstr> Иван Сергеевич          Тургенев   Отцы и дети</vt:lpstr>
      <vt:lpstr>Иван Сергеевич Тургенев русский писатель </vt:lpstr>
      <vt:lpstr>Prezentace aplikace PowerPoint</vt:lpstr>
      <vt:lpstr>Prezentace aplikace PowerPoint</vt:lpstr>
      <vt:lpstr>Отцы и дети </vt:lpstr>
      <vt:lpstr> Отцы и дети</vt:lpstr>
      <vt:lpstr>Отцы и дети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Simča</dc:creator>
  <cp:lastModifiedBy>Malenova</cp:lastModifiedBy>
  <cp:revision>38</cp:revision>
  <dcterms:created xsi:type="dcterms:W3CDTF">2014-02-26T21:59:19Z</dcterms:created>
  <dcterms:modified xsi:type="dcterms:W3CDTF">2014-05-12T07:56:09Z</dcterms:modified>
</cp:coreProperties>
</file>