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4034F-6F20-4951-B06D-A0C4DBFFE4E1}" type="datetimeFigureOut">
              <a:rPr lang="en-US" smtClean="0"/>
              <a:pPr/>
              <a:t>2/22/2014</a:t>
            </a:fld>
            <a:endParaRPr lang="en-US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99DC0A1-8867-4B52-9407-FED10DA29E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4034F-6F20-4951-B06D-A0C4DBFFE4E1}" type="datetimeFigureOut">
              <a:rPr lang="en-US" smtClean="0"/>
              <a:pPr/>
              <a:t>2/22/2014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DC0A1-8867-4B52-9407-FED10DA29E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4034F-6F20-4951-B06D-A0C4DBFFE4E1}" type="datetimeFigureOut">
              <a:rPr lang="en-US" smtClean="0"/>
              <a:pPr/>
              <a:t>2/22/2014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DC0A1-8867-4B52-9407-FED10DA29E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4034F-6F20-4951-B06D-A0C4DBFFE4E1}" type="datetimeFigureOut">
              <a:rPr lang="en-US" smtClean="0"/>
              <a:pPr/>
              <a:t>2/22/2014</a:t>
            </a:fld>
            <a:endParaRPr lang="en-US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99DC0A1-8867-4B52-9407-FED10DA29E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4034F-6F20-4951-B06D-A0C4DBFFE4E1}" type="datetimeFigureOut">
              <a:rPr lang="en-US" smtClean="0"/>
              <a:pPr/>
              <a:t>2/22/2014</a:t>
            </a:fld>
            <a:endParaRPr lang="en-US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DC0A1-8867-4B52-9407-FED10DA29EF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4034F-6F20-4951-B06D-A0C4DBFFE4E1}" type="datetimeFigureOut">
              <a:rPr lang="en-US" smtClean="0"/>
              <a:pPr/>
              <a:t>2/22/2014</a:t>
            </a:fld>
            <a:endParaRPr lang="en-US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DC0A1-8867-4B52-9407-FED10DA29E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4034F-6F20-4951-B06D-A0C4DBFFE4E1}" type="datetimeFigureOut">
              <a:rPr lang="en-US" smtClean="0"/>
              <a:pPr/>
              <a:t>2/22/2014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099DC0A1-8867-4B52-9407-FED10DA29EF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4034F-6F20-4951-B06D-A0C4DBFFE4E1}" type="datetimeFigureOut">
              <a:rPr lang="en-US" smtClean="0"/>
              <a:pPr/>
              <a:t>2/22/2014</a:t>
            </a:fld>
            <a:endParaRPr lang="en-US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DC0A1-8867-4B52-9407-FED10DA29E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4034F-6F20-4951-B06D-A0C4DBFFE4E1}" type="datetimeFigureOut">
              <a:rPr lang="en-US" smtClean="0"/>
              <a:pPr/>
              <a:t>2/22/2014</a:t>
            </a:fld>
            <a:endParaRPr lang="en-US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DC0A1-8867-4B52-9407-FED10DA29E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4034F-6F20-4951-B06D-A0C4DBFFE4E1}" type="datetimeFigureOut">
              <a:rPr lang="en-US" smtClean="0"/>
              <a:pPr/>
              <a:t>2/22/2014</a:t>
            </a:fld>
            <a:endParaRPr lang="en-US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DC0A1-8867-4B52-9407-FED10DA29E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4034F-6F20-4951-B06D-A0C4DBFFE4E1}" type="datetimeFigureOut">
              <a:rPr lang="en-US" smtClean="0"/>
              <a:pPr/>
              <a:t>2/22/2014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DC0A1-8867-4B52-9407-FED10DA29EF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F4034F-6F20-4951-B06D-A0C4DBFFE4E1}" type="datetimeFigureOut">
              <a:rPr lang="en-US" smtClean="0"/>
              <a:pPr/>
              <a:t>2/22/2014</a:t>
            </a:fld>
            <a:endParaRPr lang="en-US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99DC0A1-8867-4B52-9407-FED10DA29EF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/index.php?title=P%C5%99esv%C4%9Bd%C4%8Den%C3%AD&amp;action=edit&amp;redlink=1" TargetMode="External"/><Relationship Id="rId2" Type="http://schemas.openxmlformats.org/officeDocument/2006/relationships/hyperlink" Target="http://slovnik-cizich-slov.abz.cz/web.php/slovo/tendenc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s.wikipedia.org/wiki/Sebepojet%C3%AD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ODMĚNY A TRESTY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Pravidla trestání ve společnosti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340768"/>
            <a:ext cx="8686800" cy="5040560"/>
          </a:xfrm>
        </p:spPr>
        <p:txBody>
          <a:bodyPr>
            <a:normAutofit fontScale="70000" lnSpcReduction="20000"/>
          </a:bodyPr>
          <a:lstStyle/>
          <a:p>
            <a:r>
              <a:rPr lang="cs-CZ" b="1" dirty="0" smtClean="0"/>
              <a:t>Pravidlo dostatečné ideality</a:t>
            </a:r>
            <a:r>
              <a:rPr lang="cs-CZ" dirty="0" smtClean="0"/>
              <a:t> – jestliže motivem zločinu je očekávaná výhoda, kterou má jeho vykonávání přinést, pak účinnost trestu spočívá v nevýhodě, která je očekávaná od něj</a:t>
            </a:r>
          </a:p>
          <a:p>
            <a:r>
              <a:rPr lang="cs-CZ" b="1" dirty="0" smtClean="0"/>
              <a:t>Pravidlo vedlejších účinků</a:t>
            </a:r>
            <a:r>
              <a:rPr lang="cs-CZ" dirty="0" smtClean="0"/>
              <a:t> – trest </a:t>
            </a:r>
            <a:r>
              <a:rPr lang="cs-CZ" dirty="0" smtClean="0"/>
              <a:t>nesmí </a:t>
            </a:r>
            <a:r>
              <a:rPr lang="cs-CZ" dirty="0" smtClean="0"/>
              <a:t>působit svými nejintenzivnějšími účinky na ty, kteří špatný skutek nespáchali</a:t>
            </a:r>
          </a:p>
          <a:p>
            <a:r>
              <a:rPr lang="cs-CZ" b="1" dirty="0" smtClean="0"/>
              <a:t>Pravidlo naprosté jistoty</a:t>
            </a:r>
            <a:r>
              <a:rPr lang="cs-CZ" dirty="0" smtClean="0"/>
              <a:t> – s představou každého zločinu a od něj očekávaných výhod musí být spojena představa určitého trestu s přesně danými nepříjemnostmi, jež z něho plynou</a:t>
            </a:r>
          </a:p>
          <a:p>
            <a:r>
              <a:rPr lang="cs-CZ" b="1" dirty="0" smtClean="0"/>
              <a:t>Pravidlo obecné pravdy</a:t>
            </a:r>
            <a:r>
              <a:rPr lang="cs-CZ" dirty="0" smtClean="0"/>
              <a:t> – zločin může být přijat, jen když je úplně dokázán</a:t>
            </a:r>
          </a:p>
          <a:p>
            <a:r>
              <a:rPr lang="cs-CZ" b="1" dirty="0" smtClean="0"/>
              <a:t>Pravidlo optimální specifikace</a:t>
            </a:r>
            <a:r>
              <a:rPr lang="cs-CZ" dirty="0" smtClean="0"/>
              <a:t> – je třeba, aby byly kvalifikovány všechny trestné činy, je zde nutný zákoník, který bude prezentovat každý typ trest</a:t>
            </a:r>
          </a:p>
          <a:p>
            <a:r>
              <a:rPr lang="cs-CZ" b="1" dirty="0" smtClean="0"/>
              <a:t>Metoda přirozených následků</a:t>
            </a:r>
            <a:r>
              <a:rPr lang="cs-CZ" dirty="0" smtClean="0"/>
              <a:t> – žák sám sjedná nápravu, omlouvá se za své chování, nahrazuje poškozenou věc, uklízí, apod.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Hodnotící činnost učitele  patří mezi důležitý způsob odměňování a trestání žáků. </a:t>
            </a:r>
            <a:endParaRPr lang="cs-CZ" dirty="0" smtClean="0"/>
          </a:p>
          <a:p>
            <a:r>
              <a:rPr lang="cs-CZ" dirty="0" smtClean="0"/>
              <a:t>V</a:t>
            </a:r>
            <a:r>
              <a:rPr lang="cs-CZ" dirty="0" smtClean="0"/>
              <a:t> procesu hodnocení získává učitel přehled o dosažené úrovni žáků a třídy. </a:t>
            </a:r>
            <a:endParaRPr lang="cs-CZ" dirty="0" smtClean="0"/>
          </a:p>
          <a:p>
            <a:r>
              <a:rPr lang="cs-CZ" dirty="0" smtClean="0"/>
              <a:t>Mezi </a:t>
            </a:r>
            <a:r>
              <a:rPr lang="cs-CZ" dirty="0" smtClean="0"/>
              <a:t>hodnocení patří klasifikace známkou, slovní hodnocení. Toto hodnocení představuje </a:t>
            </a:r>
            <a:r>
              <a:rPr lang="cs-CZ" dirty="0" smtClean="0"/>
              <a:t>informační </a:t>
            </a:r>
            <a:r>
              <a:rPr lang="cs-CZ" dirty="0" smtClean="0"/>
              <a:t>zpětnou </a:t>
            </a:r>
            <a:r>
              <a:rPr lang="cs-CZ" dirty="0" smtClean="0"/>
              <a:t>vazbu i pro rodiče.</a:t>
            </a:r>
          </a:p>
          <a:p>
            <a:r>
              <a:rPr lang="cs-CZ" b="1" dirty="0" smtClean="0"/>
              <a:t>Formativní hodnocení</a:t>
            </a:r>
            <a:r>
              <a:rPr lang="cs-CZ" dirty="0" smtClean="0"/>
              <a:t> – má za cíl poskytnout zpětnou vazbu jak učiteli, tak žákovi</a:t>
            </a:r>
          </a:p>
          <a:p>
            <a:r>
              <a:rPr lang="cs-CZ" b="1" dirty="0" smtClean="0"/>
              <a:t>Finální hodnocení</a:t>
            </a:r>
            <a:r>
              <a:rPr lang="cs-CZ" dirty="0" smtClean="0"/>
              <a:t> – slouží klasifikaci a je verdiktem o prospěchu žáka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KDO a Za co odměňuje ve škole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899174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 smtClean="0"/>
              <a:t>Kázeň</a:t>
            </a:r>
            <a:r>
              <a:rPr lang="cs-CZ" dirty="0" smtClean="0"/>
              <a:t> – spočívá v tom, jak žáci dovedou zachovávat společenská a školní pravidla, spolupracují s učitelem na plnění stanovených cílů výuky a podílejí se na vytváření příznivého sociálního prostředí, jde o přesné plnění zadané sociální role, stanovených úkolů, spojených s respektováním autority</a:t>
            </a:r>
          </a:p>
          <a:p>
            <a:r>
              <a:rPr lang="cs-CZ" b="1" dirty="0" smtClean="0"/>
              <a:t>Formální autorita</a:t>
            </a:r>
            <a:r>
              <a:rPr lang="cs-CZ" dirty="0" smtClean="0"/>
              <a:t> – vztahuje se k funkci, postavení jejího nositele, bez přihlédnutí k jeho osobním vlastnostem</a:t>
            </a:r>
          </a:p>
          <a:p>
            <a:r>
              <a:rPr lang="cs-CZ" b="1" dirty="0" smtClean="0"/>
              <a:t>Neformální autorita</a:t>
            </a:r>
            <a:r>
              <a:rPr lang="cs-CZ" dirty="0" smtClean="0"/>
              <a:t> – tu přijímají žáci dobrovolně, vyplývá z pozitivního hodnocení učitelovy činnosti, znalostí, </a:t>
            </a:r>
            <a:r>
              <a:rPr lang="cs-CZ" dirty="0" smtClean="0"/>
              <a:t>dovedností</a:t>
            </a:r>
            <a:endParaRPr lang="cs-CZ" dirty="0" smtClean="0"/>
          </a:p>
          <a:p>
            <a:r>
              <a:rPr lang="cs-CZ" dirty="0" smtClean="0"/>
              <a:t>Doporučená literatura - </a:t>
            </a:r>
            <a:r>
              <a:rPr lang="cs-CZ" b="1" dirty="0" smtClean="0"/>
              <a:t>ČAPEK, R. </a:t>
            </a:r>
            <a:r>
              <a:rPr lang="cs-CZ" b="1" i="1" dirty="0" smtClean="0"/>
              <a:t>Odměny a tresty ve školní praxi</a:t>
            </a:r>
            <a:r>
              <a:rPr lang="cs-CZ" b="1" dirty="0" smtClean="0"/>
              <a:t>. Praha: </a:t>
            </a:r>
            <a:r>
              <a:rPr lang="cs-CZ" b="1" dirty="0" err="1" smtClean="0"/>
              <a:t>Grada</a:t>
            </a:r>
            <a:r>
              <a:rPr lang="cs-CZ" b="1" dirty="0" smtClean="0"/>
              <a:t>, 2008. ISBN 978-80-247-1718-0</a:t>
            </a:r>
            <a:endParaRPr lang="cs-CZ" dirty="0" smtClean="0"/>
          </a:p>
          <a:p>
            <a:endParaRPr lang="cs-CZ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odměny a tresty jako regulátory chování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patří  </a:t>
            </a:r>
            <a:r>
              <a:rPr lang="cs-CZ" dirty="0" smtClean="0"/>
              <a:t>mezi nejčastější výchovné </a:t>
            </a:r>
            <a:r>
              <a:rPr lang="cs-CZ" dirty="0" smtClean="0"/>
              <a:t>prostředky</a:t>
            </a:r>
          </a:p>
          <a:p>
            <a:r>
              <a:rPr lang="cs-CZ" dirty="0" smtClean="0"/>
              <a:t>regulují chování </a:t>
            </a:r>
            <a:r>
              <a:rPr lang="cs-CZ" dirty="0" smtClean="0"/>
              <a:t>žáků</a:t>
            </a:r>
          </a:p>
          <a:p>
            <a:r>
              <a:rPr lang="cs-CZ" dirty="0" smtClean="0"/>
              <a:t>navození žádoucího </a:t>
            </a:r>
            <a:r>
              <a:rPr lang="cs-CZ" dirty="0" smtClean="0"/>
              <a:t>chování pomocí: </a:t>
            </a:r>
            <a:r>
              <a:rPr lang="cs-CZ" dirty="0" smtClean="0"/>
              <a:t>klimatu, zpětné vazby, specifické vstupní informace a </a:t>
            </a:r>
            <a:r>
              <a:rPr lang="cs-CZ" dirty="0" smtClean="0"/>
              <a:t>povzbuzování</a:t>
            </a:r>
          </a:p>
          <a:p>
            <a:r>
              <a:rPr lang="cs-CZ" dirty="0" smtClean="0"/>
              <a:t>role autority </a:t>
            </a:r>
            <a:r>
              <a:rPr lang="cs-CZ" dirty="0" smtClean="0"/>
              <a:t>pedagoga - od </a:t>
            </a:r>
            <a:r>
              <a:rPr lang="cs-CZ" dirty="0" smtClean="0"/>
              <a:t>pedagoga, který má autoritu, vstřícnost, respekt, mohou žáci přijímat odměny a tresty jako snahu pomoci a ukázat </a:t>
            </a:r>
            <a:r>
              <a:rPr lang="cs-CZ" dirty="0" smtClean="0"/>
              <a:t>cestu</a:t>
            </a:r>
          </a:p>
          <a:p>
            <a:r>
              <a:rPr lang="cs-CZ" dirty="0" smtClean="0"/>
              <a:t>škatulkování žáků a s ním související jednaní s nimi: 	</a:t>
            </a:r>
            <a:r>
              <a:rPr lang="cs-CZ" b="1" dirty="0" smtClean="0"/>
              <a:t>chytrý, bezproblémový žák </a:t>
            </a:r>
            <a:r>
              <a:rPr lang="cs-CZ" dirty="0" smtClean="0"/>
              <a:t>– sympatie, vstřícnost, 	ochota pomoci, zopakovat</a:t>
            </a:r>
            <a:endParaRPr lang="cs-CZ" b="1" dirty="0" smtClean="0"/>
          </a:p>
          <a:p>
            <a:pPr lvl="2">
              <a:buNone/>
            </a:pPr>
            <a:r>
              <a:rPr lang="cs-CZ" sz="3200" b="1" dirty="0" smtClean="0"/>
              <a:t>průměrný žák</a:t>
            </a:r>
            <a:r>
              <a:rPr lang="cs-CZ" sz="3200" dirty="0" smtClean="0"/>
              <a:t> – antipatie, neochota</a:t>
            </a:r>
          </a:p>
          <a:p>
            <a:endParaRPr lang="cs-CZ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Odměny a tresty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412776"/>
            <a:ext cx="8686800" cy="4667349"/>
          </a:xfrm>
        </p:spPr>
        <p:txBody>
          <a:bodyPr>
            <a:normAutofit fontScale="62500" lnSpcReduction="20000"/>
          </a:bodyPr>
          <a:lstStyle/>
          <a:p>
            <a:r>
              <a:rPr lang="cs-CZ" sz="3800" dirty="0" smtClean="0"/>
              <a:t>Dvě základní funkce:</a:t>
            </a:r>
          </a:p>
          <a:p>
            <a:pPr lvl="1"/>
            <a:r>
              <a:rPr lang="cs-CZ" sz="3800" dirty="0" smtClean="0"/>
              <a:t>Informační </a:t>
            </a:r>
          </a:p>
          <a:p>
            <a:pPr lvl="2"/>
            <a:r>
              <a:rPr lang="cs-CZ" dirty="0" smtClean="0"/>
              <a:t>pochvala </a:t>
            </a:r>
            <a:r>
              <a:rPr lang="cs-CZ" dirty="0" smtClean="0"/>
              <a:t>– žákovo chování splnilo očekávání </a:t>
            </a:r>
          </a:p>
          <a:p>
            <a:pPr lvl="2"/>
            <a:r>
              <a:rPr lang="cs-CZ" dirty="0" smtClean="0"/>
              <a:t>t</a:t>
            </a:r>
            <a:r>
              <a:rPr lang="cs-CZ" dirty="0" smtClean="0"/>
              <a:t>rest - </a:t>
            </a:r>
            <a:r>
              <a:rPr lang="cs-CZ" dirty="0" smtClean="0"/>
              <a:t>upozorňuje, tak to teda ne!</a:t>
            </a:r>
            <a:endParaRPr lang="cs-CZ" dirty="0" smtClean="0"/>
          </a:p>
          <a:p>
            <a:pPr lvl="1"/>
            <a:r>
              <a:rPr lang="cs-CZ" sz="3800" dirty="0" smtClean="0"/>
              <a:t>Motivační</a:t>
            </a:r>
          </a:p>
          <a:p>
            <a:r>
              <a:rPr lang="cs-CZ" sz="4000" b="1" dirty="0" smtClean="0"/>
              <a:t>Odměna – </a:t>
            </a:r>
            <a:r>
              <a:rPr lang="cs-CZ" sz="4000" dirty="0" smtClean="0"/>
              <a:t>je takové působení, spojené s chováním nebo jednáním jedince, které vyjadřuje pozitivní hodnocení a přináší vychovávanému radost a uspokojení některých jeho potřeb</a:t>
            </a:r>
          </a:p>
          <a:p>
            <a:r>
              <a:rPr lang="cs-CZ" sz="4000" b="1" dirty="0" smtClean="0"/>
              <a:t>Trest – </a:t>
            </a:r>
            <a:r>
              <a:rPr lang="cs-CZ" sz="4000" dirty="0" smtClean="0"/>
              <a:t>je takové působení,</a:t>
            </a:r>
            <a:r>
              <a:rPr lang="cs-CZ" sz="4000" b="1" dirty="0" smtClean="0"/>
              <a:t> </a:t>
            </a:r>
            <a:r>
              <a:rPr lang="cs-CZ" sz="4000" dirty="0" smtClean="0"/>
              <a:t>spojené s chováním nebo jednáním jedince, které vyjadřuje negativní hodnocení a přináší vychovávanému nelibost, frustraci nebo omezení některých jeho potřeb</a:t>
            </a:r>
          </a:p>
          <a:p>
            <a:pPr lvl="1">
              <a:buNone/>
            </a:pPr>
            <a:r>
              <a:rPr lang="cs-CZ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se k žákům nechovat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899174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 smtClean="0"/>
              <a:t>Prvky </a:t>
            </a:r>
            <a:r>
              <a:rPr lang="cs-CZ" b="1" dirty="0" smtClean="0"/>
              <a:t>černé pedagogiky</a:t>
            </a:r>
            <a:r>
              <a:rPr lang="cs-CZ" dirty="0" smtClean="0"/>
              <a:t> – sarkasmus, ironie, ponižování, zpochybňování schopností žáků</a:t>
            </a:r>
          </a:p>
          <a:p>
            <a:r>
              <a:rPr lang="cs-CZ" b="1" dirty="0" smtClean="0"/>
              <a:t>Subjektivismus </a:t>
            </a:r>
            <a:r>
              <a:rPr lang="cs-CZ" b="1" dirty="0" smtClean="0"/>
              <a:t>– </a:t>
            </a:r>
            <a:r>
              <a:rPr lang="cs-CZ" dirty="0" smtClean="0"/>
              <a:t>učitel se drží svých představ místo objektivního hodnocení, je vztahovačný a přecitlivělý</a:t>
            </a:r>
            <a:r>
              <a:rPr lang="cs-CZ" b="1" dirty="0" smtClean="0"/>
              <a:t> Redukcionismus </a:t>
            </a:r>
            <a:r>
              <a:rPr lang="cs-CZ" dirty="0" smtClean="0"/>
              <a:t>– neadekvátní zlehčování úkolů, opomíjení důležitých jevů, malá náročnost na sebe i žáky</a:t>
            </a:r>
            <a:r>
              <a:rPr lang="cs-CZ" b="1" dirty="0" smtClean="0"/>
              <a:t> </a:t>
            </a:r>
            <a:endParaRPr lang="cs-CZ" b="1" dirty="0" smtClean="0"/>
          </a:p>
          <a:p>
            <a:r>
              <a:rPr lang="cs-CZ" b="1" dirty="0" smtClean="0"/>
              <a:t>Voluntarismus </a:t>
            </a:r>
            <a:r>
              <a:rPr lang="cs-CZ" b="1" dirty="0" smtClean="0"/>
              <a:t>– </a:t>
            </a:r>
            <a:r>
              <a:rPr lang="cs-CZ" dirty="0" smtClean="0"/>
              <a:t>vede k neustálému ovlivňování žáků, zasahování do jejich práce a jejich přetěžování</a:t>
            </a:r>
            <a:r>
              <a:rPr lang="cs-CZ" b="1" dirty="0" smtClean="0"/>
              <a:t> Perfekcionismus – </a:t>
            </a:r>
            <a:r>
              <a:rPr lang="cs-CZ" dirty="0" smtClean="0"/>
              <a:t>vede k nesmyslnému lpění na nepodstatných detailech a neprakticky podrobných vědomostech</a:t>
            </a:r>
          </a:p>
          <a:p>
            <a:r>
              <a:rPr lang="cs-CZ" b="1" dirty="0" err="1" smtClean="0"/>
              <a:t>Perservační</a:t>
            </a:r>
            <a:r>
              <a:rPr lang="cs-CZ" b="1" dirty="0" smtClean="0"/>
              <a:t> tendence – </a:t>
            </a:r>
            <a:r>
              <a:rPr lang="cs-CZ" dirty="0" smtClean="0"/>
              <a:t>u nejlepších žáků učitel nevědomky přehlédne mnohem více chyb než u ostatních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se k žákům nechovat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 smtClean="0"/>
              <a:t>Haló efekt </a:t>
            </a:r>
            <a:r>
              <a:rPr lang="cs-CZ" dirty="0" smtClean="0"/>
              <a:t>– vzniká pod vlivem celkového příznivého nebo nepříznivého dojmu, který se utváří hned na začátku seznámení, způsobuje to nápadná vlastnost nebo vzhled</a:t>
            </a:r>
          </a:p>
          <a:p>
            <a:r>
              <a:rPr lang="cs-CZ" b="1" dirty="0" smtClean="0"/>
              <a:t>Kauzální </a:t>
            </a:r>
            <a:r>
              <a:rPr lang="cs-CZ" b="1" dirty="0" err="1" smtClean="0"/>
              <a:t>atribuce</a:t>
            </a:r>
            <a:r>
              <a:rPr lang="cs-CZ" dirty="0" smtClean="0"/>
              <a:t> – sklon k často odlišnému připisování příčin vlastního chování a stejného chování jiných lidí, </a:t>
            </a:r>
            <a:r>
              <a:rPr lang="cs-CZ" u="sng" dirty="0" smtClean="0">
                <a:hlinkClick r:id="rId2"/>
              </a:rPr>
              <a:t>tendence</a:t>
            </a:r>
            <a:r>
              <a:rPr lang="cs-CZ" dirty="0" smtClean="0"/>
              <a:t> k nezřídka rozdílnému připisování příčin vlastního či cizího úspěchu a neúspěchu </a:t>
            </a:r>
            <a:endParaRPr lang="cs-CZ" b="1" dirty="0" smtClean="0"/>
          </a:p>
          <a:p>
            <a:r>
              <a:rPr lang="cs-CZ" b="1" dirty="0" err="1" smtClean="0"/>
              <a:t>Pygmalion</a:t>
            </a:r>
            <a:r>
              <a:rPr lang="cs-CZ" b="1" dirty="0" smtClean="0"/>
              <a:t> efekt – </a:t>
            </a:r>
            <a:r>
              <a:rPr lang="cs-CZ" dirty="0" smtClean="0"/>
              <a:t>je sociální </a:t>
            </a:r>
            <a:r>
              <a:rPr lang="cs-CZ" dirty="0" smtClean="0">
                <a:hlinkClick r:id="rId3" tooltip="Přesvědčení (stránka neexistuje)"/>
              </a:rPr>
              <a:t>přesvědčení</a:t>
            </a:r>
            <a:r>
              <a:rPr lang="cs-CZ" dirty="0" smtClean="0"/>
              <a:t> nebo očekávání, které ovlivňuje skutečnost tak, že se proto stává pravdivým. Vztahuje se jak k </a:t>
            </a:r>
            <a:r>
              <a:rPr lang="cs-CZ" dirty="0" smtClean="0">
                <a:hlinkClick r:id="rId4" tooltip="Sebepojetí"/>
              </a:rPr>
              <a:t>přístupu člověka k sobě samému</a:t>
            </a:r>
            <a:r>
              <a:rPr lang="cs-CZ" dirty="0" smtClean="0"/>
              <a:t>, tak k hodnocení jiných osob, očekávání událostí atd., </a:t>
            </a:r>
            <a:r>
              <a:rPr lang="cs-CZ" b="1" i="1" dirty="0" smtClean="0"/>
              <a:t>pokud jsou očekávání pozitivní</a:t>
            </a:r>
            <a:endParaRPr lang="cs-CZ" dirty="0" smtClean="0"/>
          </a:p>
          <a:p>
            <a:r>
              <a:rPr lang="cs-CZ" b="1" dirty="0" smtClean="0"/>
              <a:t>Golem efekt – </a:t>
            </a:r>
            <a:r>
              <a:rPr lang="cs-CZ" dirty="0" smtClean="0"/>
              <a:t>je sociální </a:t>
            </a:r>
            <a:r>
              <a:rPr lang="cs-CZ" dirty="0" smtClean="0">
                <a:hlinkClick r:id="rId3" tooltip="Přesvědčení (stránka neexistuje)"/>
              </a:rPr>
              <a:t>přesvědčení</a:t>
            </a:r>
            <a:r>
              <a:rPr lang="cs-CZ" dirty="0" smtClean="0"/>
              <a:t> nebo očekávání, které ovlivňuje skutečnost tak, že se proto stává pravdivým. Vztahuje se jak k </a:t>
            </a:r>
            <a:r>
              <a:rPr lang="cs-CZ" dirty="0" smtClean="0">
                <a:hlinkClick r:id="rId4" tooltip="Sebepojetí"/>
              </a:rPr>
              <a:t>přístupu člověka k sobě samému</a:t>
            </a:r>
            <a:r>
              <a:rPr lang="cs-CZ" dirty="0" smtClean="0"/>
              <a:t>, tak k hodnocení jiných osob, očekávání událostí atd., </a:t>
            </a:r>
            <a:r>
              <a:rPr lang="cs-CZ" b="1" i="1" dirty="0" smtClean="0"/>
              <a:t>pokud jsou očekávání negativní</a:t>
            </a:r>
            <a:endParaRPr lang="cs-CZ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Omezený x rozvinutý kód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Omezený kód – </a:t>
            </a:r>
            <a:r>
              <a:rPr lang="cs-CZ" dirty="0" smtClean="0"/>
              <a:t>je charakteristický pro děti, které dostávají na své otázky méně odpovědí než jiné, jejich výchova probíhá formou přímých odměn a trestů za správné a nesprávné chování, je zaměřen na sdělování praktických zkušeností</a:t>
            </a:r>
          </a:p>
          <a:p>
            <a:r>
              <a:rPr lang="cs-CZ" b="1" dirty="0" smtClean="0"/>
              <a:t>Rozvinutý kód – </a:t>
            </a:r>
            <a:r>
              <a:rPr lang="cs-CZ" dirty="0" smtClean="0"/>
              <a:t>umožňuje daleko lépe vyjadřovat obecný kontext a abstraktní představy a není tolik vázán na konkrétní podmínky a situace, dětem jsou často a podrobně vysvětlována pravidla chování a důvody jejich zákazů, trestů a odměn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ODměny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43190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princip </a:t>
            </a:r>
            <a:r>
              <a:rPr lang="cs-CZ" dirty="0" smtClean="0"/>
              <a:t>pozitivního hodnocení je pro žáky nesmírně </a:t>
            </a:r>
            <a:r>
              <a:rPr lang="cs-CZ" dirty="0" smtClean="0"/>
              <a:t>důležitý</a:t>
            </a:r>
          </a:p>
          <a:p>
            <a:r>
              <a:rPr lang="cs-CZ" dirty="0" smtClean="0"/>
              <a:t>pedagog </a:t>
            </a:r>
            <a:r>
              <a:rPr lang="cs-CZ" dirty="0" smtClean="0"/>
              <a:t>chvílí žáka za jeho chování, výkon či provedené </a:t>
            </a:r>
            <a:r>
              <a:rPr lang="cs-CZ" dirty="0" smtClean="0"/>
              <a:t>řešení</a:t>
            </a:r>
          </a:p>
          <a:p>
            <a:r>
              <a:rPr lang="cs-CZ" dirty="0" smtClean="0"/>
              <a:t> nelze </a:t>
            </a:r>
            <a:r>
              <a:rPr lang="cs-CZ" dirty="0" smtClean="0"/>
              <a:t>chválit </a:t>
            </a:r>
            <a:r>
              <a:rPr lang="cs-CZ" dirty="0" smtClean="0"/>
              <a:t>vždy </a:t>
            </a:r>
          </a:p>
          <a:p>
            <a:r>
              <a:rPr lang="cs-CZ" dirty="0" smtClean="0"/>
              <a:t>c</a:t>
            </a:r>
            <a:r>
              <a:rPr lang="cs-CZ" dirty="0" smtClean="0"/>
              <a:t>hválit </a:t>
            </a:r>
            <a:r>
              <a:rPr lang="cs-CZ" dirty="0" smtClean="0"/>
              <a:t>by se mělo ihned po dané </a:t>
            </a:r>
            <a:r>
              <a:rPr lang="cs-CZ" dirty="0" smtClean="0"/>
              <a:t>činnosti (závisí na věku) </a:t>
            </a:r>
          </a:p>
          <a:p>
            <a:r>
              <a:rPr lang="cs-CZ" dirty="0" smtClean="0"/>
              <a:t>c</a:t>
            </a:r>
            <a:r>
              <a:rPr lang="cs-CZ" dirty="0" smtClean="0"/>
              <a:t>hválit </a:t>
            </a:r>
            <a:r>
              <a:rPr lang="cs-CZ" dirty="0" smtClean="0"/>
              <a:t>by se měly i malé úspěchy, je to motivací na cestě kupředu v rozvoji </a:t>
            </a:r>
            <a:r>
              <a:rPr lang="cs-CZ" dirty="0" smtClean="0"/>
              <a:t>žáka, ale pozor riziko </a:t>
            </a:r>
            <a:r>
              <a:rPr lang="cs-CZ" b="1" i="1" dirty="0" smtClean="0"/>
              <a:t>návyku </a:t>
            </a:r>
            <a:r>
              <a:rPr lang="cs-CZ" b="1" i="1" dirty="0" smtClean="0"/>
              <a:t>na pochvalu</a:t>
            </a:r>
            <a:r>
              <a:rPr lang="cs-CZ" dirty="0" smtClean="0"/>
              <a:t> – žák provádí činnost pro pochvalu a ne pro samotnou </a:t>
            </a:r>
            <a:r>
              <a:rPr lang="cs-CZ" dirty="0" smtClean="0"/>
              <a:t>činnost (věk, individuální přístup), </a:t>
            </a:r>
            <a:r>
              <a:rPr lang="cs-CZ" b="1" dirty="0" smtClean="0"/>
              <a:t>brání vzniku vnitřní motivace!</a:t>
            </a:r>
          </a:p>
          <a:p>
            <a:r>
              <a:rPr lang="cs-CZ" dirty="0" smtClean="0"/>
              <a:t>extrémem </a:t>
            </a:r>
            <a:r>
              <a:rPr lang="cs-CZ" dirty="0" smtClean="0"/>
              <a:t>je </a:t>
            </a:r>
            <a:r>
              <a:rPr lang="cs-CZ" b="1" i="1" dirty="0" smtClean="0"/>
              <a:t>zpochybňující pochvala</a:t>
            </a:r>
            <a:r>
              <a:rPr lang="cs-CZ" dirty="0" smtClean="0"/>
              <a:t> – takové chválení snižuje žákovo sebehodnocení a může působit </a:t>
            </a:r>
            <a:r>
              <a:rPr lang="cs-CZ" dirty="0" smtClean="0"/>
              <a:t>ironicky</a:t>
            </a:r>
          </a:p>
          <a:p>
            <a:r>
              <a:rPr lang="cs-CZ" dirty="0" smtClean="0"/>
              <a:t>základní zásady odměn </a:t>
            </a:r>
            <a:r>
              <a:rPr lang="cs-CZ" dirty="0" smtClean="0"/>
              <a:t>– četnost pochval, intenzita pochval, spojení pochvaly s </a:t>
            </a:r>
            <a:r>
              <a:rPr lang="cs-CZ" dirty="0" smtClean="0"/>
              <a:t>činem, podstatný </a:t>
            </a:r>
            <a:r>
              <a:rPr lang="cs-CZ" dirty="0" smtClean="0"/>
              <a:t>je individuální </a:t>
            </a:r>
            <a:r>
              <a:rPr lang="cs-CZ" dirty="0" smtClean="0"/>
              <a:t>přístup! </a:t>
            </a:r>
          </a:p>
          <a:p>
            <a:r>
              <a:rPr lang="cs-CZ" dirty="0" smtClean="0"/>
              <a:t>p</a:t>
            </a:r>
            <a:r>
              <a:rPr lang="cs-CZ" dirty="0" smtClean="0"/>
              <a:t>řevaha odměn </a:t>
            </a:r>
            <a:r>
              <a:rPr lang="cs-CZ" dirty="0" smtClean="0"/>
              <a:t>nad negativními </a:t>
            </a:r>
            <a:r>
              <a:rPr lang="cs-CZ" dirty="0" smtClean="0"/>
              <a:t>reakcemi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TRESTY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971182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trestat přesně tolik, aby se zabránilo </a:t>
            </a:r>
            <a:r>
              <a:rPr lang="cs-CZ" dirty="0" smtClean="0"/>
              <a:t>opakování</a:t>
            </a:r>
          </a:p>
          <a:p>
            <a:r>
              <a:rPr lang="cs-CZ" dirty="0" smtClean="0"/>
              <a:t>trest </a:t>
            </a:r>
            <a:r>
              <a:rPr lang="cs-CZ" dirty="0" smtClean="0"/>
              <a:t>ihned po nežádoucím chování či jednání </a:t>
            </a:r>
            <a:r>
              <a:rPr lang="cs-CZ" dirty="0" smtClean="0"/>
              <a:t>žáka (s</a:t>
            </a:r>
            <a:r>
              <a:rPr lang="cs-CZ" dirty="0" smtClean="0"/>
              <a:t> ohledem na jeho </a:t>
            </a:r>
            <a:r>
              <a:rPr lang="cs-CZ" dirty="0" smtClean="0"/>
              <a:t>závažnost)</a:t>
            </a:r>
          </a:p>
          <a:p>
            <a:r>
              <a:rPr lang="cs-CZ" dirty="0" smtClean="0"/>
              <a:t>jednat s chladnou hlavou, spravedlivě a úměrně dané situaci a to by se mělo týkat všech </a:t>
            </a:r>
            <a:r>
              <a:rPr lang="cs-CZ" dirty="0" smtClean="0"/>
              <a:t>žáků</a:t>
            </a:r>
          </a:p>
          <a:p>
            <a:r>
              <a:rPr lang="cs-CZ" dirty="0" smtClean="0"/>
              <a:t>znát všechna fakta, než bude následovat </a:t>
            </a:r>
            <a:r>
              <a:rPr lang="cs-CZ" dirty="0" smtClean="0"/>
              <a:t>trest</a:t>
            </a:r>
          </a:p>
          <a:p>
            <a:r>
              <a:rPr lang="cs-CZ" dirty="0" smtClean="0"/>
              <a:t>důležitá důslednost, co učitel slíbí musí </a:t>
            </a:r>
            <a:r>
              <a:rPr lang="cs-CZ" dirty="0" smtClean="0"/>
              <a:t>dodržet</a:t>
            </a:r>
          </a:p>
          <a:p>
            <a:r>
              <a:rPr lang="cs-CZ" dirty="0" smtClean="0"/>
              <a:t>účinky </a:t>
            </a:r>
            <a:r>
              <a:rPr lang="cs-CZ" dirty="0" smtClean="0"/>
              <a:t>trestů jsou na rozdíl od </a:t>
            </a:r>
            <a:r>
              <a:rPr lang="cs-CZ" dirty="0" smtClean="0"/>
              <a:t>odměn méně předvídatelné</a:t>
            </a:r>
          </a:p>
          <a:p>
            <a:r>
              <a:rPr lang="cs-CZ" dirty="0" smtClean="0"/>
              <a:t>tresty poskytují jen půlku informace (takhle ne, ale chybí jak ano)</a:t>
            </a:r>
          </a:p>
          <a:p>
            <a:r>
              <a:rPr lang="cs-CZ" dirty="0" smtClean="0"/>
              <a:t>trestání </a:t>
            </a:r>
            <a:r>
              <a:rPr lang="cs-CZ" dirty="0" smtClean="0"/>
              <a:t>může vést i k negativním následkům – strach ze školy, agresivita, násilí, zvyšování </a:t>
            </a:r>
            <a:r>
              <a:rPr lang="cs-CZ" dirty="0" smtClean="0"/>
              <a:t>prestiže</a:t>
            </a:r>
          </a:p>
          <a:p>
            <a:r>
              <a:rPr lang="cs-CZ" dirty="0" smtClean="0"/>
              <a:t>t</a:t>
            </a:r>
            <a:r>
              <a:rPr lang="cs-CZ" dirty="0" smtClean="0"/>
              <a:t>resty by měly dopředu očekávatelné, nepřekvapující 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93</TotalTime>
  <Words>498</Words>
  <Application>Microsoft Office PowerPoint</Application>
  <PresentationFormat>Předvádění na obrazovce (4:3)</PresentationFormat>
  <Paragraphs>67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Cesta</vt:lpstr>
      <vt:lpstr>ODMĚNY A TRESTY</vt:lpstr>
      <vt:lpstr>KDO a Za co odměňuje ve škole</vt:lpstr>
      <vt:lpstr>odměny a tresty jako regulátory chování</vt:lpstr>
      <vt:lpstr>Odměny a tresty</vt:lpstr>
      <vt:lpstr>Jak se k žákům nechovat</vt:lpstr>
      <vt:lpstr>Jak se k žákům nechovat</vt:lpstr>
      <vt:lpstr>Omezený x rozvinutý kód</vt:lpstr>
      <vt:lpstr>ODměny</vt:lpstr>
      <vt:lpstr>TRESTY</vt:lpstr>
      <vt:lpstr>Pravidla trestání ve společnosti</vt:lpstr>
      <vt:lpstr>Hodnocení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ODMĚNY A TRESTY</dc:title>
  <dc:creator>Your User Name</dc:creator>
  <cp:lastModifiedBy>Your User Name</cp:lastModifiedBy>
  <cp:revision>2</cp:revision>
  <dcterms:created xsi:type="dcterms:W3CDTF">2014-02-21T17:52:41Z</dcterms:created>
  <dcterms:modified xsi:type="dcterms:W3CDTF">2014-02-22T07:57:26Z</dcterms:modified>
</cp:coreProperties>
</file>