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23640F-30C9-4337-89B0-FCD22B324D37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16DD84-D5FD-4873-AB1F-E3B55154AA1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psychologie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Motivace ve škole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Motivovat znamená vyvolat v žácích soubor pohnutek, aby se ochotně, s pozorností a zájmem učily nebo účastnily vyučování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Vladimír Hrabal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481136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b="1" dirty="0"/>
              <a:t>Při učební činnosti ve škole se většinou aktivizují tři okruhy potřeb</a:t>
            </a:r>
            <a:r>
              <a:rPr lang="cs-CZ" sz="2400" dirty="0"/>
              <a:t> </a:t>
            </a:r>
            <a:endParaRPr lang="cs-CZ" sz="2400" b="1" dirty="0"/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sz="2400" b="1" dirty="0">
                <a:solidFill>
                  <a:srgbClr val="9973FF"/>
                </a:solidFill>
              </a:rPr>
              <a:t>kognitivní potřeby</a:t>
            </a:r>
            <a:r>
              <a:rPr lang="cs-CZ" sz="2400" b="1" dirty="0"/>
              <a:t> </a:t>
            </a:r>
            <a:r>
              <a:rPr lang="cs-CZ" sz="2400" dirty="0"/>
              <a:t>- </a:t>
            </a:r>
            <a:r>
              <a:rPr lang="cs-CZ" sz="2400" dirty="0" err="1"/>
              <a:t>potřeby</a:t>
            </a:r>
            <a:r>
              <a:rPr lang="cs-CZ" sz="2400" dirty="0"/>
              <a:t> poznávání, vyhledávání a řešení problémů </a:t>
            </a:r>
            <a:endParaRPr lang="cs-CZ" sz="2400" b="1" dirty="0"/>
          </a:p>
          <a:p>
            <a:pPr marL="762000" lvl="1" indent="-304800">
              <a:lnSpc>
                <a:spcPct val="80000"/>
              </a:lnSpc>
              <a:buFontTx/>
              <a:buAutoNum type="alphaLcParenR"/>
            </a:pPr>
            <a:r>
              <a:rPr lang="cs-CZ" sz="2400" dirty="0"/>
              <a:t>potřeby</a:t>
            </a:r>
            <a:r>
              <a:rPr lang="cs-CZ" sz="2400" b="1" i="1" dirty="0"/>
              <a:t> přijímat poznatky</a:t>
            </a:r>
            <a:r>
              <a:rPr lang="cs-CZ" sz="2400" dirty="0"/>
              <a:t> </a:t>
            </a:r>
            <a:r>
              <a:rPr lang="cs-CZ" sz="2400" dirty="0" smtClean="0"/>
              <a:t> (dítě </a:t>
            </a:r>
            <a:r>
              <a:rPr lang="cs-CZ" sz="2400" dirty="0"/>
              <a:t>je </a:t>
            </a:r>
            <a:r>
              <a:rPr lang="cs-CZ" sz="2400" dirty="0" smtClean="0"/>
              <a:t>pasivní)</a:t>
            </a:r>
            <a:endParaRPr lang="cs-CZ" sz="2400" dirty="0"/>
          </a:p>
          <a:p>
            <a:pPr marL="762000" lvl="1" indent="-304800">
              <a:lnSpc>
                <a:spcPct val="80000"/>
              </a:lnSpc>
              <a:buFontTx/>
              <a:buAutoNum type="alphaLcParenR"/>
            </a:pPr>
            <a:r>
              <a:rPr lang="cs-CZ" sz="2400" dirty="0"/>
              <a:t>potřeby </a:t>
            </a:r>
            <a:r>
              <a:rPr lang="cs-CZ" sz="2400" b="1" i="1" dirty="0"/>
              <a:t>získávat </a:t>
            </a:r>
            <a:r>
              <a:rPr lang="cs-CZ" sz="2400" b="1" i="1" dirty="0" smtClean="0"/>
              <a:t>poznatky (dítě je aktivní)</a:t>
            </a:r>
            <a:endParaRPr lang="cs-CZ" sz="2400" dirty="0"/>
          </a:p>
          <a:p>
            <a:pPr marL="762000" lvl="1" indent="-304800">
              <a:lnSpc>
                <a:spcPct val="80000"/>
              </a:lnSpc>
            </a:pPr>
            <a:r>
              <a:rPr lang="cs-CZ" sz="2400" dirty="0"/>
              <a:t>dítě má od narození potřebu být </a:t>
            </a:r>
            <a:r>
              <a:rPr lang="cs-CZ" sz="2400" i="1" dirty="0"/>
              <a:t>aktivní </a:t>
            </a:r>
            <a:r>
              <a:rPr lang="cs-CZ" sz="2400" dirty="0"/>
              <a:t>a to se rozvíjí ve škole ale i při  rozvíjení poznatků</a:t>
            </a:r>
          </a:p>
          <a:p>
            <a:pPr marL="762000" lvl="1" indent="-304800">
              <a:lnSpc>
                <a:spcPct val="80000"/>
              </a:lnSpc>
            </a:pPr>
            <a:r>
              <a:rPr lang="cs-CZ" sz="2400" dirty="0"/>
              <a:t>důležitější je získávat poznatky a učitel se je snaží rozvíjet</a:t>
            </a:r>
          </a:p>
          <a:p>
            <a:pPr marL="762000" lvl="1" indent="-304800">
              <a:lnSpc>
                <a:spcPct val="80000"/>
              </a:lnSpc>
            </a:pPr>
            <a:r>
              <a:rPr lang="cs-CZ" sz="2400" dirty="0"/>
              <a:t>dobré je dát dítěti problém a ono si samo získá </a:t>
            </a:r>
            <a:r>
              <a:rPr lang="cs-CZ" sz="2400" dirty="0" smtClean="0"/>
              <a:t>poznatky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Vladimír Hrabal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AutoNum type="arabicPeriod"/>
            </a:pPr>
            <a:r>
              <a:rPr lang="cs-CZ" sz="2400" b="1" dirty="0" smtClean="0">
                <a:solidFill>
                  <a:srgbClr val="9973FF"/>
                </a:solidFill>
              </a:rPr>
              <a:t>výkonové potřeby</a:t>
            </a:r>
            <a:r>
              <a:rPr lang="cs-CZ" sz="2400" b="1" dirty="0" smtClean="0"/>
              <a:t>: </a:t>
            </a:r>
            <a:r>
              <a:rPr lang="cs-CZ" sz="2400" dirty="0" smtClean="0"/>
              <a:t>dítě chce pořád něco dělat...	</a:t>
            </a:r>
          </a:p>
          <a:p>
            <a:pPr marL="762000" lvl="1" indent="-304800">
              <a:lnSpc>
                <a:spcPct val="80000"/>
              </a:lnSpc>
              <a:buFontTx/>
              <a:buAutoNum type="alphaLcParenR"/>
            </a:pPr>
            <a:r>
              <a:rPr lang="cs-CZ" sz="2400" b="1" i="1" dirty="0" smtClean="0"/>
              <a:t>úspěšného výkonu</a:t>
            </a:r>
            <a:endParaRPr lang="cs-CZ" sz="2400" dirty="0" smtClean="0"/>
          </a:p>
          <a:p>
            <a:pPr marL="762000" lvl="1" indent="-304800">
              <a:lnSpc>
                <a:spcPct val="80000"/>
              </a:lnSpc>
              <a:buFontTx/>
              <a:buAutoNum type="alphaLcParenR"/>
            </a:pPr>
            <a:r>
              <a:rPr lang="cs-CZ" sz="2400" b="1" i="1" dirty="0" smtClean="0"/>
              <a:t>potřeba vyhnout se neúspěchu</a:t>
            </a:r>
          </a:p>
          <a:p>
            <a:pPr>
              <a:lnSpc>
                <a:spcPct val="80000"/>
              </a:lnSpc>
              <a:buFontTx/>
              <a:buAutoNum type="arabicPeriod"/>
            </a:pPr>
            <a:r>
              <a:rPr lang="cs-CZ" sz="2400" b="1" dirty="0" smtClean="0">
                <a:solidFill>
                  <a:srgbClr val="9973FF"/>
                </a:solidFill>
              </a:rPr>
              <a:t>sociální potřeby – </a:t>
            </a:r>
            <a:r>
              <a:rPr lang="cs-CZ" sz="2400" dirty="0" smtClean="0"/>
              <a:t>být oceněn, uznán, porovnat se s ostatními, soutěžení... </a:t>
            </a:r>
          </a:p>
          <a:p>
            <a:pPr marL="762000" lvl="1" indent="-304800">
              <a:lnSpc>
                <a:spcPct val="80000"/>
              </a:lnSpc>
              <a:buFontTx/>
              <a:buAutoNum type="alphaLcParenR"/>
            </a:pPr>
            <a:r>
              <a:rPr lang="cs-CZ" sz="2400" b="1" i="1" dirty="0" smtClean="0"/>
              <a:t>spolupráce</a:t>
            </a:r>
          </a:p>
          <a:p>
            <a:pPr marL="762000" lvl="1" indent="-304800">
              <a:lnSpc>
                <a:spcPct val="80000"/>
              </a:lnSpc>
              <a:buFontTx/>
              <a:buAutoNum type="alphaLcParenR"/>
            </a:pPr>
            <a:r>
              <a:rPr lang="cs-CZ" sz="2400" b="1" i="1" dirty="0" smtClean="0"/>
              <a:t>soupeření</a:t>
            </a:r>
            <a:endParaRPr lang="cs-CZ" sz="2400" dirty="0" smtClean="0"/>
          </a:p>
          <a:p>
            <a:pPr marL="762000" lvl="1" indent="-304800">
              <a:lnSpc>
                <a:spcPct val="80000"/>
              </a:lnSpc>
              <a:buFontTx/>
              <a:buNone/>
            </a:pPr>
            <a:r>
              <a:rPr lang="cs-CZ" sz="2400" dirty="0" smtClean="0"/>
              <a:t>- soutěžení do školy </a:t>
            </a:r>
            <a:r>
              <a:rPr lang="cs-CZ" sz="2400" dirty="0" smtClean="0"/>
              <a:t>patří</a:t>
            </a:r>
            <a:r>
              <a:rPr lang="cs-CZ" sz="2400" dirty="0" smtClean="0"/>
              <a:t>, ale nepřehánět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Matějček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800" b="1" i="1"/>
              <a:t>Stimulace </a:t>
            </a:r>
            <a:r>
              <a:rPr lang="cs-CZ" sz="2800"/>
              <a:t>– přiměřenosti podnětu</a:t>
            </a:r>
          </a:p>
          <a:p>
            <a:pPr marL="609600" indent="-609600">
              <a:lnSpc>
                <a:spcPct val="90000"/>
              </a:lnSpc>
            </a:pPr>
            <a:r>
              <a:rPr lang="cs-CZ" sz="2800" b="1" i="1"/>
              <a:t>Učení</a:t>
            </a:r>
            <a:r>
              <a:rPr lang="cs-CZ" sz="2800"/>
              <a:t> – dítě potřebuje poznávat svět, že má určitý </a:t>
            </a:r>
            <a:r>
              <a:rPr lang="cs-CZ" sz="2800" b="1"/>
              <a:t>smysl</a:t>
            </a:r>
          </a:p>
          <a:p>
            <a:pPr marL="609600" indent="-609600">
              <a:lnSpc>
                <a:spcPct val="90000"/>
              </a:lnSpc>
            </a:pPr>
            <a:r>
              <a:rPr lang="cs-CZ" sz="2800" b="1" i="1"/>
              <a:t>Potřeba jistoty</a:t>
            </a:r>
            <a:endParaRPr lang="cs-CZ" sz="2800"/>
          </a:p>
          <a:p>
            <a:pPr marL="609600" indent="-609600">
              <a:lnSpc>
                <a:spcPct val="90000"/>
              </a:lnSpc>
            </a:pPr>
            <a:r>
              <a:rPr lang="cs-CZ" sz="2800" b="1" i="1"/>
              <a:t>Potřeba identity</a:t>
            </a:r>
            <a:r>
              <a:rPr lang="cs-CZ" sz="2800"/>
              <a:t> – vědomí vlastního já</a:t>
            </a:r>
          </a:p>
          <a:p>
            <a:pPr marL="609600" indent="-609600">
              <a:lnSpc>
                <a:spcPct val="90000"/>
              </a:lnSpc>
            </a:pPr>
            <a:r>
              <a:rPr lang="cs-CZ" sz="2800" b="1" i="1"/>
              <a:t>Životní perspektiva, otevřené budoucnosti</a:t>
            </a:r>
            <a:r>
              <a:rPr lang="cs-CZ" sz="2800"/>
              <a:t> – vědět, že mě pořád něco čeká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Aspirační úroveň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Úroveň </a:t>
            </a:r>
            <a:r>
              <a:rPr lang="cs-CZ" dirty="0" smtClean="0"/>
              <a:t>očekávaného výkonu či pozice, které chce jedinec dosáhnout. </a:t>
            </a:r>
            <a:endParaRPr lang="cs-CZ" dirty="0" smtClean="0"/>
          </a:p>
          <a:p>
            <a:r>
              <a:rPr lang="cs-CZ" dirty="0" smtClean="0"/>
              <a:t>Mění </a:t>
            </a:r>
            <a:r>
              <a:rPr lang="cs-CZ" dirty="0" smtClean="0"/>
              <a:t>se </a:t>
            </a:r>
            <a:r>
              <a:rPr lang="cs-CZ" dirty="0" smtClean="0"/>
              <a:t>hlavně </a:t>
            </a:r>
            <a:r>
              <a:rPr lang="cs-CZ" dirty="0" smtClean="0"/>
              <a:t>vlivem předchozího úspěchu či neúspěchu (u zdravých osob vede opakovaný úspěch zpravidla ke zvýšení </a:t>
            </a:r>
            <a:r>
              <a:rPr lang="cs-CZ" dirty="0" smtClean="0"/>
              <a:t>aspirační úrovně, </a:t>
            </a:r>
            <a:r>
              <a:rPr lang="cs-CZ" dirty="0" smtClean="0"/>
              <a:t>neúspěch ke </a:t>
            </a:r>
            <a:r>
              <a:rPr lang="cs-CZ" dirty="0" smtClean="0"/>
              <a:t>snížení)</a:t>
            </a:r>
          </a:p>
          <a:p>
            <a:r>
              <a:rPr lang="cs-CZ" dirty="0" smtClean="0"/>
              <a:t>P</a:t>
            </a:r>
            <a:r>
              <a:rPr lang="cs-CZ" dirty="0" smtClean="0"/>
              <a:t>raktické </a:t>
            </a:r>
            <a:r>
              <a:rPr lang="cs-CZ" dirty="0" smtClean="0"/>
              <a:t>využití v některých aplikovaných disciplínách </a:t>
            </a:r>
            <a:r>
              <a:rPr lang="cs-CZ" dirty="0" smtClean="0"/>
              <a:t>psychologie - např</a:t>
            </a:r>
            <a:r>
              <a:rPr lang="cs-CZ" dirty="0" smtClean="0"/>
              <a:t>. </a:t>
            </a:r>
            <a:r>
              <a:rPr lang="cs-CZ" dirty="0" smtClean="0"/>
              <a:t>psychologie sportu, řízení, pedagogická psychologie apod. </a:t>
            </a:r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</a:t>
            </a:r>
            <a:r>
              <a:rPr lang="cs-CZ" dirty="0" smtClean="0"/>
              <a:t>x školní psychologie</a:t>
            </a:r>
            <a:endParaRPr lang="cs-CZ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Pedagogická psychologie</a:t>
            </a:r>
            <a:r>
              <a:rPr lang="cs-CZ" dirty="0" smtClean="0"/>
              <a:t> - vědní </a:t>
            </a:r>
            <a:r>
              <a:rPr lang="cs-CZ" dirty="0"/>
              <a:t>disciplína, vznikla v 80. letech 19. </a:t>
            </a:r>
            <a:r>
              <a:rPr lang="cs-CZ" dirty="0" smtClean="0"/>
              <a:t>století, zabývá </a:t>
            </a:r>
            <a:r>
              <a:rPr lang="cs-CZ" dirty="0"/>
              <a:t>se chováním, prožíváním člověka v procesu </a:t>
            </a:r>
            <a:r>
              <a:rPr lang="cs-CZ" dirty="0" smtClean="0"/>
              <a:t>vzdělávání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b="1" dirty="0" smtClean="0"/>
              <a:t>	</a:t>
            </a:r>
            <a:endParaRPr lang="cs-CZ" b="1" dirty="0" smtClean="0"/>
          </a:p>
          <a:p>
            <a:pPr marL="609600" indent="-609600">
              <a:lnSpc>
                <a:spcPct val="80000"/>
              </a:lnSpc>
            </a:pPr>
            <a:r>
              <a:rPr lang="cs-CZ" b="1" dirty="0" smtClean="0"/>
              <a:t>Školní psychologie - </a:t>
            </a:r>
            <a:r>
              <a:rPr lang="cs-CZ" dirty="0" smtClean="0"/>
              <a:t>je </a:t>
            </a:r>
            <a:r>
              <a:rPr lang="cs-CZ" dirty="0" smtClean="0"/>
              <a:t>součástí pedagogické </a:t>
            </a:r>
            <a:r>
              <a:rPr lang="cs-CZ" dirty="0" smtClean="0"/>
              <a:t>psychologie, zabývá </a:t>
            </a:r>
            <a:r>
              <a:rPr lang="cs-CZ" dirty="0" smtClean="0"/>
              <a:t>se psychologickými poznatky a jejich aplikací ve školní praxi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okruhy Školní </a:t>
            </a:r>
            <a:r>
              <a:rPr lang="cs-CZ" dirty="0"/>
              <a:t>psychologie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lnSpc>
                <a:spcPct val="80000"/>
              </a:lnSpc>
            </a:pPr>
            <a:r>
              <a:rPr lang="cs-CZ" sz="2400" b="1" i="1" dirty="0" smtClean="0"/>
              <a:t>psychologie </a:t>
            </a:r>
            <a:r>
              <a:rPr lang="cs-CZ" sz="2400" b="1" i="1" dirty="0"/>
              <a:t>žáka</a:t>
            </a:r>
            <a:r>
              <a:rPr lang="cs-CZ" sz="2400" dirty="0"/>
              <a:t> – zabývá se tím, čeho je dítě v procesu edukace schopno</a:t>
            </a:r>
            <a:endParaRPr lang="cs-CZ" sz="2400" b="1" i="1" dirty="0"/>
          </a:p>
          <a:p>
            <a:pPr marL="990600" lvl="1" indent="-533400">
              <a:lnSpc>
                <a:spcPct val="80000"/>
              </a:lnSpc>
            </a:pPr>
            <a:r>
              <a:rPr lang="cs-CZ" sz="2400" b="1" i="1" dirty="0"/>
              <a:t>psychologie učitele</a:t>
            </a:r>
            <a:r>
              <a:rPr lang="cs-CZ" sz="2400" dirty="0"/>
              <a:t> – být dobrým učitelem</a:t>
            </a:r>
            <a:endParaRPr lang="cs-CZ" sz="2400" b="1" i="1" dirty="0"/>
          </a:p>
          <a:p>
            <a:pPr marL="990600" lvl="1" indent="-533400">
              <a:lnSpc>
                <a:spcPct val="80000"/>
              </a:lnSpc>
            </a:pPr>
            <a:r>
              <a:rPr lang="cs-CZ" sz="2400" b="1" i="1" dirty="0"/>
              <a:t>psychologie procesu učení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2400" b="1" i="1" dirty="0"/>
              <a:t>psychologie </a:t>
            </a:r>
            <a:r>
              <a:rPr lang="cs-CZ" sz="2400" b="1" i="1" dirty="0" smtClean="0"/>
              <a:t>výchovy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2400" b="1" i="1" dirty="0" smtClean="0"/>
              <a:t>vztahy rodiče x učitelé, </a:t>
            </a:r>
            <a:r>
              <a:rPr lang="cs-CZ" sz="2400" b="1" i="1" dirty="0" err="1" smtClean="0"/>
              <a:t>učitelé</a:t>
            </a:r>
            <a:r>
              <a:rPr lang="cs-CZ" sz="2400" b="1" i="1" dirty="0" smtClean="0"/>
              <a:t> x žáci, škola x rodiče, …</a:t>
            </a:r>
          </a:p>
          <a:p>
            <a:pPr marL="990600" lvl="1" indent="-533400">
              <a:lnSpc>
                <a:spcPct val="80000"/>
              </a:lnSpc>
              <a:buNone/>
            </a:pPr>
            <a:endParaRPr lang="cs-CZ" sz="2400" b="1" i="1" dirty="0" smtClean="0"/>
          </a:p>
          <a:p>
            <a:pPr marL="590550" indent="-533400">
              <a:lnSpc>
                <a:spcPct val="80000"/>
              </a:lnSpc>
              <a:buNone/>
            </a:pPr>
            <a:r>
              <a:rPr lang="cs-CZ" b="1" i="1" dirty="0" smtClean="0"/>
              <a:t>	Užší pojetí školní psychologie – uplatnění, rozsah, kompetence školního psychologa (působícího přímo v dané škole)</a:t>
            </a: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Školní psychologie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/>
              <a:t>PRAKTICKÉ ÚKOLY</a:t>
            </a:r>
            <a:endParaRPr lang="cs-CZ" sz="2800"/>
          </a:p>
          <a:p>
            <a:pPr lvl="1"/>
            <a:r>
              <a:rPr lang="cs-CZ" sz="2400"/>
              <a:t>aplikace poznatků ve výchovně vzdělávacím procesu na školách, v poradenské práci, v hromadné a individuální péči realizované především v PPP a jiných zařízeních.</a:t>
            </a:r>
          </a:p>
          <a:p>
            <a:pPr lvl="1"/>
            <a:r>
              <a:rPr lang="cs-CZ" sz="2400"/>
              <a:t>jde o prevenci i nápravu poruch chování, učení, pomoc při profesionální orientaci žáků, pomoc při problémech adaptačních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Pojem motivace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je obecným označením podmínek, které determinují lidskou aktivitu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motivací rozumíme všechny pochody, které vysvětlují či dělají srozumitelným </a:t>
            </a:r>
            <a:r>
              <a:rPr lang="cs-CZ" sz="2400" dirty="0" smtClean="0"/>
              <a:t>lidské </a:t>
            </a:r>
            <a:r>
              <a:rPr lang="cs-CZ" sz="2400" dirty="0"/>
              <a:t>chování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pod pojem motivace zahrnujeme nejen všechny pochody nebo stavy – snažení, přání, pud, potřeba, zájem ale i emoce a vnější materiální a ideální objekty člověka jejichž dosažení usiluje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Motivy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905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= hybné síly chování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= skutečnosti, jež aktivizují nebo tlumí jedince</a:t>
            </a:r>
            <a:r>
              <a:rPr lang="cs-CZ" sz="2400" dirty="0"/>
              <a:t>, aby něco konal nebo nekonal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= podněty, které </a:t>
            </a:r>
            <a:r>
              <a:rPr lang="cs-CZ" sz="2400" b="1" dirty="0"/>
              <a:t>vzbuzují</a:t>
            </a:r>
            <a:r>
              <a:rPr lang="cs-CZ" sz="2400" dirty="0"/>
              <a:t> chování, </a:t>
            </a:r>
            <a:r>
              <a:rPr lang="cs-CZ" sz="2400" b="1" dirty="0"/>
              <a:t>udržují</a:t>
            </a:r>
            <a:r>
              <a:rPr lang="cs-CZ" sz="2400" dirty="0"/>
              <a:t> chování, </a:t>
            </a:r>
            <a:r>
              <a:rPr lang="cs-CZ" sz="2400" b="1" dirty="0"/>
              <a:t>dávají</a:t>
            </a:r>
            <a:r>
              <a:rPr lang="cs-CZ" sz="2400" dirty="0"/>
              <a:t> mu </a:t>
            </a:r>
            <a:r>
              <a:rPr lang="cs-CZ" sz="2400" b="1" dirty="0"/>
              <a:t>směr a intenzitu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/>
              <a:t>motiv</a:t>
            </a:r>
            <a:r>
              <a:rPr lang="cs-CZ" sz="2400" dirty="0"/>
              <a:t> = podnět, pobídka, popud (který vychází z potřeby, jež má být uspokojena), stimul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chování</a:t>
            </a:r>
            <a:r>
              <a:rPr lang="cs-CZ" sz="2400" i="1" dirty="0"/>
              <a:t> </a:t>
            </a:r>
            <a:r>
              <a:rPr lang="cs-CZ" sz="2400" dirty="0"/>
              <a:t>vzniká vlivem několika motivů ( některé převládají, jiné slabší )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každé chování je motivováno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Funkce motivace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/>
              <a:t>aktivace - vzbuzuje a stimuluje chování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/>
              <a:t>perzistence – udržuje chování, dokud není dosaženo cíle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/>
              <a:t>direkce – usměrňuje, zaměřuje  chování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dirty="0"/>
              <a:t>dává chování smysl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motivů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1" dirty="0"/>
              <a:t>1. </a:t>
            </a:r>
            <a:r>
              <a:rPr lang="cs-CZ" b="1" dirty="0"/>
              <a:t>motivy primární</a:t>
            </a:r>
            <a:r>
              <a:rPr lang="cs-CZ" dirty="0"/>
              <a:t> ( organické, biogenní, </a:t>
            </a:r>
            <a:r>
              <a:rPr lang="cs-CZ" u="sng" dirty="0"/>
              <a:t>vrozené </a:t>
            </a:r>
            <a:r>
              <a:rPr lang="cs-CZ" dirty="0"/>
              <a:t>)</a:t>
            </a:r>
          </a:p>
          <a:p>
            <a:r>
              <a:rPr lang="cs-CZ" b="1" dirty="0"/>
              <a:t>2.  motivy sekundární </a:t>
            </a:r>
            <a:r>
              <a:rPr lang="cs-CZ" dirty="0"/>
              <a:t> ( psychické, </a:t>
            </a:r>
            <a:r>
              <a:rPr lang="cs-CZ" dirty="0" err="1"/>
              <a:t>sociogenní</a:t>
            </a:r>
            <a:r>
              <a:rPr lang="cs-CZ" dirty="0"/>
              <a:t>, </a:t>
            </a:r>
            <a:r>
              <a:rPr lang="cs-CZ" u="sng" dirty="0"/>
              <a:t>získané, naučené</a:t>
            </a:r>
            <a:r>
              <a:rPr lang="cs-CZ" dirty="0"/>
              <a:t> ), formují se během života </a:t>
            </a:r>
            <a:r>
              <a:rPr lang="cs-CZ" dirty="0" smtClean="0"/>
              <a:t>jedince</a:t>
            </a:r>
          </a:p>
          <a:p>
            <a:r>
              <a:rPr lang="cs-CZ" dirty="0" smtClean="0"/>
              <a:t>Teorie motivace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motivů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/>
              <a:t>1. vnitřní motivy (potřeby) </a:t>
            </a:r>
            <a:r>
              <a:rPr lang="cs-CZ" sz="2800"/>
              <a:t>– generují z nitra motivovaného, např. hlad</a:t>
            </a:r>
          </a:p>
          <a:p>
            <a:r>
              <a:rPr lang="cs-CZ" sz="2800" b="1"/>
              <a:t>2. vnější motivy (pobídky neboli </a:t>
            </a:r>
            <a:r>
              <a:rPr lang="cs-CZ" sz="2800" b="1" i="1"/>
              <a:t>stimuly</a:t>
            </a:r>
            <a:r>
              <a:rPr lang="cs-CZ" sz="2800" b="1"/>
              <a:t>)- </a:t>
            </a:r>
            <a:r>
              <a:rPr lang="cs-CZ" sz="2800"/>
              <a:t>podněty z vnějšího prostředí, aktivují vnitřní motivy, nutí nás k určité činnosti</a:t>
            </a:r>
          </a:p>
          <a:p>
            <a:pPr lvl="1"/>
            <a:r>
              <a:rPr lang="cs-CZ" sz="2400"/>
              <a:t>vše mimo dítěte např: knihy, peníze, pochvala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</TotalTime>
  <Words>449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Cesta</vt:lpstr>
      <vt:lpstr>Školní psychologie</vt:lpstr>
      <vt:lpstr>Pedagogická x školní psychologie</vt:lpstr>
      <vt:lpstr>Základní okruhy Školní psychologie</vt:lpstr>
      <vt:lpstr>Školní psychologie</vt:lpstr>
      <vt:lpstr>Pojem motivace</vt:lpstr>
      <vt:lpstr>Motivy</vt:lpstr>
      <vt:lpstr>Funkce motivace</vt:lpstr>
      <vt:lpstr>Druhy motivů</vt:lpstr>
      <vt:lpstr>Druhy motivů</vt:lpstr>
      <vt:lpstr>Motivace ve škole</vt:lpstr>
      <vt:lpstr>Vladimír Hrabal</vt:lpstr>
      <vt:lpstr>Vladimír Hrabal</vt:lpstr>
      <vt:lpstr>Matějček</vt:lpstr>
      <vt:lpstr>Aspirační úroveň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psychologie</dc:title>
  <dc:creator>Your User Name</dc:creator>
  <cp:lastModifiedBy>Your User Name</cp:lastModifiedBy>
  <cp:revision>1</cp:revision>
  <dcterms:created xsi:type="dcterms:W3CDTF">2014-02-21T17:32:26Z</dcterms:created>
  <dcterms:modified xsi:type="dcterms:W3CDTF">2014-02-21T17:52:16Z</dcterms:modified>
</cp:coreProperties>
</file>