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4" r:id="rId20"/>
    <p:sldId id="295" r:id="rId21"/>
    <p:sldId id="257" r:id="rId22"/>
    <p:sldId id="258" r:id="rId23"/>
    <p:sldId id="266" r:id="rId2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11. 3. 2014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445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11. 3. 2014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619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11. 3. 2014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0142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FEECD8-CCFF-4FF4-BEFB-D81CA01E84C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80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293AA6-FF29-4F69-9B93-7BD5F586FE4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31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C9CB91-7ED9-448A-AD2D-0532C97CAC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615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11. 3. 2014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55883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11. 3. 2014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049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11. 3. 2014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041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11. 3. 2014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0758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11. 3. 2014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525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11. 3. 2014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3166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11. 3. 2014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243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0B154-3A72-4B93-BED9-21C1E2910832}" type="datetimeFigureOut">
              <a:rPr lang="cs-CZ" smtClean="0"/>
              <a:t>11. 3. 2014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649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70B154-3A72-4B93-BED9-21C1E2910832}" type="datetimeFigureOut">
              <a:rPr lang="cs-CZ" smtClean="0"/>
              <a:t>11. 3. 2014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C9D95-3E57-422F-B8D1-2DACA572EF4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50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youtube.com/watch?v=42CPf-RXgUM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399031"/>
            <a:ext cx="9144000" cy="965745"/>
          </a:xfrm>
        </p:spPr>
        <p:txBody>
          <a:bodyPr/>
          <a:lstStyle/>
          <a:p>
            <a:r>
              <a:rPr lang="cs-CZ" dirty="0" smtClean="0"/>
              <a:t>Sociální práce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1569493"/>
            <a:ext cx="9144000" cy="3688307"/>
          </a:xfrm>
        </p:spPr>
        <p:txBody>
          <a:bodyPr>
            <a:normAutofit/>
          </a:bodyPr>
          <a:lstStyle/>
          <a:p>
            <a:r>
              <a:rPr lang="cs-CZ" sz="5400" dirty="0" smtClean="0"/>
              <a:t>Ideologické </a:t>
            </a:r>
            <a:r>
              <a:rPr lang="cs-CZ" sz="5400" dirty="0" smtClean="0"/>
              <a:t>základy </a:t>
            </a:r>
          </a:p>
          <a:p>
            <a:r>
              <a:rPr lang="cs-CZ" sz="5400" dirty="0" smtClean="0"/>
              <a:t>sociální práce</a:t>
            </a:r>
            <a:endParaRPr lang="cs-CZ" sz="5400" dirty="0"/>
          </a:p>
        </p:txBody>
      </p:sp>
    </p:spTree>
    <p:extLst>
      <p:ext uri="{BB962C8B-B14F-4D97-AF65-F5344CB8AC3E}">
        <p14:creationId xmlns:p14="http://schemas.microsoft.com/office/powerpoint/2010/main" val="1682085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ctrTitle"/>
          </p:nvPr>
        </p:nvSpPr>
        <p:spPr>
          <a:xfrm>
            <a:off x="2279650" y="333376"/>
            <a:ext cx="7772400" cy="1470025"/>
          </a:xfrm>
        </p:spPr>
        <p:txBody>
          <a:bodyPr/>
          <a:lstStyle/>
          <a:p>
            <a:r>
              <a:rPr lang="cs-CZ" sz="4000"/>
              <a:t>Víceúrovňové popsání jakéhokoliv problému osobnosti</a:t>
            </a:r>
          </a:p>
        </p:txBody>
      </p:sp>
      <p:sp>
        <p:nvSpPr>
          <p:cNvPr id="10243" name="Podnadpis 2"/>
          <p:cNvSpPr>
            <a:spLocks noGrp="1"/>
          </p:cNvSpPr>
          <p:nvPr>
            <p:ph type="subTitle" idx="1"/>
          </p:nvPr>
        </p:nvSpPr>
        <p:spPr>
          <a:xfrm>
            <a:off x="1919288" y="1844676"/>
            <a:ext cx="8208962" cy="4608513"/>
          </a:xfrm>
        </p:spPr>
        <p:txBody>
          <a:bodyPr/>
          <a:lstStyle/>
          <a:p>
            <a:pPr algn="just"/>
            <a:r>
              <a:rPr lang="cs-CZ" smtClean="0"/>
              <a:t>Zdroj nespravedlnosti v zákonu, moci a její uspořádání, přístupu veřejnosti </a:t>
            </a:r>
          </a:p>
          <a:p>
            <a:pPr algn="just"/>
            <a:endParaRPr lang="cs-CZ" smtClean="0"/>
          </a:p>
          <a:p>
            <a:pPr algn="just"/>
            <a:r>
              <a:rPr lang="cs-CZ" smtClean="0"/>
              <a:t>Postupné rozšiřování seznamu těch, kdo je rizikem porušeni práv </a:t>
            </a:r>
          </a:p>
          <a:p>
            <a:pPr algn="just"/>
            <a:endParaRPr lang="cs-CZ" smtClean="0"/>
          </a:p>
          <a:p>
            <a:pPr algn="just"/>
            <a:r>
              <a:rPr lang="cs-CZ" smtClean="0"/>
              <a:t>Přepracování konceptů, které dříve byly zdrojem libovůle (profesionalismus, expert)</a:t>
            </a:r>
          </a:p>
        </p:txBody>
      </p:sp>
    </p:spTree>
    <p:extLst>
      <p:ext uri="{BB962C8B-B14F-4D97-AF65-F5344CB8AC3E}">
        <p14:creationId xmlns:p14="http://schemas.microsoft.com/office/powerpoint/2010/main" val="1122915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777875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/>
              <a:t>Cyklus </a:t>
            </a:r>
            <a:r>
              <a:rPr lang="cs-CZ"/>
              <a:t>řešení </a:t>
            </a:r>
            <a:r>
              <a:rPr lang="cs-CZ" smtClean="0"/>
              <a:t>sociálního problému   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9650" y="765176"/>
            <a:ext cx="7920038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582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b="1"/>
              <a:t>Postavení problému</a:t>
            </a:r>
          </a:p>
        </p:txBody>
      </p:sp>
      <p:sp>
        <p:nvSpPr>
          <p:cNvPr id="15362" name="Zástupný symbol pro text 2"/>
          <p:cNvSpPr>
            <a:spLocks noGrp="1"/>
          </p:cNvSpPr>
          <p:nvPr>
            <p:ph type="body" idx="1"/>
          </p:nvPr>
        </p:nvSpPr>
        <p:spPr>
          <a:xfrm>
            <a:off x="1919289" y="1773239"/>
            <a:ext cx="4040187" cy="935037"/>
          </a:xfrm>
        </p:spPr>
        <p:txBody>
          <a:bodyPr/>
          <a:lstStyle/>
          <a:p>
            <a:r>
              <a:rPr lang="cs-CZ" sz="3600"/>
              <a:t>menšina - většina </a:t>
            </a:r>
          </a:p>
          <a:p>
            <a:endParaRPr lang="cs-CZ" smtClean="0"/>
          </a:p>
        </p:txBody>
      </p:sp>
      <p:sp>
        <p:nvSpPr>
          <p:cNvPr id="15363" name="Zástupný symbol pro obsah 3"/>
          <p:cNvSpPr>
            <a:spLocks noGrp="1"/>
          </p:cNvSpPr>
          <p:nvPr>
            <p:ph sz="half" idx="2"/>
          </p:nvPr>
        </p:nvSpPr>
        <p:spPr>
          <a:xfrm>
            <a:off x="1919289" y="2349500"/>
            <a:ext cx="4040187" cy="3816350"/>
          </a:xfrm>
        </p:spPr>
        <p:txBody>
          <a:bodyPr/>
          <a:lstStyle/>
          <a:p>
            <a:r>
              <a:rPr lang="cs-CZ" sz="3600"/>
              <a:t>Věk</a:t>
            </a:r>
          </a:p>
          <a:p>
            <a:r>
              <a:rPr lang="cs-CZ" sz="3600"/>
              <a:t>Pohlaví </a:t>
            </a:r>
          </a:p>
          <a:p>
            <a:r>
              <a:rPr lang="cs-CZ" sz="3600"/>
              <a:t>Etnická skupina</a:t>
            </a:r>
          </a:p>
          <a:p>
            <a:r>
              <a:rPr lang="cs-CZ" sz="3600"/>
              <a:t>Stav zdrávi  a vývoje </a:t>
            </a:r>
          </a:p>
          <a:p>
            <a:r>
              <a:rPr lang="cs-CZ" sz="3600"/>
              <a:t>Sexualita </a:t>
            </a:r>
          </a:p>
          <a:p>
            <a:endParaRPr lang="cs-CZ" sz="3600"/>
          </a:p>
        </p:txBody>
      </p:sp>
      <p:sp>
        <p:nvSpPr>
          <p:cNvPr id="15364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40464" y="1628776"/>
            <a:ext cx="4041775" cy="639763"/>
          </a:xfrm>
        </p:spPr>
        <p:txBody>
          <a:bodyPr/>
          <a:lstStyle/>
          <a:p>
            <a:r>
              <a:rPr lang="cs-CZ" sz="3600"/>
              <a:t>majetní - nemajetní</a:t>
            </a:r>
          </a:p>
        </p:txBody>
      </p:sp>
      <p:sp>
        <p:nvSpPr>
          <p:cNvPr id="15365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69026" y="2420939"/>
            <a:ext cx="4041775" cy="3705225"/>
          </a:xfrm>
        </p:spPr>
        <p:txBody>
          <a:bodyPr/>
          <a:lstStyle/>
          <a:p>
            <a:r>
              <a:rPr lang="cs-CZ" sz="3600"/>
              <a:t>Moc</a:t>
            </a:r>
          </a:p>
          <a:p>
            <a:r>
              <a:rPr lang="cs-CZ" sz="3600"/>
              <a:t>Korporace </a:t>
            </a:r>
          </a:p>
          <a:p>
            <a:r>
              <a:rPr lang="cs-CZ" sz="3600"/>
              <a:t>Bohatí lide</a:t>
            </a:r>
          </a:p>
          <a:p>
            <a:r>
              <a:rPr lang="cs-CZ" sz="3600"/>
              <a:t>Elita</a:t>
            </a:r>
          </a:p>
          <a:p>
            <a:r>
              <a:rPr lang="cs-CZ" sz="3600"/>
              <a:t>Experti  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4257717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Nadpis 1"/>
          <p:cNvSpPr>
            <a:spLocks noGrp="1"/>
          </p:cNvSpPr>
          <p:nvPr>
            <p:ph type="ctrTitle"/>
          </p:nvPr>
        </p:nvSpPr>
        <p:spPr>
          <a:xfrm>
            <a:off x="2279650" y="333376"/>
            <a:ext cx="7772400" cy="1470025"/>
          </a:xfrm>
        </p:spPr>
        <p:txBody>
          <a:bodyPr/>
          <a:lstStyle/>
          <a:p>
            <a:r>
              <a:rPr lang="cs-CZ" smtClean="0"/>
              <a:t>Řetěz nespravedlnosti </a:t>
            </a:r>
          </a:p>
        </p:txBody>
      </p:sp>
      <p:sp>
        <p:nvSpPr>
          <p:cNvPr id="16386" name="Podnadpis 2"/>
          <p:cNvSpPr>
            <a:spLocks noGrp="1"/>
          </p:cNvSpPr>
          <p:nvPr>
            <p:ph type="subTitle" idx="1"/>
          </p:nvPr>
        </p:nvSpPr>
        <p:spPr>
          <a:xfrm>
            <a:off x="2424113" y="1700213"/>
            <a:ext cx="7416800" cy="4608512"/>
          </a:xfrm>
        </p:spPr>
        <p:txBody>
          <a:bodyPr/>
          <a:lstStyle/>
          <a:p>
            <a:pPr algn="just"/>
            <a:r>
              <a:rPr lang="cs-CZ" sz="4400"/>
              <a:t>Čin  nespravedlnosti nemůže zůstat odděleným, ale způsobe kontinuitu nespravedlností  </a:t>
            </a:r>
          </a:p>
          <a:p>
            <a:endParaRPr lang="cs-CZ" sz="4000"/>
          </a:p>
        </p:txBody>
      </p:sp>
    </p:spTree>
    <p:extLst>
      <p:ext uri="{BB962C8B-B14F-4D97-AF65-F5344CB8AC3E}">
        <p14:creationId xmlns:p14="http://schemas.microsoft.com/office/powerpoint/2010/main" val="39586764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cs-CZ" dirty="0"/>
              <a:t/>
            </a:r>
            <a:br>
              <a:rPr lang="cs-CZ" dirty="0"/>
            </a:br>
            <a:r>
              <a:rPr lang="cs-CZ" dirty="0" err="1" smtClean="0"/>
              <a:t>Time</a:t>
            </a:r>
            <a:r>
              <a:rPr lang="cs-CZ" dirty="0" smtClean="0"/>
              <a:t> to </a:t>
            </a:r>
            <a:r>
              <a:rPr lang="cs-CZ" dirty="0" err="1" smtClean="0"/>
              <a:t>kill</a:t>
            </a:r>
            <a:r>
              <a:rPr lang="cs-CZ" dirty="0" smtClean="0"/>
              <a:t> </a:t>
            </a:r>
            <a:r>
              <a:rPr lang="cs-CZ" b="1" dirty="0" smtClean="0"/>
              <a:t>Čas </a:t>
            </a:r>
            <a:r>
              <a:rPr lang="cs-CZ" b="1" dirty="0"/>
              <a:t>zabíjet </a:t>
            </a:r>
            <a:r>
              <a:rPr lang="cs-CZ" b="1" dirty="0" smtClean="0"/>
              <a:t>1996</a:t>
            </a:r>
            <a:endParaRPr lang="cs-CZ" dirty="0"/>
          </a:p>
        </p:txBody>
      </p:sp>
      <p:sp>
        <p:nvSpPr>
          <p:cNvPr id="17410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4186238" cy="4525963"/>
          </a:xfrm>
        </p:spPr>
        <p:txBody>
          <a:bodyPr/>
          <a:lstStyle/>
          <a:p>
            <a:r>
              <a:rPr lang="cs-CZ" smtClean="0"/>
              <a:t>Nevšímání Afroameričan  jako lidi </a:t>
            </a:r>
          </a:p>
          <a:p>
            <a:r>
              <a:rPr lang="cs-CZ" smtClean="0"/>
              <a:t>Znásilnění dítěte</a:t>
            </a:r>
          </a:p>
          <a:p>
            <a:r>
              <a:rPr lang="cs-CZ" smtClean="0"/>
              <a:t>Soud neodsoudil k vezeni</a:t>
            </a:r>
          </a:p>
          <a:p>
            <a:r>
              <a:rPr lang="cs-CZ" smtClean="0"/>
              <a:t>Pomsta se strany tatínka </a:t>
            </a:r>
          </a:p>
          <a:p>
            <a:r>
              <a:rPr lang="cs-CZ" smtClean="0"/>
              <a:t>Omezení obhajoby otce </a:t>
            </a:r>
          </a:p>
          <a:p>
            <a:r>
              <a:rPr lang="cs-CZ" smtClean="0"/>
              <a:t>Vyhrůžky advokátovi a jeho rodině </a:t>
            </a:r>
          </a:p>
          <a:p>
            <a:r>
              <a:rPr lang="cs-CZ" smtClean="0"/>
              <a:t>…</a:t>
            </a:r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8163" y="1628775"/>
            <a:ext cx="31686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0094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dpis 1"/>
          <p:cNvSpPr>
            <a:spLocks noGrp="1"/>
          </p:cNvSpPr>
          <p:nvPr>
            <p:ph type="ctrTitle"/>
          </p:nvPr>
        </p:nvSpPr>
        <p:spPr>
          <a:xfrm>
            <a:off x="2279650" y="18891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mtClean="0"/>
              <a:t>Otázky k úryvku z filmu </a:t>
            </a:r>
            <a:br>
              <a:rPr lang="cs-CZ" smtClean="0"/>
            </a:br>
            <a:r>
              <a:rPr lang="cs-CZ" i="1" smtClean="0"/>
              <a:t>Time to kill </a:t>
            </a:r>
          </a:p>
        </p:txBody>
      </p:sp>
      <p:sp>
        <p:nvSpPr>
          <p:cNvPr id="18434" name="Podnadpis 2"/>
          <p:cNvSpPr>
            <a:spLocks noGrp="1"/>
          </p:cNvSpPr>
          <p:nvPr>
            <p:ph type="subTitle" idx="1"/>
          </p:nvPr>
        </p:nvSpPr>
        <p:spPr>
          <a:xfrm>
            <a:off x="2279650" y="1557338"/>
            <a:ext cx="7632700" cy="4895850"/>
          </a:xfrm>
        </p:spPr>
        <p:txBody>
          <a:bodyPr/>
          <a:lstStyle/>
          <a:p>
            <a:pPr algn="just"/>
            <a:r>
              <a:rPr lang="cs-CZ" dirty="0" smtClean="0">
                <a:solidFill>
                  <a:schemeClr val="tx1"/>
                </a:solidFill>
              </a:rPr>
              <a:t>Podařilo advokátovi ten řetěz nespravedlnosti roztrhat?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Na jaké částí řetěze byla zaměřena jeho řeč?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Jak popisuje čin násilníků, přes jaké koncepty?  </a:t>
            </a:r>
          </a:p>
        </p:txBody>
      </p:sp>
    </p:spTree>
    <p:extLst>
      <p:ext uri="{BB962C8B-B14F-4D97-AF65-F5344CB8AC3E}">
        <p14:creationId xmlns:p14="http://schemas.microsoft.com/office/powerpoint/2010/main" val="3412265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28299" y="260351"/>
            <a:ext cx="8752314" cy="3165237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cs-CZ" dirty="0"/>
              <a:t>Kdo je profesionál, který háje práva, jak se ho všímají oběti? </a:t>
            </a:r>
            <a:br>
              <a:rPr lang="cs-CZ" dirty="0"/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08212" y="3089086"/>
            <a:ext cx="8532575" cy="4537075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cs-CZ" b="1" dirty="0">
                <a:solidFill>
                  <a:schemeClr val="tx1"/>
                </a:solidFill>
              </a:rPr>
              <a:t>Tři pohledy na pomáhající práci (</a:t>
            </a:r>
            <a:r>
              <a:rPr lang="cs-CZ" b="1" dirty="0" err="1">
                <a:solidFill>
                  <a:schemeClr val="tx1"/>
                </a:solidFill>
              </a:rPr>
              <a:t>Rojek</a:t>
            </a:r>
            <a:r>
              <a:rPr lang="cs-CZ" b="1" dirty="0">
                <a:solidFill>
                  <a:schemeClr val="tx1"/>
                </a:solidFill>
              </a:rPr>
              <a:t>, </a:t>
            </a:r>
            <a:r>
              <a:rPr lang="cs-CZ" b="1" dirty="0" err="1">
                <a:solidFill>
                  <a:schemeClr val="tx1"/>
                </a:solidFill>
              </a:rPr>
              <a:t>McIntyre</a:t>
            </a:r>
            <a:r>
              <a:rPr lang="cs-CZ" b="1" dirty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cs-CZ" sz="3600" dirty="0"/>
              <a:t>Představuje menšiny a nemajetní a snaží se dosáhnout spravedlnosti 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cs-CZ" sz="3600" dirty="0"/>
              <a:t>Představuje většinu a majetní a uplatní sociální kontrolu </a:t>
            </a:r>
          </a:p>
          <a:p>
            <a:pPr marL="571500" indent="-571500" algn="just">
              <a:buFont typeface="Arial" pitchFamily="34" charset="0"/>
              <a:buChar char="•"/>
              <a:defRPr/>
            </a:pPr>
            <a:r>
              <a:rPr lang="cs-CZ" sz="3600" dirty="0"/>
              <a:t>Muže se zvolit mezi těmito přístupy</a:t>
            </a:r>
          </a:p>
          <a:p>
            <a:pPr>
              <a:defRPr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13110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35188" y="188913"/>
            <a:ext cx="7772400" cy="2281332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dirty="0" smtClean="0"/>
              <a:t>Klišé</a:t>
            </a:r>
            <a:endParaRPr lang="cs-CZ" dirty="0"/>
          </a:p>
        </p:txBody>
      </p:sp>
      <p:sp>
        <p:nvSpPr>
          <p:cNvPr id="20482" name="Podnadpis 2"/>
          <p:cNvSpPr>
            <a:spLocks noGrp="1"/>
          </p:cNvSpPr>
          <p:nvPr>
            <p:ph type="subTitle" idx="1"/>
          </p:nvPr>
        </p:nvSpPr>
        <p:spPr>
          <a:xfrm>
            <a:off x="846161" y="2767203"/>
            <a:ext cx="10331355" cy="3960812"/>
          </a:xfrm>
        </p:spPr>
        <p:txBody>
          <a:bodyPr/>
          <a:lstStyle/>
          <a:p>
            <a:pPr algn="just"/>
            <a:r>
              <a:rPr lang="cs-CZ" sz="4400" dirty="0"/>
              <a:t>Profesionál se promění z nositele pohledu většiny a nebo majetných na šiřitele představy, která podporuje menšiny (nemajetné) </a:t>
            </a:r>
          </a:p>
          <a:p>
            <a:pPr algn="just"/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82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ctrTitle"/>
          </p:nvPr>
        </p:nvSpPr>
        <p:spPr>
          <a:xfrm>
            <a:off x="2351088" y="18891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Jak se změní nastavění: </a:t>
            </a:r>
            <a:br>
              <a:rPr lang="cs-CZ" b="1" dirty="0" smtClean="0"/>
            </a:br>
            <a:r>
              <a:rPr lang="cs-CZ" b="1" dirty="0" smtClean="0"/>
              <a:t>od začátku</a:t>
            </a:r>
            <a:endParaRPr lang="cs-CZ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79650" y="1628775"/>
            <a:ext cx="7848600" cy="4679950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cs-CZ" sz="4000" dirty="0"/>
              <a:t>Lidé mají sklon zjednodušit a nechtějí  přemyslit, proto profesionál vědí lépe, co klienti potřebují   </a:t>
            </a:r>
          </a:p>
          <a:p>
            <a:pPr algn="just">
              <a:defRPr/>
            </a:pPr>
            <a:r>
              <a:rPr lang="cs-CZ" sz="4000" dirty="0"/>
              <a:t>Práce je základem kariery směrem nahoru a úspěchu </a:t>
            </a:r>
          </a:p>
          <a:p>
            <a:pPr algn="just">
              <a:defRPr/>
            </a:pPr>
            <a:r>
              <a:rPr lang="cs-CZ" sz="4000" dirty="0"/>
              <a:t>Osobní úspěch je důležitější, než změna situace</a:t>
            </a:r>
            <a:r>
              <a:rPr lang="cs-CZ" dirty="0"/>
              <a:t>. 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6920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Rita Harrison (</a:t>
            </a:r>
            <a:r>
              <a:rPr lang="cs-CZ" i="1" smtClean="0"/>
              <a:t>I am Sam</a:t>
            </a:r>
            <a:r>
              <a:rPr lang="cs-CZ" smtClean="0"/>
              <a:t>)</a:t>
            </a:r>
          </a:p>
        </p:txBody>
      </p:sp>
      <p:sp>
        <p:nvSpPr>
          <p:cNvPr id="2355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411289"/>
            <a:ext cx="4038600" cy="4714875"/>
          </a:xfrm>
        </p:spPr>
        <p:txBody>
          <a:bodyPr/>
          <a:lstStyle/>
          <a:p>
            <a:r>
              <a:rPr lang="cs-CZ" sz="4000"/>
              <a:t>vypracuje jinou strategii  obhajoby práv a představu o rodičovské zodpovědnosti </a:t>
            </a:r>
          </a:p>
          <a:p>
            <a:endParaRPr lang="cs-CZ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551" y="1411288"/>
            <a:ext cx="2924175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90267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Dnešní úkoly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 smtClean="0"/>
              <a:t>Klíčové podněty: lidská práva, spravedlnost, svoboda, libovůle, institucionální násilí </a:t>
            </a:r>
          </a:p>
          <a:p>
            <a:pPr algn="just"/>
            <a:endParaRPr lang="cs-CZ" dirty="0" smtClean="0"/>
          </a:p>
          <a:p>
            <a:pPr algn="just"/>
            <a:r>
              <a:rPr lang="cs-CZ" dirty="0" smtClean="0"/>
              <a:t>Vyznám pro pomáhající  pracovníky: volby norem a představ o správném, účast v reformách, a citlivost k porušování práv  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5312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32513" y="115888"/>
            <a:ext cx="9290975" cy="1687512"/>
          </a:xfrm>
        </p:spPr>
        <p:txBody>
          <a:bodyPr rtlCol="0">
            <a:noAutofit/>
          </a:bodyPr>
          <a:lstStyle/>
          <a:p>
            <a:pPr>
              <a:defRPr/>
            </a:pPr>
            <a:r>
              <a:rPr lang="cs-CZ" sz="4000" dirty="0"/>
              <a:t>Jakou cenu hradí profesionál za této proměny? </a:t>
            </a:r>
            <a:br>
              <a:rPr lang="cs-CZ" sz="4000" dirty="0"/>
            </a:b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91821" y="2178050"/>
            <a:ext cx="9285667" cy="4679950"/>
          </a:xfrm>
        </p:spPr>
        <p:txBody>
          <a:bodyPr rtlCol="0">
            <a:normAutofit/>
          </a:bodyPr>
          <a:lstStyle/>
          <a:p>
            <a:pPr algn="just">
              <a:defRPr/>
            </a:pPr>
            <a:r>
              <a:rPr lang="cs-CZ" sz="4400" dirty="0"/>
              <a:t>Akceptování jinými, </a:t>
            </a:r>
          </a:p>
          <a:p>
            <a:pPr algn="just">
              <a:defRPr/>
            </a:pPr>
            <a:r>
              <a:rPr lang="cs-CZ" sz="4400" dirty="0"/>
              <a:t>Podvod týmem, klientem, rodinou </a:t>
            </a:r>
          </a:p>
          <a:p>
            <a:pPr algn="just">
              <a:defRPr/>
            </a:pPr>
            <a:r>
              <a:rPr lang="cs-CZ" sz="4400" dirty="0"/>
              <a:t>Bohatství, </a:t>
            </a:r>
          </a:p>
          <a:p>
            <a:pPr algn="just">
              <a:defRPr/>
            </a:pPr>
            <a:r>
              <a:rPr lang="cs-CZ" sz="4400" dirty="0"/>
              <a:t>Obvyklý průběh života, </a:t>
            </a:r>
          </a:p>
          <a:p>
            <a:pPr algn="just">
              <a:defRPr/>
            </a:pPr>
            <a:r>
              <a:rPr lang="cs-CZ" sz="4400" dirty="0"/>
              <a:t>Porušování hranic komunikace a osobních hranic   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4521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969" y="0"/>
            <a:ext cx="11882652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Dom</a:t>
            </a:r>
            <a:r>
              <a:rPr lang="cs-CZ" dirty="0" smtClean="0"/>
              <a:t>á</a:t>
            </a:r>
            <a:r>
              <a:rPr lang="en-US" dirty="0" smtClean="0"/>
              <a:t>c</a:t>
            </a:r>
            <a:r>
              <a:rPr lang="cs-CZ" dirty="0" smtClean="0"/>
              <a:t>í úkol: </a:t>
            </a:r>
            <a:r>
              <a:rPr lang="cs-CZ" dirty="0" smtClean="0"/>
              <a:t>zapojit teoretické kontexty do interpretace filmu </a:t>
            </a: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www.youtube.com/watch?v=42CPf-RXgUM</a:t>
            </a:r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4" name="Picture 6" descr="Whistleless — A short film by Siri Melchior on Vimeo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48539"/>
            <a:ext cx="4244337" cy="2370860"/>
          </a:xfrm>
          <a:prstGeom prst="rect">
            <a:avLst/>
          </a:prstGeom>
          <a:noFill/>
        </p:spPr>
      </p:pic>
      <p:sp>
        <p:nvSpPr>
          <p:cNvPr id="5" name="Zástupný symbol pro obsah 3"/>
          <p:cNvSpPr txBox="1">
            <a:spLocks/>
          </p:cNvSpPr>
          <p:nvPr/>
        </p:nvSpPr>
        <p:spPr>
          <a:xfrm>
            <a:off x="4408227" y="1548539"/>
            <a:ext cx="7558062" cy="53094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3600" dirty="0" smtClean="0"/>
              <a:t>Co symbolizuje pískaní</a:t>
            </a:r>
            <a:r>
              <a:rPr lang="en-US" sz="3600" dirty="0" smtClean="0"/>
              <a:t>? </a:t>
            </a:r>
          </a:p>
          <a:p>
            <a:r>
              <a:rPr lang="cs-CZ" sz="3600" dirty="0" smtClean="0"/>
              <a:t>Kdybyste musili v tom růžovém městě bydlit a mohli byste zvolit, kým byste byli: jedním z ptáků, člověkem či  savcem? </a:t>
            </a:r>
          </a:p>
          <a:p>
            <a:r>
              <a:rPr lang="cs-CZ" sz="3600" dirty="0" smtClean="0"/>
              <a:t>Podle Vás, film popisuje město jako sympatické či má ironický pohled na růžovou </a:t>
            </a:r>
            <a:r>
              <a:rPr lang="cs-CZ" sz="3600" dirty="0" smtClean="0"/>
              <a:t>idyl</a:t>
            </a:r>
            <a:r>
              <a:rPr lang="en-US" sz="3600" dirty="0" err="1"/>
              <a:t>i</a:t>
            </a:r>
            <a:r>
              <a:rPr lang="cs-CZ" sz="3600" dirty="0" smtClean="0"/>
              <a:t>? </a:t>
            </a:r>
            <a:endParaRPr lang="cs-CZ" sz="3600" dirty="0" smtClean="0"/>
          </a:p>
          <a:p>
            <a:r>
              <a:rPr lang="cs-CZ" sz="3600" dirty="0" smtClean="0"/>
              <a:t>Kdo mezi postavami  symbolizuje stát? Jakou funkci má?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0609193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6603" y="0"/>
            <a:ext cx="11518710" cy="832513"/>
          </a:xfrm>
        </p:spPr>
        <p:txBody>
          <a:bodyPr>
            <a:normAutofit/>
          </a:bodyPr>
          <a:lstStyle/>
          <a:p>
            <a:r>
              <a:rPr lang="cs-CZ" sz="4000" dirty="0" smtClean="0"/>
              <a:t>Upřesňující otázky k filmu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86603" y="1037230"/>
            <a:ext cx="11067197" cy="5718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Jaké okamžiky ve filmu prokazují následující funkce pískání:</a:t>
            </a:r>
          </a:p>
          <a:p>
            <a:r>
              <a:rPr lang="cs-CZ" dirty="0" smtClean="0"/>
              <a:t>Souhrn dovedností ve prospěch integrace do společnosti</a:t>
            </a:r>
          </a:p>
          <a:p>
            <a:r>
              <a:rPr lang="cs-CZ" dirty="0" smtClean="0"/>
              <a:t>Sociální </a:t>
            </a:r>
            <a:r>
              <a:rPr lang="cs-CZ" dirty="0" smtClean="0"/>
              <a:t>kontrola a podpora sociálního třídění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Jak film prolíná rovnováhu se sebou a s prostředí? </a:t>
            </a:r>
          </a:p>
          <a:p>
            <a:pPr marL="0" indent="0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 smtClean="0"/>
              <a:t>Film mapuje prostor růžového města jako skládajícího s různých pásmy. Jak byste popsali hranice mezi těmi pásma, do jaké míry jsou propustní?  </a:t>
            </a:r>
          </a:p>
          <a:p>
            <a:pPr marL="0" indent="0" algn="just">
              <a:buNone/>
            </a:pPr>
            <a:endParaRPr lang="cs-CZ" dirty="0" smtClean="0"/>
          </a:p>
          <a:p>
            <a:pPr marL="0" indent="0" algn="just">
              <a:buNone/>
            </a:pPr>
            <a:r>
              <a:rPr lang="cs-CZ" dirty="0" smtClean="0"/>
              <a:t>Dá se identifikovat lokalitu růžového města – země, doba?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3631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Příští: Sociální </a:t>
            </a:r>
            <a:r>
              <a:rPr lang="cs-CZ" dirty="0" smtClean="0"/>
              <a:t>politika a stát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je zájmem státu v sociální sféře? </a:t>
            </a:r>
          </a:p>
          <a:p>
            <a:r>
              <a:rPr lang="cs-CZ" dirty="0" smtClean="0"/>
              <a:t>Od kdy se začínají dějiny sociální politiky, a kvůli čemu se stát zúčastnil sociální sféry?</a:t>
            </a:r>
          </a:p>
          <a:p>
            <a:r>
              <a:rPr lang="cs-CZ" dirty="0" smtClean="0"/>
              <a:t>Jak se mění účast, cíle a strategie státu, z geografického a historického pohledů?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950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b="1" dirty="0" smtClean="0"/>
              <a:t>lidská </a:t>
            </a:r>
            <a:r>
              <a:rPr lang="cs-CZ" sz="2400" b="1" dirty="0"/>
              <a:t>práva</a:t>
            </a:r>
            <a:r>
              <a:rPr lang="cs-CZ" sz="2400" dirty="0"/>
              <a:t> jako klíčové </a:t>
            </a:r>
            <a:r>
              <a:rPr lang="cs-CZ" sz="2400" dirty="0" smtClean="0"/>
              <a:t>pojmy</a:t>
            </a:r>
            <a:r>
              <a:rPr lang="ru-RU" sz="2400" dirty="0" smtClean="0"/>
              <a:t> </a:t>
            </a:r>
            <a:r>
              <a:rPr lang="cs-CZ" sz="2400" dirty="0" smtClean="0"/>
              <a:t>sociální práce</a:t>
            </a:r>
            <a:endParaRPr lang="ru-RU" sz="4000" dirty="0"/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600201"/>
            <a:ext cx="3827463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dirty="0"/>
              <a:t>Popis práv v různých druzích </a:t>
            </a:r>
            <a:r>
              <a:rPr lang="cs-CZ" dirty="0" smtClean="0"/>
              <a:t>ideologických základů sociální práce:</a:t>
            </a:r>
            <a:endParaRPr lang="cs-CZ" dirty="0"/>
          </a:p>
          <a:p>
            <a:pPr eaLnBrk="1" hangingPunct="1"/>
            <a:r>
              <a:rPr lang="cs-CZ" sz="2400" dirty="0"/>
              <a:t>Liberální (pravá ideologie) </a:t>
            </a:r>
          </a:p>
          <a:p>
            <a:pPr eaLnBrk="1" hangingPunct="1"/>
            <a:r>
              <a:rPr lang="cs-CZ" sz="2400" dirty="0"/>
              <a:t>Sociál-demokratická (levácká) ideologie</a:t>
            </a:r>
          </a:p>
          <a:p>
            <a:pPr eaLnBrk="1" hangingPunct="1"/>
            <a:r>
              <a:rPr lang="cs-CZ" sz="2400" dirty="0"/>
              <a:t>Práva třetí generace</a:t>
            </a:r>
            <a:r>
              <a:rPr lang="cs-CZ" dirty="0"/>
              <a:t> </a:t>
            </a:r>
          </a:p>
          <a:p>
            <a:pPr eaLnBrk="1" hangingPunct="1"/>
            <a:endParaRPr lang="cs-CZ" dirty="0"/>
          </a:p>
        </p:txBody>
      </p:sp>
      <p:pic>
        <p:nvPicPr>
          <p:cNvPr id="3076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80101" y="1916113"/>
            <a:ext cx="2047875" cy="3168650"/>
          </a:xfrm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1844675"/>
            <a:ext cx="2017712" cy="32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454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Úkol 1 k úryvkům 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cs-CZ" smtClean="0"/>
              <a:t>Vypracujte schémat ke každému z úryvku z ponětí ze seznamu, aby toto schémat vyjádřilo pohled právníka na lidská práva. Můžete přidat jiná ponětí a také vyřadit jedno-dva ze seznamu  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104063" y="1600201"/>
            <a:ext cx="3313112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b="1" dirty="0" smtClean="0"/>
              <a:t>Seznam ponětí </a:t>
            </a:r>
          </a:p>
          <a:p>
            <a:pPr>
              <a:defRPr/>
            </a:pPr>
            <a:r>
              <a:rPr lang="cs-CZ" dirty="0" smtClean="0"/>
              <a:t>Chudoba</a:t>
            </a:r>
          </a:p>
          <a:p>
            <a:pPr>
              <a:defRPr/>
            </a:pPr>
            <a:r>
              <a:rPr lang="cs-CZ" dirty="0" smtClean="0"/>
              <a:t>Nerovnováha</a:t>
            </a:r>
          </a:p>
          <a:p>
            <a:pPr>
              <a:defRPr/>
            </a:pPr>
            <a:r>
              <a:rPr lang="cs-CZ" dirty="0" smtClean="0"/>
              <a:t>Spravedlnost </a:t>
            </a:r>
          </a:p>
          <a:p>
            <a:pPr>
              <a:defRPr/>
            </a:pPr>
            <a:r>
              <a:rPr lang="cs-CZ" dirty="0" smtClean="0"/>
              <a:t>Svoboda </a:t>
            </a:r>
          </a:p>
          <a:p>
            <a:pPr>
              <a:defRPr/>
            </a:pPr>
            <a:r>
              <a:rPr lang="cs-CZ" dirty="0" smtClean="0"/>
              <a:t>Tolerance </a:t>
            </a:r>
          </a:p>
          <a:p>
            <a:pPr>
              <a:defRPr/>
            </a:pPr>
            <a:r>
              <a:rPr lang="cs-CZ" dirty="0" smtClean="0"/>
              <a:t>Soud </a:t>
            </a:r>
          </a:p>
          <a:p>
            <a:pPr>
              <a:defRPr/>
            </a:pPr>
            <a:r>
              <a:rPr lang="cs-CZ" dirty="0" smtClean="0"/>
              <a:t>Předsudek 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3100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 sz="quarter"/>
          </p:nvPr>
        </p:nvSpPr>
        <p:spPr>
          <a:xfrm>
            <a:off x="1981200" y="274638"/>
            <a:ext cx="8229600" cy="1282700"/>
          </a:xfrm>
        </p:spPr>
        <p:txBody>
          <a:bodyPr>
            <a:normAutofit fontScale="90000"/>
          </a:bodyPr>
          <a:lstStyle/>
          <a:p>
            <a:r>
              <a:rPr lang="cs-CZ" smtClean="0"/>
              <a:t>Náměty k schématům: </a:t>
            </a:r>
            <a:br>
              <a:rPr lang="cs-CZ" smtClean="0"/>
            </a:br>
            <a:r>
              <a:rPr lang="cs-CZ" smtClean="0"/>
              <a:t>vazby mezi pojmy  </a:t>
            </a:r>
          </a:p>
        </p:txBody>
      </p:sp>
      <p:sp>
        <p:nvSpPr>
          <p:cNvPr id="512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057400" y="1628775"/>
            <a:ext cx="4038600" cy="2185988"/>
          </a:xfrm>
        </p:spPr>
        <p:txBody>
          <a:bodyPr/>
          <a:lstStyle/>
          <a:p>
            <a:r>
              <a:rPr lang="cs-CZ" smtClean="0"/>
              <a:t>zdroj – důsledek</a:t>
            </a:r>
          </a:p>
          <a:p>
            <a:endParaRPr lang="cs-CZ" smtClean="0"/>
          </a:p>
          <a:p>
            <a:endParaRPr lang="cs-CZ" smtClean="0"/>
          </a:p>
        </p:txBody>
      </p:sp>
      <p:sp>
        <p:nvSpPr>
          <p:cNvPr id="512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240463" y="1700214"/>
            <a:ext cx="4038600" cy="2185987"/>
          </a:xfrm>
        </p:spPr>
        <p:txBody>
          <a:bodyPr/>
          <a:lstStyle/>
          <a:p>
            <a:r>
              <a:rPr lang="cs-CZ" smtClean="0"/>
              <a:t>protiklad</a:t>
            </a:r>
          </a:p>
          <a:p>
            <a:endParaRPr lang="cs-CZ" smtClean="0"/>
          </a:p>
        </p:txBody>
      </p:sp>
      <p:sp>
        <p:nvSpPr>
          <p:cNvPr id="5125" name="Zástupný symbol pro obsah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algn="just"/>
            <a:r>
              <a:rPr lang="cs-CZ" smtClean="0"/>
              <a:t>část – celý</a:t>
            </a:r>
          </a:p>
        </p:txBody>
      </p:sp>
      <p:sp>
        <p:nvSpPr>
          <p:cNvPr id="512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smtClean="0"/>
              <a:t>Determinace navzájem</a:t>
            </a:r>
          </a:p>
          <a:p>
            <a:r>
              <a:rPr lang="cs-CZ" smtClean="0"/>
              <a:t> </a:t>
            </a:r>
          </a:p>
        </p:txBody>
      </p:sp>
      <p:pic>
        <p:nvPicPr>
          <p:cNvPr id="51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664" y="2205039"/>
            <a:ext cx="22256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6638926" y="5373688"/>
            <a:ext cx="2265363" cy="0"/>
          </a:xfrm>
          <a:prstGeom prst="straightConnector1">
            <a:avLst/>
          </a:prstGeom>
          <a:ln w="6350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6638925" y="2781300"/>
            <a:ext cx="1619250" cy="0"/>
          </a:xfrm>
          <a:prstGeom prst="straightConnector1">
            <a:avLst/>
          </a:prstGeom>
          <a:ln w="635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3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4" y="4611688"/>
            <a:ext cx="193198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26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2279650" y="40481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cs-CZ" smtClean="0"/>
              <a:t>Moje verze schémata k </a:t>
            </a:r>
            <a:br>
              <a:rPr lang="cs-CZ" smtClean="0"/>
            </a:br>
            <a:r>
              <a:rPr lang="cs-CZ" i="1" smtClean="0"/>
              <a:t>Jak zabit ptáčka </a:t>
            </a: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2351088" y="2133600"/>
            <a:ext cx="7632700" cy="4248150"/>
          </a:xfrm>
        </p:spPr>
        <p:txBody>
          <a:bodyPr/>
          <a:lstStyle/>
          <a:p>
            <a:pPr algn="just"/>
            <a:r>
              <a:rPr lang="cs-CZ" smtClean="0"/>
              <a:t> </a:t>
            </a:r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916114"/>
            <a:ext cx="8496300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377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Moje verze schémata k </a:t>
            </a:r>
            <a:br>
              <a:rPr lang="cs-CZ" smtClean="0"/>
            </a:br>
            <a:r>
              <a:rPr lang="cs-CZ" b="1" i="1" smtClean="0"/>
              <a:t>Lid vs. Larry Flynt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1557338"/>
            <a:ext cx="8280400" cy="4895850"/>
          </a:xfrm>
          <a:noFill/>
        </p:spPr>
      </p:pic>
    </p:spTree>
    <p:extLst>
      <p:ext uri="{BB962C8B-B14F-4D97-AF65-F5344CB8AC3E}">
        <p14:creationId xmlns:p14="http://schemas.microsoft.com/office/powerpoint/2010/main" val="345432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Porovnání přístupu </a:t>
            </a:r>
          </a:p>
        </p:txBody>
      </p:sp>
      <p:sp>
        <p:nvSpPr>
          <p:cNvPr id="6147" name="Zástupný symbol pro obsah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3683000" cy="452596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b="1" dirty="0" smtClean="0"/>
              <a:t>Levácký</a:t>
            </a:r>
          </a:p>
          <a:p>
            <a:pPr>
              <a:defRPr/>
            </a:pPr>
            <a:r>
              <a:rPr lang="cs-CZ" dirty="0" smtClean="0"/>
              <a:t>Sociální práva</a:t>
            </a:r>
          </a:p>
          <a:p>
            <a:pPr>
              <a:defRPr/>
            </a:pPr>
            <a:r>
              <a:rPr lang="cs-CZ" dirty="0" smtClean="0"/>
              <a:t>Chudoby jako hlavní zdroj libovůli </a:t>
            </a:r>
          </a:p>
          <a:p>
            <a:pPr>
              <a:defRPr/>
            </a:pPr>
            <a:r>
              <a:rPr lang="cs-CZ" dirty="0" smtClean="0"/>
              <a:t>Práva skupin</a:t>
            </a:r>
          </a:p>
          <a:p>
            <a:pPr>
              <a:defRPr/>
            </a:pPr>
            <a:r>
              <a:rPr lang="cs-CZ" dirty="0" smtClean="0"/>
              <a:t>Stát jako  garant práv, když je ve spojení s veřejností</a:t>
            </a:r>
          </a:p>
          <a:p>
            <a:pPr>
              <a:defRPr/>
            </a:pPr>
            <a:r>
              <a:rPr lang="cs-CZ" dirty="0" smtClean="0"/>
              <a:t>Účast veřejnosti</a:t>
            </a:r>
          </a:p>
        </p:txBody>
      </p:sp>
      <p:sp>
        <p:nvSpPr>
          <p:cNvPr id="6148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cs-CZ" b="1" dirty="0" smtClean="0"/>
              <a:t>Liberální </a:t>
            </a:r>
          </a:p>
          <a:p>
            <a:pPr>
              <a:defRPr/>
            </a:pPr>
            <a:r>
              <a:rPr lang="cs-CZ" dirty="0" smtClean="0"/>
              <a:t>Svobody </a:t>
            </a:r>
          </a:p>
          <a:p>
            <a:pPr>
              <a:defRPr/>
            </a:pPr>
            <a:r>
              <a:rPr lang="cs-CZ" dirty="0" smtClean="0"/>
              <a:t>Zastaralé pohledy jako hlavni zdroj nesvobody</a:t>
            </a:r>
          </a:p>
          <a:p>
            <a:pPr>
              <a:defRPr/>
            </a:pPr>
            <a:r>
              <a:rPr lang="cs-CZ" dirty="0" smtClean="0"/>
              <a:t>Právo jednotlivce </a:t>
            </a:r>
          </a:p>
          <a:p>
            <a:pPr>
              <a:defRPr/>
            </a:pPr>
            <a:r>
              <a:rPr lang="cs-CZ" dirty="0" smtClean="0"/>
              <a:t>Stát jako hlavní riziko porušování práv</a:t>
            </a:r>
          </a:p>
          <a:p>
            <a:pPr>
              <a:defRPr/>
            </a:pPr>
            <a:r>
              <a:rPr lang="cs-CZ" dirty="0" smtClean="0"/>
              <a:t>Účast vyššího soudu 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00088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2400" i="1" dirty="0" smtClean="0"/>
              <a:t>Kompetence pomáhajícího pracovníka </a:t>
            </a:r>
            <a:br>
              <a:rPr lang="cs-CZ" sz="2400" i="1" dirty="0" smtClean="0"/>
            </a:br>
            <a:r>
              <a:rPr lang="cs-CZ" sz="2400" dirty="0" smtClean="0"/>
              <a:t>přesná </a:t>
            </a:r>
            <a:r>
              <a:rPr lang="cs-CZ" sz="2400" dirty="0"/>
              <a:t>a důsledná politická pozice</a:t>
            </a:r>
            <a:r>
              <a:rPr lang="ru-RU" sz="4000" dirty="0"/>
              <a:t> </a:t>
            </a:r>
          </a:p>
        </p:txBody>
      </p:sp>
      <p:pic>
        <p:nvPicPr>
          <p:cNvPr id="9219" name="Picture 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1600200"/>
            <a:ext cx="3457575" cy="2185988"/>
          </a:xfrm>
        </p:spPr>
      </p:pic>
      <p:pic>
        <p:nvPicPr>
          <p:cNvPr id="9220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0" y="1700213"/>
            <a:ext cx="3322638" cy="2089150"/>
          </a:xfrm>
        </p:spPr>
      </p:pic>
      <p:sp>
        <p:nvSpPr>
          <p:cNvPr id="9221" name="Rectangle 8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cs-CZ"/>
              <a:t>názor na rovnost mezi lidmi, </a:t>
            </a:r>
          </a:p>
          <a:p>
            <a:pPr eaLnBrk="1" hangingPunct="1"/>
            <a:r>
              <a:rPr lang="cs-CZ"/>
              <a:t>na vztah mezi veřejnosti a státem, </a:t>
            </a:r>
          </a:p>
          <a:p>
            <a:pPr eaLnBrk="1" hangingPunct="1"/>
            <a:r>
              <a:rPr lang="cs-CZ"/>
              <a:t> na způsoby dosazení spravedlnosti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7284143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662</Words>
  <Application>Microsoft Office PowerPoint</Application>
  <PresentationFormat>Širokoúhlá obrazovka</PresentationFormat>
  <Paragraphs>122</Paragraphs>
  <Slides>23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Motiv Office</vt:lpstr>
      <vt:lpstr>Sociální práce</vt:lpstr>
      <vt:lpstr>Dnešní úkoly </vt:lpstr>
      <vt:lpstr>lidská práva jako klíčové pojmy sociální práce</vt:lpstr>
      <vt:lpstr>Úkol 1 k úryvkům </vt:lpstr>
      <vt:lpstr>Náměty k schématům:  vazby mezi pojmy  </vt:lpstr>
      <vt:lpstr>Moje verze schémata k  Jak zabit ptáčka </vt:lpstr>
      <vt:lpstr>Moje verze schémata k  Lid vs. Larry Flynt</vt:lpstr>
      <vt:lpstr>Porovnání přístupu </vt:lpstr>
      <vt:lpstr>Kompetence pomáhajícího pracovníka  přesná a důsledná politická pozice </vt:lpstr>
      <vt:lpstr>Víceúrovňové popsání jakéhokoliv problému osobnosti</vt:lpstr>
      <vt:lpstr>Cyklus řešení sociálního problému     </vt:lpstr>
      <vt:lpstr>Postavení problému</vt:lpstr>
      <vt:lpstr>Řetěz nespravedlnosti </vt:lpstr>
      <vt:lpstr> Time to kill Čas zabíjet 1996</vt:lpstr>
      <vt:lpstr>Otázky k úryvku z filmu  Time to kill </vt:lpstr>
      <vt:lpstr>Kdo je profesionál, který háje práva, jak se ho všímají oběti?  </vt:lpstr>
      <vt:lpstr>Klišé</vt:lpstr>
      <vt:lpstr>Jak se změní nastavění:  od začátku</vt:lpstr>
      <vt:lpstr>Rita Harrison (I am Sam)</vt:lpstr>
      <vt:lpstr>Jakou cenu hradí profesionál za této proměny?  </vt:lpstr>
      <vt:lpstr>Domácí úkol: zapojit teoretické kontexty do interpretace filmu http://www.youtube.com/watch?v=42CPf-RXgUM </vt:lpstr>
      <vt:lpstr>Upřesňující otázky k filmu</vt:lpstr>
      <vt:lpstr>Příští: Sociální politika a stát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Sociální práce</dc:title>
  <dc:creator>Shmidt</dc:creator>
  <cp:lastModifiedBy>Shmidt</cp:lastModifiedBy>
  <cp:revision>36</cp:revision>
  <dcterms:created xsi:type="dcterms:W3CDTF">2014-03-09T20:56:32Z</dcterms:created>
  <dcterms:modified xsi:type="dcterms:W3CDTF">2014-03-11T10:24:00Z</dcterms:modified>
</cp:coreProperties>
</file>