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FAFD-CC30-4871-8D02-C32C32E6C340}" type="datetimeFigureOut">
              <a:rPr lang="cs-CZ" smtClean="0"/>
              <a:t>28.11.2010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A347-B947-48C8-924E-F462A1DFBCC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Hůlkové písmo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Alternativa ve výuce psaní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Čáry: nácvik a zafixování pohybu daným směrem – horizontálně, vertikálně, šikmo. Spojení šikmé a svislé čáry opakovaně. Nácvik spojování bodů.</a:t>
            </a:r>
            <a:endParaRPr lang="cs-CZ" sz="2800" dirty="0"/>
          </a:p>
        </p:txBody>
      </p:sp>
      <p:pic>
        <p:nvPicPr>
          <p:cNvPr id="4" name="Zástupný symbol pro obsah 3" descr="img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052765" y="1600200"/>
            <a:ext cx="303846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Nácvik prvků hůlkových písmen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Metodika vychází z analýzy tvarů a tahů hůlkového písma, každému tvaru, z něhož je písmeno složeno, je věnován jeden pracovní list. Ty jsou řazeny dle obtížnosti.</a:t>
            </a:r>
          </a:p>
          <a:p>
            <a:pPr>
              <a:buNone/>
            </a:pPr>
            <a:r>
              <a:rPr lang="cs-CZ" dirty="0" smtClean="0"/>
              <a:t>Kombinace s dalšími způsoby práce (psaní na další volné listy), motivace, slovní doprovod, dopomoc učitele.</a:t>
            </a:r>
          </a:p>
          <a:p>
            <a:pPr>
              <a:buNone/>
            </a:pPr>
            <a:r>
              <a:rPr lang="cs-CZ" dirty="0" smtClean="0"/>
              <a:t>Psací náčiní:měkké pastelky, tužka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list -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Obtahy grafického prvku v největší liniatuře</a:t>
            </a:r>
            <a:endParaRPr lang="cs-CZ" dirty="0"/>
          </a:p>
          <a:p>
            <a:r>
              <a:rPr lang="cs-CZ" dirty="0" smtClean="0"/>
              <a:t>Obtahy a samostatné psaní v největší liniatuře (doplněno pomocnými body, naznačenou linií).</a:t>
            </a:r>
          </a:p>
          <a:p>
            <a:r>
              <a:rPr lang="cs-CZ" dirty="0" smtClean="0"/>
              <a:t>Samostatné psaní v největší liniatuře.</a:t>
            </a:r>
          </a:p>
          <a:p>
            <a:r>
              <a:rPr lang="cs-CZ" dirty="0" smtClean="0"/>
              <a:t>Opakování – ve střední liniatuře, samostatné psaní v nejmenší liniatuře.</a:t>
            </a:r>
          </a:p>
          <a:p>
            <a:r>
              <a:rPr lang="cs-CZ" dirty="0" smtClean="0"/>
              <a:t>Obtahy jednotlivých prvků je vhodné provádět vícekrát pro jejich zafixování.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Přehled grafických prvků řazených podle obtížnosti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cs-CZ" sz="7200" dirty="0" smtClean="0"/>
              <a:t>Svislá čára shora dolů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Svislá čára zdola nahoru</a:t>
            </a:r>
          </a:p>
          <a:p>
            <a:pPr marL="514350" indent="-514350">
              <a:buAutoNum type="arabicPeriod"/>
            </a:pPr>
            <a:r>
              <a:rPr lang="cs-CZ" sz="7200" dirty="0"/>
              <a:t>Š</a:t>
            </a:r>
            <a:r>
              <a:rPr lang="cs-CZ" sz="7200" dirty="0" smtClean="0"/>
              <a:t>ikmá čára zprava doleva shora dolů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Šikmá čára zleva doprava zdola nahoru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Šikmá čára zprava doleva zdola nahoru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Šikmá čára zleva  doprava shora dolů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Vodorovná čára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Dolní spojení dvou šikmých čar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Horní spojení dvou šikmých čar</a:t>
            </a:r>
          </a:p>
          <a:p>
            <a:pPr marL="514350" indent="-514350">
              <a:buAutoNum type="arabicPeriod"/>
            </a:pPr>
            <a:r>
              <a:rPr lang="cs-CZ" sz="7200" dirty="0"/>
              <a:t> </a:t>
            </a:r>
            <a:r>
              <a:rPr lang="cs-CZ" sz="7200" dirty="0" smtClean="0"/>
              <a:t>Část oválu zleva doprava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Část oválu zprava doleva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Spojení dvou částí oválu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Dolní oblouk</a:t>
            </a:r>
          </a:p>
          <a:p>
            <a:pPr marL="514350" indent="-514350">
              <a:buAutoNum type="arabicPeriod"/>
            </a:pPr>
            <a:r>
              <a:rPr lang="cs-CZ" sz="7200" dirty="0" smtClean="0"/>
              <a:t>Spojení svislé čáry a části oblouku</a:t>
            </a:r>
          </a:p>
          <a:p>
            <a:pPr marL="514350" indent="-514350">
              <a:buAutoNum type="arabicPeriod"/>
            </a:pPr>
            <a:r>
              <a:rPr lang="cs-CZ" sz="7200" dirty="0"/>
              <a:t>O</a:t>
            </a:r>
            <a:r>
              <a:rPr lang="cs-CZ" sz="7200" dirty="0" smtClean="0"/>
              <a:t>vál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Svislá čára shora dolů</a:t>
            </a:r>
            <a:endParaRPr lang="cs-CZ" dirty="0"/>
          </a:p>
        </p:txBody>
      </p:sp>
      <p:pic>
        <p:nvPicPr>
          <p:cNvPr id="4" name="Zástupný symbol pro obsah 3" descr="img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938373" y="1600200"/>
            <a:ext cx="326725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Šikmá čára zprava doleva shora dolů</a:t>
            </a:r>
            <a:endParaRPr lang="cs-CZ" dirty="0"/>
          </a:p>
        </p:txBody>
      </p:sp>
      <p:pic>
        <p:nvPicPr>
          <p:cNvPr id="4" name="Zástupný symbol pro obsah 3" descr="img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09077" y="1600200"/>
            <a:ext cx="292584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Vodorovná čára</a:t>
            </a:r>
            <a:endParaRPr lang="cs-CZ" dirty="0"/>
          </a:p>
        </p:txBody>
      </p:sp>
      <p:pic>
        <p:nvPicPr>
          <p:cNvPr id="4" name="Zástupný symbol pro obsah 3" descr="img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9985" y="1600200"/>
            <a:ext cx="316403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Dolní spojení dvou šikmých čar</a:t>
            </a:r>
            <a:endParaRPr lang="cs-CZ" dirty="0"/>
          </a:p>
        </p:txBody>
      </p:sp>
      <p:pic>
        <p:nvPicPr>
          <p:cNvPr id="4" name="Zástupný symbol pro obsah 3" descr="img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021670" y="1600200"/>
            <a:ext cx="310066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 oválu zleva doprava</a:t>
            </a:r>
            <a:endParaRPr lang="cs-CZ" dirty="0"/>
          </a:p>
        </p:txBody>
      </p:sp>
      <p:pic>
        <p:nvPicPr>
          <p:cNvPr id="4" name="Zástupný symbol pro obsah 3" descr="img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47895" y="1600200"/>
            <a:ext cx="2848210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dvou částí oválu</a:t>
            </a:r>
            <a:endParaRPr lang="cs-CZ" dirty="0"/>
          </a:p>
        </p:txBody>
      </p:sp>
      <p:pic>
        <p:nvPicPr>
          <p:cNvPr id="4" name="Zástupný symbol pro obsah 3" descr="img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53490" y="1600200"/>
            <a:ext cx="283702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Hůlkové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určena žákům se středně těžkým, </a:t>
            </a:r>
            <a:r>
              <a:rPr lang="cs-CZ" dirty="0" err="1" smtClean="0"/>
              <a:t>těžkým</a:t>
            </a:r>
            <a:r>
              <a:rPr lang="cs-CZ" dirty="0" smtClean="0"/>
              <a:t> mentálním postižením</a:t>
            </a:r>
          </a:p>
          <a:p>
            <a:r>
              <a:rPr lang="cs-CZ" dirty="0" smtClean="0"/>
              <a:t>Navazuje na První čtení – alternativní výuka čtení globální metodou, využívá výhradně hůlkové písmo velké abecedy</a:t>
            </a:r>
          </a:p>
          <a:p>
            <a:r>
              <a:rPr lang="cs-CZ" dirty="0" smtClean="0"/>
              <a:t>Historie – Kožíšek Poupata, Waldorfské školství</a:t>
            </a:r>
          </a:p>
          <a:p>
            <a:r>
              <a:rPr lang="cs-CZ" dirty="0" smtClean="0"/>
              <a:t>Dětem s mentálním postižením nevyhovuje nácvik psaní a čtení se čtyřmi grafickými tvary písmen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Dolní oblouk</a:t>
            </a:r>
            <a:endParaRPr lang="cs-CZ" dirty="0"/>
          </a:p>
        </p:txBody>
      </p:sp>
      <p:pic>
        <p:nvPicPr>
          <p:cNvPr id="4" name="Zástupný symbol pro obsah 3" descr="img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3209" y="1600200"/>
            <a:ext cx="3057581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svislé čáry a oblouku</a:t>
            </a:r>
            <a:endParaRPr lang="cs-CZ" dirty="0"/>
          </a:p>
        </p:txBody>
      </p:sp>
      <p:pic>
        <p:nvPicPr>
          <p:cNvPr id="4" name="Zástupný symbol pro obsah 3" descr="img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26103" y="1600200"/>
            <a:ext cx="2891794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Ovál</a:t>
            </a:r>
            <a:endParaRPr lang="cs-CZ" dirty="0"/>
          </a:p>
        </p:txBody>
      </p:sp>
      <p:pic>
        <p:nvPicPr>
          <p:cNvPr id="4" name="Zástupný symbol pro obsah 3" descr="img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36602" y="1600200"/>
            <a:ext cx="2870795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Nácvik psaní jednotlivých písmen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Písmeno je doplněno ilustrací a jejím názvem, jehož hlásku se dítě učí psát (lepší zapamatování písmene).</a:t>
            </a:r>
          </a:p>
          <a:p>
            <a:r>
              <a:rPr lang="cs-CZ" dirty="0" smtClean="0"/>
              <a:t>Písmeno je rozloženo na své prvky, dochází k opakování prvků, nácvik písmene v daných liniaturách.</a:t>
            </a:r>
          </a:p>
          <a:p>
            <a:r>
              <a:rPr lang="cs-CZ" dirty="0" smtClean="0"/>
              <a:t>Přehled písmen dle obtížnosti: I,A,M,T,E,V,O,U,L,K,N,D,J,P,B,R,Ř,C,Č,Z,Ž,S,Š,Y,H,F,G,CH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Písmeno A</a:t>
            </a:r>
            <a:endParaRPr lang="cs-CZ" dirty="0"/>
          </a:p>
        </p:txBody>
      </p:sp>
      <p:pic>
        <p:nvPicPr>
          <p:cNvPr id="4" name="Zástupný symbol pro obsah 3" descr="img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5278" y="1600200"/>
            <a:ext cx="2973444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Doporučený nácvik písmene A (u ostatních písmen postupujeme obdobným způsobem)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Obtah šikmých čar</a:t>
            </a:r>
          </a:p>
          <a:p>
            <a:pPr marL="514350" indent="-514350">
              <a:buAutoNum type="arabicPeriod"/>
            </a:pPr>
            <a:r>
              <a:rPr lang="cs-CZ" dirty="0" smtClean="0"/>
              <a:t>Obtah horního spojení šikmých čar, kombinace obtahu a dopsání prvku s využitím bodů</a:t>
            </a:r>
          </a:p>
          <a:p>
            <a:pPr marL="514350" indent="-514350">
              <a:buAutoNum type="arabicPeriod"/>
            </a:pPr>
            <a:r>
              <a:rPr lang="cs-CZ" dirty="0" smtClean="0"/>
              <a:t>Obtah písmene v nejširší liniatuře</a:t>
            </a:r>
          </a:p>
          <a:p>
            <a:pPr marL="514350" indent="-514350">
              <a:buAutoNum type="arabicPeriod"/>
            </a:pPr>
            <a:r>
              <a:rPr lang="cs-CZ" dirty="0" smtClean="0"/>
              <a:t>Obtah části písmene, doplňování vodorovné čáry s využitím bodů</a:t>
            </a:r>
          </a:p>
          <a:p>
            <a:pPr marL="514350" indent="-514350">
              <a:buAutoNum type="arabicPeriod"/>
            </a:pPr>
            <a:r>
              <a:rPr lang="cs-CZ" dirty="0" smtClean="0"/>
              <a:t>Samostatné psaní písmene spojováním bodů a obtahem vodorovné čáry</a:t>
            </a:r>
          </a:p>
          <a:p>
            <a:pPr marL="514350" indent="-514350">
              <a:buAutoNum type="arabicPeriod"/>
            </a:pPr>
            <a:r>
              <a:rPr lang="cs-CZ" dirty="0" smtClean="0"/>
              <a:t>Obtah písmene v užší liniatuře</a:t>
            </a:r>
          </a:p>
          <a:p>
            <a:pPr marL="514350" indent="-514350">
              <a:buAutoNum type="arabicPeriod"/>
            </a:pPr>
            <a:r>
              <a:rPr lang="cs-CZ" dirty="0" smtClean="0"/>
              <a:t>Střídavě obtahy a samostatné psaní písmene ve vymezeném prostoru</a:t>
            </a:r>
          </a:p>
          <a:p>
            <a:pPr marL="514350" indent="-514350">
              <a:buAutoNum type="arabicPeriod"/>
            </a:pPr>
            <a:r>
              <a:rPr lang="cs-CZ" dirty="0" smtClean="0"/>
              <a:t>Samostatné psaní písmene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HEMZÁČKOVÁ, K. PEŠKOVÁ, J. </a:t>
            </a:r>
            <a:r>
              <a:rPr lang="cs-CZ" i="1" dirty="0" smtClean="0"/>
              <a:t>Hůlková písanka.</a:t>
            </a:r>
            <a:r>
              <a:rPr lang="cs-CZ" dirty="0" smtClean="0"/>
              <a:t> Praha : Parta, 2008. ISBN 978-80-7320-110-4.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cs-CZ" dirty="0" smtClean="0"/>
              <a:t>A.  průpravné a uvolňovací cviky – stanovení aktuální úrovně </a:t>
            </a:r>
            <a:r>
              <a:rPr lang="cs-CZ" dirty="0" err="1" smtClean="0"/>
              <a:t>grafomotorických</a:t>
            </a:r>
            <a:r>
              <a:rPr lang="cs-CZ" dirty="0" smtClean="0"/>
              <a:t> dovedností (diagnostika)</a:t>
            </a:r>
          </a:p>
          <a:p>
            <a:pPr marL="514350" indent="-514350"/>
            <a:r>
              <a:rPr lang="cs-CZ" dirty="0" smtClean="0"/>
              <a:t>Předpokladem úspěšného nácviku psaní je zvládnutí dovedností – orientace v prostoru, pohybová paměť, reprodukce souboru pohybů, způsob úchopu psacího náčiní, pohyblivost zápěstí, nápodoba grafických prvků.</a:t>
            </a:r>
          </a:p>
          <a:p>
            <a:pPr marL="514350" indent="-514350"/>
            <a:r>
              <a:rPr lang="cs-CZ" dirty="0" smtClean="0"/>
              <a:t>Nácvik v problematických oblastech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a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Zachovat volnost paže a ruky (jak u čmárání)</a:t>
            </a:r>
          </a:p>
          <a:p>
            <a:r>
              <a:rPr lang="cs-CZ" dirty="0" smtClean="0"/>
              <a:t>Snaha o souhru a součinnost motorického a sluchového analyzátoru – cvik je doprovázen hlasovým projevem</a:t>
            </a:r>
          </a:p>
          <a:p>
            <a:r>
              <a:rPr lang="cs-CZ" dirty="0" smtClean="0"/>
              <a:t>Přechod od pohybů celé paže k pohybům jemnějším, zmenšování a vymezování psací plochy</a:t>
            </a:r>
          </a:p>
          <a:p>
            <a:r>
              <a:rPr lang="cs-CZ" dirty="0" smtClean="0"/>
              <a:t>Snaha o zmechanizování pohybu – cvik je mnohonásobně opakován, dítě je vedeno k zapamatování si směru pohybu a tvaru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Uvolňovací cviky slouží i k rozvoji prostorové orientace – seznamování s pojmy řádek, linka, nahoře, dole, začátek a konec řádku, píše se zleva doprava</a:t>
            </a:r>
          </a:p>
          <a:p>
            <a:r>
              <a:rPr lang="cs-CZ" dirty="0" smtClean="0"/>
              <a:t>Psací náčiní: měkké pastelky (voskovky), </a:t>
            </a:r>
            <a:r>
              <a:rPr lang="cs-CZ" dirty="0" err="1" smtClean="0"/>
              <a:t>progressa</a:t>
            </a:r>
            <a:r>
              <a:rPr lang="cs-CZ" dirty="0" smtClean="0"/>
              <a:t>, silný štětec a vodové barvy, fixy se širokou stopou</a:t>
            </a:r>
          </a:p>
          <a:p>
            <a:r>
              <a:rPr lang="cs-CZ" dirty="0" smtClean="0"/>
              <a:t>Správný úchop psacího náčiní</a:t>
            </a:r>
          </a:p>
          <a:p>
            <a:r>
              <a:rPr lang="cs-CZ" dirty="0" smtClean="0"/>
              <a:t>Poloha těla: vestoje nebo v kleče na židli u pracovního stolu, pohyb vychází z ramenního kloubu, sleduje uvolnění zápěstí, úchop nesmí být křečový. Ruce a paže se pracovní podložky nedotýkají. Druhá ruka zajišťuje oporu a stabilitu postoje</a:t>
            </a:r>
          </a:p>
          <a:p>
            <a:r>
              <a:rPr lang="cs-CZ" dirty="0" smtClean="0"/>
              <a:t>Formát papíru A2, vertikálně a horizontálně, posléze pouze horizontálně, dopomoc – podpíráme lehce loket, ne zápěstí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Čmárání: nácvik a zafixování plynulého pohybu všemi směry a zaplnění dané plochy(motivace)</a:t>
            </a:r>
            <a:endParaRPr lang="cs-CZ" sz="2800" dirty="0"/>
          </a:p>
        </p:txBody>
      </p:sp>
      <p:pic>
        <p:nvPicPr>
          <p:cNvPr id="4" name="Zástupný symbol pro obsah 3" descr="img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078824" y="1484783"/>
            <a:ext cx="2986352" cy="46413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Kroužení: nácvik a zafixování plynulého pohybu daným směrem, kroužíme vpravo i vlevo</a:t>
            </a:r>
            <a:endParaRPr lang="cs-CZ" sz="2800" dirty="0"/>
          </a:p>
        </p:txBody>
      </p:sp>
      <p:pic>
        <p:nvPicPr>
          <p:cNvPr id="4" name="Zástupný symbol pro obsah 3" descr="img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87201" y="1600200"/>
            <a:ext cx="276959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Oblouky: nácvik a zafixování plynulého pohybu s přerušením (zastavením) v rovině horizontální nebo vertikální</a:t>
            </a:r>
            <a:endParaRPr lang="cs-CZ" sz="2800" dirty="0"/>
          </a:p>
        </p:txBody>
      </p:sp>
      <p:pic>
        <p:nvPicPr>
          <p:cNvPr id="4" name="Zástupný symbol pro obsah 3" descr="img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037418" y="1600200"/>
            <a:ext cx="3069164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Črtání: nácvik a zafixování uvědomělého pohybu všemi směry z daného bodu (odstředivě, pak daným směrem)</a:t>
            </a:r>
            <a:endParaRPr lang="cs-CZ" sz="2800" dirty="0"/>
          </a:p>
        </p:txBody>
      </p:sp>
      <p:pic>
        <p:nvPicPr>
          <p:cNvPr id="4" name="Zástupný symbol pro obsah 3" descr="img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138626" y="1600200"/>
            <a:ext cx="286674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739</Words>
  <Application>Microsoft Office PowerPoint</Application>
  <PresentationFormat>Předvádění na obrazovce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Hůlkové písmo</vt:lpstr>
      <vt:lpstr>Hůlkové písmo</vt:lpstr>
      <vt:lpstr>Metodický postup</vt:lpstr>
      <vt:lpstr>Zásady a doporučení</vt:lpstr>
      <vt:lpstr>Metodický postup</vt:lpstr>
      <vt:lpstr>Čmárání: nácvik a zafixování plynulého pohybu všemi směry a zaplnění dané plochy(motivace)</vt:lpstr>
      <vt:lpstr>Kroužení: nácvik a zafixování plynulého pohybu daným směrem, kroužíme vpravo i vlevo</vt:lpstr>
      <vt:lpstr>Oblouky: nácvik a zafixování plynulého pohybu s přerušením (zastavením) v rovině horizontální nebo vertikální</vt:lpstr>
      <vt:lpstr>Črtání: nácvik a zafixování uvědomělého pohybu všemi směry z daného bodu (odstředivě, pak daným směrem)</vt:lpstr>
      <vt:lpstr>Čáry: nácvik a zafixování pohybu daným směrem – horizontálně, vertikálně, šikmo. Spojení šikmé a svislé čáry opakovaně. Nácvik spojování bodů.</vt:lpstr>
      <vt:lpstr>Nácvik prvků hůlkových písmen</vt:lpstr>
      <vt:lpstr>Pracovní list - postup</vt:lpstr>
      <vt:lpstr>Přehled grafických prvků řazených podle obtížnosti</vt:lpstr>
      <vt:lpstr>Svislá čára shora dolů</vt:lpstr>
      <vt:lpstr>Šikmá čára zprava doleva shora dolů</vt:lpstr>
      <vt:lpstr>Vodorovná čára</vt:lpstr>
      <vt:lpstr>Dolní spojení dvou šikmých čar</vt:lpstr>
      <vt:lpstr>Část oválu zleva doprava</vt:lpstr>
      <vt:lpstr>Spojení dvou částí oválu</vt:lpstr>
      <vt:lpstr>Dolní oblouk</vt:lpstr>
      <vt:lpstr>Spojení svislé čáry a oblouku</vt:lpstr>
      <vt:lpstr>Ovál</vt:lpstr>
      <vt:lpstr>Nácvik psaní jednotlivých písmen</vt:lpstr>
      <vt:lpstr>Písmeno A</vt:lpstr>
      <vt:lpstr>Doporučený nácvik písmene A (u ostatních písmen postupujeme obdobným způsobem)</vt:lpstr>
      <vt:lpstr>Doporučená literatura: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Hůlkové písmo</dc:title>
  <dc:creator>Pipekovi</dc:creator>
  <cp:lastModifiedBy>Pipekovi</cp:lastModifiedBy>
  <cp:revision>19</cp:revision>
  <dcterms:created xsi:type="dcterms:W3CDTF">2010-11-28T18:15:09Z</dcterms:created>
  <dcterms:modified xsi:type="dcterms:W3CDTF">2010-11-28T21:23:00Z</dcterms:modified>
</cp:coreProperties>
</file>