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1" r:id="rId4"/>
    <p:sldId id="275" r:id="rId5"/>
    <p:sldId id="276" r:id="rId6"/>
    <p:sldId id="284" r:id="rId7"/>
    <p:sldId id="259" r:id="rId8"/>
    <p:sldId id="278" r:id="rId9"/>
    <p:sldId id="260" r:id="rId10"/>
    <p:sldId id="279" r:id="rId11"/>
    <p:sldId id="280" r:id="rId12"/>
    <p:sldId id="262" r:id="rId13"/>
    <p:sldId id="258" r:id="rId14"/>
    <p:sldId id="261" r:id="rId15"/>
    <p:sldId id="264" r:id="rId16"/>
    <p:sldId id="265" r:id="rId17"/>
    <p:sldId id="266" r:id="rId18"/>
    <p:sldId id="277" r:id="rId19"/>
    <p:sldId id="282" r:id="rId20"/>
    <p:sldId id="267" r:id="rId21"/>
    <p:sldId id="268" r:id="rId22"/>
    <p:sldId id="263" r:id="rId23"/>
    <p:sldId id="285" r:id="rId24"/>
    <p:sldId id="270" r:id="rId25"/>
    <p:sldId id="269" r:id="rId26"/>
    <p:sldId id="272" r:id="rId27"/>
    <p:sldId id="273" r:id="rId28"/>
    <p:sldId id="274" r:id="rId29"/>
    <p:sldId id="283" r:id="rId30"/>
    <p:sldId id="271" r:id="rId31"/>
    <p:sldId id="286" r:id="rId32"/>
    <p:sldId id="287"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4660"/>
  </p:normalViewPr>
  <p:slideViewPr>
    <p:cSldViewPr>
      <p:cViewPr varScale="1">
        <p:scale>
          <a:sx n="69" d="100"/>
          <a:sy n="69" d="100"/>
        </p:scale>
        <p:origin x="-5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72615DB-77ED-42C8-8450-D1A479E3645C}" type="datetimeFigureOut">
              <a:rPr lang="en-US" smtClean="0"/>
              <a:pPr/>
              <a:t>2/20/2014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27C8423-6546-4B50-8703-340A675CDAA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615DB-77ED-42C8-8450-D1A479E3645C}"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615DB-77ED-42C8-8450-D1A479E3645C}"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72615DB-77ED-42C8-8450-D1A479E3645C}"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72615DB-77ED-42C8-8450-D1A479E3645C}"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27C8423-6546-4B50-8703-340A675CDAA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2615DB-77ED-42C8-8450-D1A479E3645C}"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72615DB-77ED-42C8-8450-D1A479E3645C}"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72615DB-77ED-42C8-8450-D1A479E3645C}"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2615DB-77ED-42C8-8450-D1A479E3645C}"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72615DB-77ED-42C8-8450-D1A479E3645C}"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72615DB-77ED-42C8-8450-D1A479E3645C}"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7C8423-6546-4B50-8703-340A675CDA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72615DB-77ED-42C8-8450-D1A479E3645C}" type="datetimeFigureOut">
              <a:rPr lang="en-US" smtClean="0"/>
              <a:pPr/>
              <a:t>2/20/2014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7C8423-6546-4B50-8703-340A675CDAA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Race and Slavery</a:t>
            </a:r>
            <a:endParaRPr lang="en-US" dirty="0"/>
          </a:p>
        </p:txBody>
      </p:sp>
      <p:sp>
        <p:nvSpPr>
          <p:cNvPr id="3" name="Subtitle 2"/>
          <p:cNvSpPr>
            <a:spLocks noGrp="1"/>
          </p:cNvSpPr>
          <p:nvPr>
            <p:ph type="subTitle" idx="1"/>
          </p:nvPr>
        </p:nvSpPr>
        <p:spPr/>
        <p:txBody>
          <a:bodyPr>
            <a:normAutofit/>
          </a:bodyPr>
          <a:lstStyle/>
          <a:p>
            <a:r>
              <a:rPr lang="en-US" sz="4400" b="1" dirty="0" smtClean="0"/>
              <a:t>Rasa</a:t>
            </a:r>
            <a:r>
              <a:rPr lang="cs-CZ" sz="4400" b="1" dirty="0" smtClean="0"/>
              <a:t> a otroctví</a:t>
            </a:r>
            <a:endParaRPr lang="en-US"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457200" y="457200"/>
            <a:ext cx="4114800" cy="5668963"/>
          </a:xfrm>
        </p:spPr>
        <p:txBody>
          <a:bodyPr>
            <a:normAutofit/>
          </a:bodyPr>
          <a:lstStyle/>
          <a:p>
            <a:r>
              <a:rPr lang="en-US" sz="1600" dirty="0" smtClean="0"/>
              <a:t>in 1972, historian John </a:t>
            </a:r>
            <a:r>
              <a:rPr lang="en-US" sz="1600" dirty="0" err="1" smtClean="0"/>
              <a:t>Blassingame</a:t>
            </a:r>
            <a:r>
              <a:rPr lang="en-US" sz="1600" dirty="0" smtClean="0"/>
              <a:t> (who was black) published </a:t>
            </a:r>
            <a:r>
              <a:rPr lang="en-US" sz="1600" i="1" dirty="0" smtClean="0"/>
              <a:t>The Slave Community</a:t>
            </a:r>
            <a:r>
              <a:rPr lang="en-US" sz="1600" dirty="0" smtClean="0"/>
              <a:t>, the first real effort by an historian to look at slavery through the slaves' eyes.  Understandably, the book was highly controversial.  </a:t>
            </a:r>
            <a:r>
              <a:rPr lang="en-US" sz="1600" dirty="0" err="1" smtClean="0"/>
              <a:t>Blassingame</a:t>
            </a:r>
            <a:r>
              <a:rPr lang="en-US" sz="1600" dirty="0" smtClean="0"/>
              <a:t> suggested three types of slave: "Nat," the slave who never accepted being a slave, and constantly fought back or ran away (maybe 5% of all slaves); "Jack," who never really accepted slavery, but pretended to in order to survive (90%), and "</a:t>
            </a:r>
            <a:r>
              <a:rPr lang="en-US" sz="1600" dirty="0" err="1" smtClean="0"/>
              <a:t>Sambo</a:t>
            </a:r>
            <a:r>
              <a:rPr lang="en-US" sz="1600" dirty="0" smtClean="0"/>
              <a:t>," who was brainwashed by slavery and really did believe he was inferior (5%).  </a:t>
            </a:r>
            <a:r>
              <a:rPr lang="en-US" sz="1600" dirty="0" err="1" smtClean="0"/>
              <a:t>Blassingame</a:t>
            </a:r>
            <a:r>
              <a:rPr lang="en-US" sz="1600" dirty="0" smtClean="0"/>
              <a:t> suggested - and was violently criticized for it - that the "</a:t>
            </a:r>
            <a:r>
              <a:rPr lang="en-US" sz="1600" dirty="0" err="1" smtClean="0"/>
              <a:t>Sambo</a:t>
            </a:r>
            <a:r>
              <a:rPr lang="en-US" sz="1600" dirty="0" smtClean="0"/>
              <a:t>" mentality still survives today among some (mostly elderly) blacks, and also that the "Jack" mentality is very common today: most African-Americans will talk and behave in one way around other blacks, and entirely differently when dealing with whites.</a:t>
            </a:r>
            <a:endParaRPr lang="en-US" sz="1600" dirty="0"/>
          </a:p>
        </p:txBody>
      </p:sp>
      <p:pic>
        <p:nvPicPr>
          <p:cNvPr id="5" name="Content Placeholder 4" descr="slaveback.jpg"/>
          <p:cNvPicPr>
            <a:picLocks noGrp="1" noChangeAspect="1"/>
          </p:cNvPicPr>
          <p:nvPr>
            <p:ph sz="half" idx="1"/>
          </p:nvPr>
        </p:nvPicPr>
        <p:blipFill>
          <a:blip r:embed="rId2" cstate="print"/>
          <a:stretch>
            <a:fillRect/>
          </a:stretch>
        </p:blipFill>
        <p:spPr>
          <a:xfrm>
            <a:off x="5257800" y="1371600"/>
            <a:ext cx="3035808" cy="36576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verymap1860.gif"/>
          <p:cNvPicPr>
            <a:picLocks noChangeAspect="1"/>
          </p:cNvPicPr>
          <p:nvPr/>
        </p:nvPicPr>
        <p:blipFill>
          <a:blip r:embed="rId2" cstate="print"/>
          <a:stretch>
            <a:fillRect/>
          </a:stretch>
        </p:blipFill>
        <p:spPr>
          <a:xfrm>
            <a:off x="990600" y="304800"/>
            <a:ext cx="7467600" cy="609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vilWarMap.gif"/>
          <p:cNvPicPr>
            <a:picLocks noChangeAspect="1"/>
          </p:cNvPicPr>
          <p:nvPr/>
        </p:nvPicPr>
        <p:blipFill>
          <a:blip r:embed="rId2" cstate="print"/>
          <a:stretch>
            <a:fillRect/>
          </a:stretch>
        </p:blipFill>
        <p:spPr>
          <a:xfrm>
            <a:off x="1143000" y="838200"/>
            <a:ext cx="7162800" cy="48768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381000"/>
            <a:ext cx="5791200" cy="5447645"/>
          </a:xfrm>
          <a:prstGeom prst="rect">
            <a:avLst/>
          </a:prstGeom>
          <a:noFill/>
        </p:spPr>
        <p:txBody>
          <a:bodyPr wrap="square" rtlCol="0">
            <a:spAutoFit/>
          </a:bodyPr>
          <a:lstStyle/>
          <a:p>
            <a:r>
              <a:rPr lang="en-US" sz="2400" b="1" dirty="0" smtClean="0"/>
              <a:t>Thirteenth Amendment: </a:t>
            </a:r>
          </a:p>
          <a:p>
            <a:endParaRPr lang="en-US" sz="2400" b="1" dirty="0" smtClean="0"/>
          </a:p>
          <a:p>
            <a:r>
              <a:rPr lang="en-US" sz="2000" i="1" dirty="0" smtClean="0"/>
              <a:t>The Thirteenth Amendment officially abolished slavery, with limited exceptions regarding criminal punishment. Before it was ratified, slavery was still legal in Delaware, Kentucky, Missouri, Maryland and New Jersey. All other states had fallen under the jurisdiction of the Emancipation Proclamation. The Amendment, ratified December 6, 1865 states: </a:t>
            </a:r>
          </a:p>
          <a:p>
            <a:endParaRPr lang="en-US" sz="2000" dirty="0" smtClean="0"/>
          </a:p>
          <a:p>
            <a:r>
              <a:rPr lang="en-US" sz="2000" dirty="0" smtClean="0"/>
              <a:t>"</a:t>
            </a:r>
            <a:r>
              <a:rPr lang="en-US" sz="2000" b="1" dirty="0" smtClean="0"/>
              <a:t>Section 1.</a:t>
            </a:r>
            <a:r>
              <a:rPr lang="en-US" sz="2000" dirty="0" smtClean="0"/>
              <a:t> Neither slavery nor involuntary servitude, except as a punishment for crime where of the party shall have been duly convicted, shall exist within the United States, or any place subject to their jurisdiction. </a:t>
            </a:r>
          </a:p>
          <a:p>
            <a:r>
              <a:rPr lang="en-US" sz="2000" b="1" dirty="0" smtClean="0"/>
              <a:t>Section 2.</a:t>
            </a:r>
            <a:r>
              <a:rPr lang="en-US" sz="2000" dirty="0" smtClean="0"/>
              <a:t> Congress shall have the power to enforce this article by appropriate legislation." </a:t>
            </a: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homer-oldmistress.jpg"/>
          <p:cNvPicPr>
            <a:picLocks noGrp="1" noChangeAspect="1"/>
          </p:cNvPicPr>
          <p:nvPr>
            <p:ph type="pic" idx="1"/>
          </p:nvPr>
        </p:nvPicPr>
        <p:blipFill>
          <a:blip r:embed="rId2" cstate="print"/>
          <a:srcRect t="1691" b="1691"/>
          <a:stretch>
            <a:fillRect/>
          </a:stretch>
        </p:blipFill>
        <p:spPr>
          <a:xfrm>
            <a:off x="838200" y="457200"/>
            <a:ext cx="7162800" cy="5181599"/>
          </a:xfrm>
        </p:spPr>
      </p:pic>
      <p:sp>
        <p:nvSpPr>
          <p:cNvPr id="4" name="Text Placeholder 3"/>
          <p:cNvSpPr>
            <a:spLocks noGrp="1"/>
          </p:cNvSpPr>
          <p:nvPr>
            <p:ph type="body" sz="half" idx="2"/>
          </p:nvPr>
        </p:nvSpPr>
        <p:spPr>
          <a:xfrm>
            <a:off x="1792288" y="5867400"/>
            <a:ext cx="5486400" cy="609600"/>
          </a:xfrm>
        </p:spPr>
        <p:txBody>
          <a:bodyPr>
            <a:normAutofit fontScale="92500" lnSpcReduction="20000"/>
          </a:bodyPr>
          <a:lstStyle/>
          <a:p>
            <a:r>
              <a:rPr lang="en-US" sz="2000" dirty="0"/>
              <a:t>Winslow Homer, </a:t>
            </a:r>
            <a:r>
              <a:rPr lang="en-US" sz="2000" i="1" dirty="0"/>
              <a:t>A Visit from the Old Mistress</a:t>
            </a:r>
            <a:r>
              <a:rPr lang="en-US" sz="2000" dirty="0"/>
              <a:t>, 1876</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lstStyle/>
          <a:p>
            <a:r>
              <a:rPr lang="en-US" dirty="0" smtClean="0"/>
              <a:t>“Jim Crow”</a:t>
            </a:r>
            <a:endParaRPr lang="en-US" dirty="0"/>
          </a:p>
        </p:txBody>
      </p:sp>
      <p:sp>
        <p:nvSpPr>
          <p:cNvPr id="4" name="Text Placeholder 3"/>
          <p:cNvSpPr>
            <a:spLocks noGrp="1"/>
          </p:cNvSpPr>
          <p:nvPr>
            <p:ph type="body" idx="2"/>
          </p:nvPr>
        </p:nvSpPr>
        <p:spPr>
          <a:xfrm>
            <a:off x="228600" y="1219200"/>
            <a:ext cx="3962400" cy="4953000"/>
          </a:xfrm>
        </p:spPr>
        <p:txBody>
          <a:bodyPr>
            <a:noAutofit/>
          </a:bodyPr>
          <a:lstStyle/>
          <a:p>
            <a:r>
              <a:rPr lang="en-US" sz="2000" dirty="0" smtClean="0"/>
              <a:t>Jim Crow laws, or Jim Crow for short, maintained racial segregation in the South beginning in the late 1800s. Under Jim Crow, whites and blacks drank from different water fountains, used different </a:t>
            </a:r>
            <a:r>
              <a:rPr lang="en-US" sz="2000" dirty="0" smtClean="0"/>
              <a:t>rest</a:t>
            </a:r>
            <a:r>
              <a:rPr lang="en-US" sz="2000" dirty="0" smtClean="0"/>
              <a:t>rooms </a:t>
            </a:r>
            <a:r>
              <a:rPr lang="en-US" sz="2000" dirty="0" smtClean="0"/>
              <a:t>and sat separately on public transportation and in restaurants. Jim Crow owes its name to a 19th century minstrel song called “Jump Jim Crow,” popularized by a minstrel performer named Thomas “Daddy” Rice who appeared in blackface. </a:t>
            </a:r>
            <a:endParaRPr lang="en-US" sz="2000" dirty="0"/>
          </a:p>
        </p:txBody>
      </p:sp>
      <p:pic>
        <p:nvPicPr>
          <p:cNvPr id="5" name="Content Placeholder 4" descr="Jim-Crow.jpg"/>
          <p:cNvPicPr>
            <a:picLocks noGrp="1" noChangeAspect="1"/>
          </p:cNvPicPr>
          <p:nvPr>
            <p:ph sz="half" idx="1"/>
          </p:nvPr>
        </p:nvPicPr>
        <p:blipFill>
          <a:blip r:embed="rId2" cstate="print"/>
          <a:stretch>
            <a:fillRect/>
          </a:stretch>
        </p:blipFill>
        <p:spPr>
          <a:xfrm>
            <a:off x="4724400" y="1066800"/>
            <a:ext cx="3657600" cy="459638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88950"/>
          </a:xfrm>
        </p:spPr>
        <p:txBody>
          <a:bodyPr/>
          <a:lstStyle/>
          <a:p>
            <a:r>
              <a:rPr lang="en-US" dirty="0" smtClean="0"/>
              <a:t>“lawn nigger”</a:t>
            </a:r>
            <a:endParaRPr lang="en-US" dirty="0"/>
          </a:p>
        </p:txBody>
      </p:sp>
      <p:sp>
        <p:nvSpPr>
          <p:cNvPr id="4" name="Text Placeholder 3"/>
          <p:cNvSpPr>
            <a:spLocks noGrp="1"/>
          </p:cNvSpPr>
          <p:nvPr>
            <p:ph type="body" idx="2"/>
          </p:nvPr>
        </p:nvSpPr>
        <p:spPr/>
        <p:txBody>
          <a:bodyPr/>
          <a:lstStyle/>
          <a:p>
            <a:endParaRPr lang="en-US" dirty="0"/>
          </a:p>
        </p:txBody>
      </p:sp>
      <p:pic>
        <p:nvPicPr>
          <p:cNvPr id="5" name="Content Placeholder 4" descr="lawnjockey.jpg"/>
          <p:cNvPicPr>
            <a:picLocks noGrp="1" noChangeAspect="1"/>
          </p:cNvPicPr>
          <p:nvPr>
            <p:ph sz="half" idx="1"/>
          </p:nvPr>
        </p:nvPicPr>
        <p:blipFill>
          <a:blip r:embed="rId2" cstate="print"/>
          <a:stretch>
            <a:fillRect/>
          </a:stretch>
        </p:blipFill>
        <p:spPr>
          <a:xfrm>
            <a:off x="4038600" y="457200"/>
            <a:ext cx="4908271" cy="5853113"/>
          </a:xfrm>
        </p:spPr>
      </p:pic>
      <p:pic>
        <p:nvPicPr>
          <p:cNvPr id="6" name="Picture 5" descr="kogerbooks.jpg"/>
          <p:cNvPicPr>
            <a:picLocks noChangeAspect="1"/>
          </p:cNvPicPr>
          <p:nvPr/>
        </p:nvPicPr>
        <p:blipFill>
          <a:blip r:embed="rId3" cstate="print"/>
          <a:stretch>
            <a:fillRect/>
          </a:stretch>
        </p:blipFill>
        <p:spPr>
          <a:xfrm>
            <a:off x="0" y="914400"/>
            <a:ext cx="3657600" cy="5702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MinnieKohn2.jpg"/>
          <p:cNvPicPr>
            <a:picLocks noGrp="1" noChangeAspect="1"/>
          </p:cNvPicPr>
          <p:nvPr>
            <p:ph type="pic" idx="1"/>
          </p:nvPr>
        </p:nvPicPr>
        <p:blipFill>
          <a:blip r:embed="rId2" cstate="print"/>
          <a:srcRect l="3120" r="3120"/>
          <a:stretch>
            <a:fillRect/>
          </a:stretch>
        </p:blipFill>
        <p:spPr>
          <a:xfrm>
            <a:off x="1828800" y="1143000"/>
            <a:ext cx="5486400" cy="3962400"/>
          </a:xfrm>
        </p:spPr>
      </p:pic>
      <p:sp>
        <p:nvSpPr>
          <p:cNvPr id="4" name="Text Placeholder 3"/>
          <p:cNvSpPr>
            <a:spLocks noGrp="1"/>
          </p:cNvSpPr>
          <p:nvPr>
            <p:ph type="body" sz="half" idx="2"/>
          </p:nvPr>
        </p:nvSpPr>
        <p:spPr>
          <a:xfrm>
            <a:off x="1792288" y="5715000"/>
            <a:ext cx="5486400" cy="457200"/>
          </a:xfrm>
        </p:spPr>
        <p:txBody>
          <a:bodyPr>
            <a:normAutofit fontScale="92500" lnSpcReduction="10000"/>
          </a:bodyPr>
          <a:lstStyle/>
          <a:p>
            <a:r>
              <a:rPr lang="en-US" sz="2800" dirty="0" smtClean="0"/>
              <a:t>Aunt Minnie, about 1940</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mcrowdrinking.jpg"/>
          <p:cNvPicPr>
            <a:picLocks noChangeAspect="1"/>
          </p:cNvPicPr>
          <p:nvPr/>
        </p:nvPicPr>
        <p:blipFill>
          <a:blip r:embed="rId2" cstate="print"/>
          <a:stretch>
            <a:fillRect/>
          </a:stretch>
        </p:blipFill>
        <p:spPr>
          <a:xfrm>
            <a:off x="1143000" y="990600"/>
            <a:ext cx="6781800" cy="4648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Colored-Sep-Accom.jpg"/>
          <p:cNvPicPr>
            <a:picLocks noChangeAspect="1"/>
          </p:cNvPicPr>
          <p:nvPr/>
        </p:nvPicPr>
        <p:blipFill>
          <a:blip r:embed="rId2" cstate="print"/>
          <a:stretch>
            <a:fillRect/>
          </a:stretch>
        </p:blipFill>
        <p:spPr>
          <a:xfrm>
            <a:off x="2347912" y="728662"/>
            <a:ext cx="4448175" cy="5400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normAutofit/>
          </a:bodyPr>
          <a:lstStyle/>
          <a:p>
            <a:r>
              <a:rPr lang="en-US" sz="3600" dirty="0" smtClean="0"/>
              <a:t>three “eras” </a:t>
            </a:r>
            <a:endParaRPr lang="en-US" sz="3600" dirty="0"/>
          </a:p>
        </p:txBody>
      </p:sp>
      <p:sp>
        <p:nvSpPr>
          <p:cNvPr id="4" name="Text Placeholder 3"/>
          <p:cNvSpPr>
            <a:spLocks noGrp="1"/>
          </p:cNvSpPr>
          <p:nvPr>
            <p:ph type="body" idx="2"/>
          </p:nvPr>
        </p:nvSpPr>
        <p:spPr>
          <a:xfrm>
            <a:off x="457200" y="1524000"/>
            <a:ext cx="3581400" cy="4602163"/>
          </a:xfrm>
        </p:spPr>
        <p:txBody>
          <a:bodyPr>
            <a:normAutofit/>
          </a:bodyPr>
          <a:lstStyle/>
          <a:p>
            <a:pPr>
              <a:buFont typeface="Arial" pitchFamily="34" charset="0"/>
              <a:buChar char="•"/>
            </a:pPr>
            <a:r>
              <a:rPr lang="en-US" sz="2400" b="1" dirty="0" smtClean="0"/>
              <a:t>slavery, 1619-1865</a:t>
            </a:r>
          </a:p>
          <a:p>
            <a:pPr>
              <a:buFont typeface="Arial" pitchFamily="34" charset="0"/>
              <a:buChar char="•"/>
            </a:pPr>
            <a:r>
              <a:rPr lang="en-US" sz="2400" b="1" dirty="0" smtClean="0"/>
              <a:t>“Jim Crow”, 1865-1965</a:t>
            </a:r>
          </a:p>
          <a:p>
            <a:pPr>
              <a:buFont typeface="Arial" pitchFamily="34" charset="0"/>
              <a:buChar char="•"/>
            </a:pPr>
            <a:r>
              <a:rPr lang="en-US" sz="2400" b="1" dirty="0" smtClean="0"/>
              <a:t>integration, 1965-</a:t>
            </a:r>
            <a:endParaRPr lang="en-US" sz="2400" b="1" dirty="0"/>
          </a:p>
        </p:txBody>
      </p:sp>
      <p:pic>
        <p:nvPicPr>
          <p:cNvPr id="5" name="Content Placeholder 4" descr="slavery.gif"/>
          <p:cNvPicPr>
            <a:picLocks noGrp="1" noChangeAspect="1"/>
          </p:cNvPicPr>
          <p:nvPr>
            <p:ph sz="half" idx="1"/>
          </p:nvPr>
        </p:nvPicPr>
        <p:blipFill>
          <a:blip r:embed="rId2" cstate="print"/>
          <a:stretch>
            <a:fillRect/>
          </a:stretch>
        </p:blipFill>
        <p:spPr>
          <a:xfrm>
            <a:off x="4419600" y="1524000"/>
            <a:ext cx="4286250" cy="33337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harlemmap.gif"/>
          <p:cNvPicPr>
            <a:picLocks noGrp="1" noChangeAspect="1"/>
          </p:cNvPicPr>
          <p:nvPr>
            <p:ph type="pic" idx="1"/>
          </p:nvPr>
        </p:nvPicPr>
        <p:blipFill>
          <a:blip r:embed="rId2" cstate="print"/>
          <a:srcRect t="1852" b="1852"/>
          <a:stretch>
            <a:fillRect/>
          </a:stretch>
        </p:blipFill>
        <p:spPr/>
      </p:pic>
      <p:sp>
        <p:nvSpPr>
          <p:cNvPr id="4" name="Text Placeholder 3"/>
          <p:cNvSpPr>
            <a:spLocks noGrp="1"/>
          </p:cNvSpPr>
          <p:nvPr>
            <p:ph type="body" sz="half" idx="2"/>
          </p:nvPr>
        </p:nvSpPr>
        <p:spPr/>
        <p:txBody>
          <a:bodyPr>
            <a:normAutofit/>
          </a:bodyPr>
          <a:lstStyle/>
          <a:p>
            <a:r>
              <a:rPr lang="en-US" sz="2800" dirty="0" smtClean="0"/>
              <a:t>Harlem renaissance – 1920s</a:t>
            </a:r>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hayden.jpg"/>
          <p:cNvPicPr>
            <a:picLocks noGrp="1" noChangeAspect="1"/>
          </p:cNvPicPr>
          <p:nvPr>
            <p:ph type="pic" idx="1"/>
          </p:nvPr>
        </p:nvPicPr>
        <p:blipFill>
          <a:blip r:embed="rId2" cstate="print"/>
          <a:srcRect t="5072" b="5072"/>
          <a:stretch>
            <a:fillRect/>
          </a:stretch>
        </p:blipFill>
        <p:spPr>
          <a:xfrm>
            <a:off x="762000" y="381000"/>
            <a:ext cx="7391400" cy="5562600"/>
          </a:xfrm>
        </p:spPr>
      </p:pic>
      <p:sp>
        <p:nvSpPr>
          <p:cNvPr id="4" name="Text Placeholder 3"/>
          <p:cNvSpPr>
            <a:spLocks noGrp="1"/>
          </p:cNvSpPr>
          <p:nvPr>
            <p:ph type="body" sz="half" idx="2"/>
          </p:nvPr>
        </p:nvSpPr>
        <p:spPr>
          <a:xfrm>
            <a:off x="1752600" y="6096000"/>
            <a:ext cx="5486400" cy="423862"/>
          </a:xfrm>
        </p:spPr>
        <p:txBody>
          <a:bodyPr>
            <a:normAutofit fontScale="92500"/>
          </a:bodyPr>
          <a:lstStyle/>
          <a:p>
            <a:r>
              <a:rPr lang="en-US" sz="2000" dirty="0"/>
              <a:t>Palmer Hayden, </a:t>
            </a:r>
            <a:r>
              <a:rPr lang="en-US" sz="2000" i="1" dirty="0"/>
              <a:t>Midsummer Night in Harlem</a:t>
            </a:r>
            <a:r>
              <a:rPr lang="en-US" sz="2000" dirty="0"/>
              <a:t>, 1936</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Winold</a:t>
            </a:r>
            <a:r>
              <a:rPr lang="en-US" dirty="0"/>
              <a:t> Reiss, </a:t>
            </a:r>
            <a:r>
              <a:rPr lang="en-US" i="1" dirty="0"/>
              <a:t>Portrait of Langston Hughes</a:t>
            </a:r>
            <a:r>
              <a:rPr lang="en-US" dirty="0"/>
              <a:t>, c. 1925</a:t>
            </a:r>
            <a:br>
              <a:rPr lang="en-US" dirty="0"/>
            </a:br>
            <a:endParaRPr lang="en-US" dirty="0"/>
          </a:p>
        </p:txBody>
      </p:sp>
      <p:sp>
        <p:nvSpPr>
          <p:cNvPr id="4" name="Text Placeholder 3"/>
          <p:cNvSpPr>
            <a:spLocks noGrp="1"/>
          </p:cNvSpPr>
          <p:nvPr>
            <p:ph type="body" idx="2"/>
          </p:nvPr>
        </p:nvSpPr>
        <p:spPr/>
        <p:txBody>
          <a:bodyPr>
            <a:noAutofit/>
          </a:bodyPr>
          <a:lstStyle/>
          <a:p>
            <a:r>
              <a:rPr lang="en-US" sz="1800" dirty="0" smtClean="0"/>
              <a:t>Langston Hughes was born on February 1, 1902, in Joplin, Missouri. He published his first poem in 1921. He attended Columbia University, but left after one year to travel. His poetry was later promoted by </a:t>
            </a:r>
            <a:r>
              <a:rPr lang="en-US" sz="1800" dirty="0" err="1" smtClean="0"/>
              <a:t>Vachel</a:t>
            </a:r>
            <a:r>
              <a:rPr lang="en-US" sz="1800" dirty="0" smtClean="0"/>
              <a:t> Lindsay, and Hughes published his first book in 1926. He went on to write countless works of poetry, prose and plays, as well as a popular column for the </a:t>
            </a:r>
            <a:r>
              <a:rPr lang="en-US" sz="1800" i="1" dirty="0" smtClean="0"/>
              <a:t>Chicago Defender</a:t>
            </a:r>
            <a:r>
              <a:rPr lang="en-US" sz="1800" dirty="0" smtClean="0"/>
              <a:t>. He died on May 22, 1967.</a:t>
            </a:r>
            <a:endParaRPr lang="en-US" sz="1800" dirty="0"/>
          </a:p>
        </p:txBody>
      </p:sp>
      <p:pic>
        <p:nvPicPr>
          <p:cNvPr id="5" name="Content Placeholder 4" descr="16.langston_hughes.jpg"/>
          <p:cNvPicPr>
            <a:picLocks noGrp="1" noChangeAspect="1"/>
          </p:cNvPicPr>
          <p:nvPr>
            <p:ph sz="half" idx="1"/>
          </p:nvPr>
        </p:nvPicPr>
        <p:blipFill>
          <a:blip r:embed="rId2" cstate="print"/>
          <a:stretch>
            <a:fillRect/>
          </a:stretch>
        </p:blipFill>
        <p:spPr>
          <a:xfrm>
            <a:off x="4191981" y="456406"/>
            <a:ext cx="3877887" cy="54864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lightsoap.jpg"/>
          <p:cNvPicPr>
            <a:picLocks noChangeAspect="1"/>
          </p:cNvPicPr>
          <p:nvPr/>
        </p:nvPicPr>
        <p:blipFill>
          <a:blip r:embed="rId2" cstate="print"/>
          <a:stretch>
            <a:fillRect/>
          </a:stretch>
        </p:blipFill>
        <p:spPr>
          <a:xfrm>
            <a:off x="2229787" y="0"/>
            <a:ext cx="4684426"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533400"/>
          </a:xfrm>
        </p:spPr>
        <p:txBody>
          <a:bodyPr/>
          <a:lstStyle/>
          <a:p>
            <a:r>
              <a:rPr lang="en-US" dirty="0" smtClean="0"/>
              <a:t>Aunt Jemima</a:t>
            </a:r>
            <a:endParaRPr lang="en-US" dirty="0"/>
          </a:p>
        </p:txBody>
      </p:sp>
      <p:sp>
        <p:nvSpPr>
          <p:cNvPr id="4" name="Text Placeholder 3"/>
          <p:cNvSpPr>
            <a:spLocks noGrp="1"/>
          </p:cNvSpPr>
          <p:nvPr>
            <p:ph type="body" idx="2"/>
          </p:nvPr>
        </p:nvSpPr>
        <p:spPr>
          <a:xfrm>
            <a:off x="457200" y="1143000"/>
            <a:ext cx="4267200" cy="4983163"/>
          </a:xfrm>
        </p:spPr>
        <p:txBody>
          <a:bodyPr>
            <a:noAutofit/>
          </a:bodyPr>
          <a:lstStyle/>
          <a:p>
            <a:r>
              <a:rPr lang="en-US" dirty="0" smtClean="0"/>
              <a:t>In 1890, a former slave named Nancy Green was hired to be the spokesperson for</a:t>
            </a:r>
            <a:r>
              <a:rPr lang="en-US" b="1" dirty="0" smtClean="0"/>
              <a:t> Aunt Jemima</a:t>
            </a:r>
            <a:r>
              <a:rPr lang="en-US" dirty="0" smtClean="0"/>
              <a:t> brand food products. Nancy Green was born into slavery in 1834 in Montgomery County, Kentucky. In 1889 the creators of Aunt Jemima, Charles </a:t>
            </a:r>
            <a:r>
              <a:rPr lang="en-US" dirty="0" err="1" smtClean="0"/>
              <a:t>Rutt</a:t>
            </a:r>
            <a:r>
              <a:rPr lang="en-US" dirty="0" smtClean="0"/>
              <a:t> and Charles Underwood, sold the company to R.T Davis, who soon found Nancy Green in Chicago. The previous owners had already agreed upon her ‘look’ of a bandana and apron. Davis combined the Aunt Jemima look with a catchy tune from the Vaudeville circuit to make the Aunt Jemima brand.</a:t>
            </a:r>
          </a:p>
          <a:p>
            <a:r>
              <a:rPr lang="en-US" dirty="0" smtClean="0"/>
              <a:t>Green’s identity was first uncovered at the Worlds’ Columbian Exposition in 1893. There were so many people interested in the Aunt Jemima exhibit, police were called for crowd control. Green served pancakes to thousands of people. People loved her warm personality and friendly demeanor, not to mention her cooking. Green was given an award for showmanship at the exposition. As a result of her dedication, Aunt Jemima received 50,000 orders for pancake mix. Not only did flour sales soar, but Green received a lifetime contract to serve as spokesperson.  She was a living legend of the brand until she died in a car accident in September 1923.</a:t>
            </a:r>
          </a:p>
          <a:p>
            <a:endParaRPr lang="en-US" dirty="0"/>
          </a:p>
        </p:txBody>
      </p:sp>
      <p:pic>
        <p:nvPicPr>
          <p:cNvPr id="5" name="Content Placeholder 4" descr="auntjemima.jpg"/>
          <p:cNvPicPr>
            <a:picLocks noGrp="1" noChangeAspect="1"/>
          </p:cNvPicPr>
          <p:nvPr>
            <p:ph sz="half" idx="1"/>
          </p:nvPr>
        </p:nvPicPr>
        <p:blipFill>
          <a:blip r:embed="rId2" cstate="print"/>
          <a:stretch>
            <a:fillRect/>
          </a:stretch>
        </p:blipFill>
        <p:spPr>
          <a:xfrm>
            <a:off x="5562600" y="1371600"/>
            <a:ext cx="2857500" cy="412432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Betye</a:t>
            </a:r>
            <a:r>
              <a:rPr lang="en-US" dirty="0"/>
              <a:t> Saar, </a:t>
            </a:r>
            <a:r>
              <a:rPr lang="en-US" i="1" dirty="0"/>
              <a:t>The Liberation of Aunt Jemima</a:t>
            </a:r>
            <a:r>
              <a:rPr lang="en-US" dirty="0"/>
              <a:t>, 1972</a:t>
            </a:r>
            <a:br>
              <a:rPr lang="en-US" dirty="0"/>
            </a:br>
            <a:endParaRPr lang="en-US" dirty="0"/>
          </a:p>
        </p:txBody>
      </p:sp>
      <p:sp>
        <p:nvSpPr>
          <p:cNvPr id="4" name="Text Placeholder 3"/>
          <p:cNvSpPr>
            <a:spLocks noGrp="1"/>
          </p:cNvSpPr>
          <p:nvPr>
            <p:ph type="body" idx="2"/>
          </p:nvPr>
        </p:nvSpPr>
        <p:spPr/>
        <p:txBody>
          <a:bodyPr/>
          <a:lstStyle/>
          <a:p>
            <a:endParaRPr lang="en-US" dirty="0"/>
          </a:p>
        </p:txBody>
      </p:sp>
      <p:pic>
        <p:nvPicPr>
          <p:cNvPr id="5" name="Content Placeholder 4" descr="the_liberation_of_aunt_jemima1324344796398.png"/>
          <p:cNvPicPr>
            <a:picLocks noGrp="1" noChangeAspect="1"/>
          </p:cNvPicPr>
          <p:nvPr>
            <p:ph sz="half" idx="1"/>
          </p:nvPr>
        </p:nvPicPr>
        <p:blipFill>
          <a:blip r:embed="rId2" cstate="print"/>
          <a:stretch>
            <a:fillRect/>
          </a:stretch>
        </p:blipFill>
        <p:spPr>
          <a:xfrm>
            <a:off x="4070629" y="273050"/>
            <a:ext cx="4120592" cy="5853113"/>
          </a:xfrm>
        </p:spPr>
      </p:pic>
      <p:pic>
        <p:nvPicPr>
          <p:cNvPr id="6" name="Picture 5" descr="Betye-Saar-HI-750x1071.jpg"/>
          <p:cNvPicPr>
            <a:picLocks noChangeAspect="1"/>
          </p:cNvPicPr>
          <p:nvPr/>
        </p:nvPicPr>
        <p:blipFill>
          <a:blip r:embed="rId3" cstate="print"/>
          <a:stretch>
            <a:fillRect/>
          </a:stretch>
        </p:blipFill>
        <p:spPr>
          <a:xfrm>
            <a:off x="533401" y="1600200"/>
            <a:ext cx="2895600" cy="40386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bearden-prevalence.jpg"/>
          <p:cNvPicPr>
            <a:picLocks noGrp="1" noChangeAspect="1"/>
          </p:cNvPicPr>
          <p:nvPr>
            <p:ph type="pic" idx="1"/>
          </p:nvPr>
        </p:nvPicPr>
        <p:blipFill>
          <a:blip r:embed="rId2" cstate="print"/>
          <a:srcRect l="1768" r="1768"/>
          <a:stretch>
            <a:fillRect/>
          </a:stretch>
        </p:blipFill>
        <p:spPr>
          <a:xfrm>
            <a:off x="1066800" y="612774"/>
            <a:ext cx="6781800" cy="4873625"/>
          </a:xfrm>
        </p:spPr>
      </p:pic>
      <p:sp>
        <p:nvSpPr>
          <p:cNvPr id="4" name="Text Placeholder 3"/>
          <p:cNvSpPr>
            <a:spLocks noGrp="1"/>
          </p:cNvSpPr>
          <p:nvPr>
            <p:ph type="body" sz="half" idx="2"/>
          </p:nvPr>
        </p:nvSpPr>
        <p:spPr>
          <a:xfrm>
            <a:off x="1792288" y="5562600"/>
            <a:ext cx="5486400" cy="838200"/>
          </a:xfrm>
        </p:spPr>
        <p:txBody>
          <a:bodyPr>
            <a:noAutofit/>
          </a:bodyPr>
          <a:lstStyle/>
          <a:p>
            <a:r>
              <a:rPr lang="en-US" sz="2400" i="1" dirty="0" smtClean="0"/>
              <a:t>The Prevalence of Ritual: Baptism</a:t>
            </a:r>
            <a:r>
              <a:rPr lang="en-US" sz="2400" dirty="0" smtClean="0"/>
              <a:t>, </a:t>
            </a:r>
            <a:r>
              <a:rPr lang="en-US" sz="2400" dirty="0" smtClean="0"/>
              <a:t>1964, </a:t>
            </a:r>
            <a:r>
              <a:rPr lang="en-US" sz="2400" dirty="0" err="1" smtClean="0"/>
              <a:t>Romare</a:t>
            </a:r>
            <a:r>
              <a:rPr lang="en-US" sz="2400" dirty="0" smtClean="0"/>
              <a:t> Bearden</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Romare</a:t>
            </a:r>
            <a:r>
              <a:rPr lang="en-US" dirty="0" smtClean="0"/>
              <a:t> Bearden </a:t>
            </a:r>
            <a:br>
              <a:rPr lang="en-US" dirty="0" smtClean="0"/>
            </a:br>
            <a:r>
              <a:rPr lang="en-US" dirty="0" smtClean="0"/>
              <a:t>1911-1988</a:t>
            </a:r>
            <a:endParaRPr lang="en-US" dirty="0"/>
          </a:p>
        </p:txBody>
      </p:sp>
      <p:sp>
        <p:nvSpPr>
          <p:cNvPr id="4" name="Text Placeholder 3"/>
          <p:cNvSpPr>
            <a:spLocks noGrp="1"/>
          </p:cNvSpPr>
          <p:nvPr>
            <p:ph type="body" idx="2"/>
          </p:nvPr>
        </p:nvSpPr>
        <p:spPr/>
        <p:txBody>
          <a:bodyPr>
            <a:normAutofit lnSpcReduction="10000"/>
          </a:bodyPr>
          <a:lstStyle/>
          <a:p>
            <a:r>
              <a:rPr lang="en-US" sz="1600" dirty="0" smtClean="0"/>
              <a:t>Recognized as one of the most creative and original visual artists of the twentieth century, </a:t>
            </a:r>
            <a:r>
              <a:rPr lang="en-US" sz="1600" dirty="0" err="1" smtClean="0"/>
              <a:t>Romare</a:t>
            </a:r>
            <a:r>
              <a:rPr lang="en-US" sz="1600" dirty="0" smtClean="0"/>
              <a:t> Bearden had a prolific and distinguished career. He experimented with many different mediums and artistic styles, but is best known for his richly textured collages, two of which appeared on the covers of </a:t>
            </a:r>
            <a:r>
              <a:rPr lang="en-US" sz="1600" i="1" dirty="0" smtClean="0"/>
              <a:t>Fortune</a:t>
            </a:r>
            <a:r>
              <a:rPr lang="en-US" sz="1600" dirty="0" smtClean="0"/>
              <a:t> and </a:t>
            </a:r>
            <a:r>
              <a:rPr lang="en-US" sz="1600" i="1" dirty="0" smtClean="0"/>
              <a:t>Time </a:t>
            </a:r>
            <a:r>
              <a:rPr lang="en-US" sz="1600" dirty="0" smtClean="0"/>
              <a:t>magazines, in 1968. An innovative artist with diverse interests, Bearden also designed costumes and sets for the Alvin Ailey American Dance Theater, and programs, sets and designs for Nanette Bearden's Contemporary Dance Theatre.</a:t>
            </a:r>
            <a:endParaRPr lang="en-US" sz="1600" dirty="0"/>
          </a:p>
        </p:txBody>
      </p:sp>
      <p:pic>
        <p:nvPicPr>
          <p:cNvPr id="5" name="Content Placeholder 4" descr="romare4[1].jpg"/>
          <p:cNvPicPr>
            <a:picLocks noGrp="1" noChangeAspect="1"/>
          </p:cNvPicPr>
          <p:nvPr>
            <p:ph sz="half" idx="1"/>
          </p:nvPr>
        </p:nvPicPr>
        <p:blipFill>
          <a:blip r:embed="rId2" cstate="print"/>
          <a:stretch>
            <a:fillRect/>
          </a:stretch>
        </p:blipFill>
        <p:spPr>
          <a:xfrm>
            <a:off x="4667885" y="1370806"/>
            <a:ext cx="2926080" cy="3657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normAutofit fontScale="90000"/>
          </a:bodyPr>
          <a:lstStyle/>
          <a:p>
            <a:r>
              <a:rPr lang="en-US" dirty="0" smtClean="0"/>
              <a:t>“Colored Only,” 1946</a:t>
            </a:r>
            <a:br>
              <a:rPr lang="en-US" dirty="0" smtClean="0"/>
            </a:br>
            <a:endParaRPr lang="en-US" dirty="0"/>
          </a:p>
        </p:txBody>
      </p:sp>
      <p:sp>
        <p:nvSpPr>
          <p:cNvPr id="4" name="Text Placeholder 3"/>
          <p:cNvSpPr>
            <a:spLocks noGrp="1"/>
          </p:cNvSpPr>
          <p:nvPr>
            <p:ph type="body" idx="2"/>
          </p:nvPr>
        </p:nvSpPr>
        <p:spPr>
          <a:xfrm>
            <a:off x="457200" y="1066800"/>
            <a:ext cx="3048000" cy="5059363"/>
          </a:xfrm>
        </p:spPr>
        <p:txBody>
          <a:bodyPr>
            <a:normAutofit fontScale="55000" lnSpcReduction="20000"/>
          </a:bodyPr>
          <a:lstStyle/>
          <a:p>
            <a:endParaRPr lang="en-US" dirty="0" smtClean="0"/>
          </a:p>
          <a:p>
            <a:r>
              <a:rPr lang="en-US" sz="2900" dirty="0" smtClean="0"/>
              <a:t>Elizabeth Catlett 1915-2012</a:t>
            </a:r>
          </a:p>
          <a:p>
            <a:endParaRPr lang="en-US" sz="2100" dirty="0"/>
          </a:p>
          <a:p>
            <a:r>
              <a:rPr lang="en-US" sz="2100" dirty="0" smtClean="0"/>
              <a:t>Washington Post obituary:</a:t>
            </a:r>
          </a:p>
          <a:p>
            <a:endParaRPr lang="en-US" sz="2100" dirty="0"/>
          </a:p>
          <a:p>
            <a:r>
              <a:rPr lang="en-US" sz="2100" dirty="0" smtClean="0"/>
              <a:t>Although she had lived in Mexico since 1946, Ms. Catlett was one of the few remaining links to the Harlem Renaissance of the 1920s and 1930s. Her friends included such storied African American thinkers and artists as </a:t>
            </a:r>
            <a:r>
              <a:rPr lang="en-US" sz="2100" dirty="0" err="1" smtClean="0"/>
              <a:t>W.E.B.</a:t>
            </a:r>
            <a:r>
              <a:rPr lang="en-US" sz="2100" dirty="0" smtClean="0"/>
              <a:t> Du Bois, Langston Hughes, Paul Robeson, </a:t>
            </a:r>
            <a:r>
              <a:rPr lang="en-US" sz="2100" dirty="0" err="1" smtClean="0"/>
              <a:t>Thurgood</a:t>
            </a:r>
            <a:r>
              <a:rPr lang="en-US" sz="2100" dirty="0" smtClean="0"/>
              <a:t> Marshall and Jacob Lawrence.</a:t>
            </a:r>
          </a:p>
          <a:p>
            <a:r>
              <a:rPr lang="en-US" sz="2100" dirty="0" smtClean="0"/>
              <a:t>“I have always wanted my art to service black people — to reflect us, to relate to us, to stimulate us, to make us aware of our potential,” Ms. Catlett told author </a:t>
            </a:r>
            <a:r>
              <a:rPr lang="en-US" sz="2100" dirty="0" err="1" smtClean="0"/>
              <a:t>Samella</a:t>
            </a:r>
            <a:r>
              <a:rPr lang="en-US" sz="2100" dirty="0" smtClean="0"/>
              <a:t> Lewis in her 1978 book “Art: African American.”</a:t>
            </a:r>
          </a:p>
          <a:p>
            <a:r>
              <a:rPr lang="en-US" sz="2100" dirty="0" smtClean="0"/>
              <a:t>For years, Ms. Catlett was denied entry to the United States because of suspected Communist sympathies, and her art was seldom seen in the land of her birth. Yet, in the past 25 years, her prints and sculptures have been exhibited worldwide and have entered the collections of major museums, including the Smithsonian American Art Museum, the Museum of Modern Art and the Metropolitan Museum of Art in New York, and the Baltimore Museum of Art.</a:t>
            </a:r>
          </a:p>
          <a:p>
            <a:endParaRPr lang="en-US" dirty="0"/>
          </a:p>
          <a:p>
            <a:endParaRPr lang="en-US" dirty="0"/>
          </a:p>
        </p:txBody>
      </p:sp>
      <p:pic>
        <p:nvPicPr>
          <p:cNvPr id="5" name="Content Placeholder 4" descr="Catlett-ColoredOnly.JPG"/>
          <p:cNvPicPr>
            <a:picLocks noGrp="1" noChangeAspect="1"/>
          </p:cNvPicPr>
          <p:nvPr>
            <p:ph sz="half" idx="1"/>
          </p:nvPr>
        </p:nvPicPr>
        <p:blipFill>
          <a:blip r:embed="rId2" cstate="print"/>
          <a:stretch>
            <a:fillRect/>
          </a:stretch>
        </p:blipFill>
        <p:spPr>
          <a:xfrm>
            <a:off x="3887597" y="761206"/>
            <a:ext cx="4486656" cy="48768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a:t>
            </a:r>
            <a:endParaRPr lang="en-US" dirty="0"/>
          </a:p>
        </p:txBody>
      </p:sp>
      <p:sp>
        <p:nvSpPr>
          <p:cNvPr id="3" name="Text Placeholder 2"/>
          <p:cNvSpPr>
            <a:spLocks noGrp="1"/>
          </p:cNvSpPr>
          <p:nvPr>
            <p:ph type="body" idx="1"/>
          </p:nvPr>
        </p:nvSpPr>
        <p:spPr/>
        <p:txBody>
          <a:bodyPr/>
          <a:lstStyle/>
          <a:p>
            <a:r>
              <a:rPr lang="en-US" dirty="0" smtClean="0"/>
              <a:t>Little Rock, 1957</a:t>
            </a:r>
            <a:endParaRPr lang="en-US" dirty="0"/>
          </a:p>
        </p:txBody>
      </p:sp>
      <p:sp>
        <p:nvSpPr>
          <p:cNvPr id="5" name="Text Placeholder 4"/>
          <p:cNvSpPr>
            <a:spLocks noGrp="1"/>
          </p:cNvSpPr>
          <p:nvPr>
            <p:ph type="body" sz="half" idx="3"/>
          </p:nvPr>
        </p:nvSpPr>
        <p:spPr/>
        <p:txBody>
          <a:bodyPr>
            <a:normAutofit fontScale="70000" lnSpcReduction="20000"/>
          </a:bodyPr>
          <a:lstStyle/>
          <a:p>
            <a:r>
              <a:rPr lang="en-US" dirty="0" smtClean="0"/>
              <a:t>Norman Rockwell, The Problem We all Live With (1935)</a:t>
            </a:r>
            <a:endParaRPr lang="en-US" dirty="0"/>
          </a:p>
        </p:txBody>
      </p:sp>
      <p:pic>
        <p:nvPicPr>
          <p:cNvPr id="7" name="Content Placeholder 6" descr="segregation[1].jpg"/>
          <p:cNvPicPr>
            <a:picLocks noGrp="1" noChangeAspect="1"/>
          </p:cNvPicPr>
          <p:nvPr>
            <p:ph sz="quarter" idx="2"/>
          </p:nvPr>
        </p:nvPicPr>
        <p:blipFill>
          <a:blip r:embed="rId2" cstate="print"/>
          <a:stretch>
            <a:fillRect/>
          </a:stretch>
        </p:blipFill>
        <p:spPr>
          <a:xfrm>
            <a:off x="457200" y="2787383"/>
            <a:ext cx="4040188" cy="2913597"/>
          </a:xfrm>
        </p:spPr>
      </p:pic>
      <p:pic>
        <p:nvPicPr>
          <p:cNvPr id="8" name="Content Placeholder 7" descr="the-problem-we-all-live-with-1935.jpg"/>
          <p:cNvPicPr>
            <a:picLocks noGrp="1" noChangeAspect="1"/>
          </p:cNvPicPr>
          <p:nvPr>
            <p:ph sz="quarter" idx="4"/>
          </p:nvPr>
        </p:nvPicPr>
        <p:blipFill>
          <a:blip r:embed="rId3" cstate="print"/>
          <a:stretch>
            <a:fillRect/>
          </a:stretch>
        </p:blipFill>
        <p:spPr>
          <a:xfrm>
            <a:off x="4645920" y="2945318"/>
            <a:ext cx="4039985" cy="2597727"/>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ves1.jpg"/>
          <p:cNvPicPr>
            <a:picLocks noChangeAspect="1"/>
          </p:cNvPicPr>
          <p:nvPr/>
        </p:nvPicPr>
        <p:blipFill>
          <a:blip r:embed="rId2" cstate="print"/>
          <a:stretch>
            <a:fillRect/>
          </a:stretch>
        </p:blipFill>
        <p:spPr>
          <a:xfrm>
            <a:off x="289632" y="0"/>
            <a:ext cx="8564735"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e-faith-ringgold-1967.jpg"/>
          <p:cNvPicPr>
            <a:picLocks noChangeAspect="1"/>
          </p:cNvPicPr>
          <p:nvPr/>
        </p:nvPicPr>
        <p:blipFill>
          <a:blip r:embed="rId2" cstate="print"/>
          <a:stretch>
            <a:fillRect/>
          </a:stretch>
        </p:blipFill>
        <p:spPr>
          <a:xfrm>
            <a:off x="0" y="1057275"/>
            <a:ext cx="9144000" cy="4743450"/>
          </a:xfrm>
          <a:prstGeom prst="rect">
            <a:avLst/>
          </a:prstGeom>
        </p:spPr>
      </p:pic>
      <p:sp>
        <p:nvSpPr>
          <p:cNvPr id="3" name="TextBox 2"/>
          <p:cNvSpPr txBox="1"/>
          <p:nvPr/>
        </p:nvSpPr>
        <p:spPr>
          <a:xfrm>
            <a:off x="1447800" y="6096000"/>
            <a:ext cx="5257800" cy="523220"/>
          </a:xfrm>
          <a:prstGeom prst="rect">
            <a:avLst/>
          </a:prstGeom>
          <a:noFill/>
        </p:spPr>
        <p:txBody>
          <a:bodyPr wrap="square" rtlCol="0">
            <a:spAutoFit/>
          </a:bodyPr>
          <a:lstStyle/>
          <a:p>
            <a:r>
              <a:rPr lang="en-US" sz="2800" dirty="0" smtClean="0"/>
              <a:t>Faith Ringgold, </a:t>
            </a:r>
            <a:r>
              <a:rPr lang="en-US" sz="2800" i="1" dirty="0" smtClean="0"/>
              <a:t>Die</a:t>
            </a:r>
            <a:r>
              <a:rPr lang="en-US" sz="2800" dirty="0" smtClean="0"/>
              <a:t>, 1967</a:t>
            </a: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ama_2008.jpg"/>
          <p:cNvPicPr>
            <a:picLocks noChangeAspect="1"/>
          </p:cNvPicPr>
          <p:nvPr/>
        </p:nvPicPr>
        <p:blipFill>
          <a:blip r:embed="rId2" cstate="print"/>
          <a:stretch>
            <a:fillRect/>
          </a:stretch>
        </p:blipFill>
        <p:spPr>
          <a:xfrm>
            <a:off x="0" y="571500"/>
            <a:ext cx="9144000" cy="5715000"/>
          </a:xfrm>
          <a:prstGeom prst="rect">
            <a:avLst/>
          </a:prstGeom>
        </p:spPr>
      </p:pic>
      <p:sp>
        <p:nvSpPr>
          <p:cNvPr id="3" name="TextBox 2"/>
          <p:cNvSpPr txBox="1"/>
          <p:nvPr/>
        </p:nvSpPr>
        <p:spPr>
          <a:xfrm>
            <a:off x="2819400" y="6477000"/>
            <a:ext cx="3048000" cy="461665"/>
          </a:xfrm>
          <a:prstGeom prst="rect">
            <a:avLst/>
          </a:prstGeom>
          <a:noFill/>
        </p:spPr>
        <p:txBody>
          <a:bodyPr wrap="square" rtlCol="0">
            <a:spAutoFit/>
          </a:bodyPr>
          <a:lstStyle/>
          <a:p>
            <a:r>
              <a:rPr lang="en-US" sz="2400" dirty="0" smtClean="0"/>
              <a:t>post-racial America?</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bamaBirthCertificate.jpg"/>
          <p:cNvPicPr>
            <a:picLocks noChangeAspect="1"/>
          </p:cNvPicPr>
          <p:nvPr/>
        </p:nvPicPr>
        <p:blipFill>
          <a:blip r:embed="rId2" cstate="print"/>
          <a:stretch>
            <a:fillRect/>
          </a:stretch>
        </p:blipFill>
        <p:spPr>
          <a:xfrm>
            <a:off x="1092200" y="577850"/>
            <a:ext cx="6959600" cy="57023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800px-SlaveDanceand_Music.jpg"/>
          <p:cNvPicPr>
            <a:picLocks noGrp="1" noChangeAspect="1"/>
          </p:cNvPicPr>
          <p:nvPr>
            <p:ph type="pic" idx="1"/>
          </p:nvPr>
        </p:nvPicPr>
        <p:blipFill>
          <a:blip r:embed="rId2" cstate="print"/>
          <a:srcRect l="7500" r="7500"/>
          <a:stretch>
            <a:fillRect/>
          </a:stretch>
        </p:blipFill>
        <p:spPr>
          <a:xfrm>
            <a:off x="1371600" y="612774"/>
            <a:ext cx="6248400" cy="4645025"/>
          </a:xfrm>
        </p:spPr>
      </p:pic>
      <p:sp>
        <p:nvSpPr>
          <p:cNvPr id="4" name="Text Placeholder 3"/>
          <p:cNvSpPr>
            <a:spLocks noGrp="1"/>
          </p:cNvSpPr>
          <p:nvPr>
            <p:ph type="body" sz="half" idx="2"/>
          </p:nvPr>
        </p:nvSpPr>
        <p:spPr>
          <a:xfrm>
            <a:off x="1792288" y="5715000"/>
            <a:ext cx="5486400" cy="457200"/>
          </a:xfrm>
        </p:spPr>
        <p:txBody>
          <a:bodyPr>
            <a:normAutofit/>
          </a:bodyPr>
          <a:lstStyle/>
          <a:p>
            <a:r>
              <a:rPr lang="en-US" sz="2000" dirty="0" smtClean="0"/>
              <a:t>wedding? unknown artist, about 1700</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_slaveTradePoster.jpg"/>
          <p:cNvPicPr>
            <a:picLocks noChangeAspect="1"/>
          </p:cNvPicPr>
          <p:nvPr/>
        </p:nvPicPr>
        <p:blipFill>
          <a:blip r:embed="rId2" cstate="print"/>
          <a:stretch>
            <a:fillRect/>
          </a:stretch>
        </p:blipFill>
        <p:spPr>
          <a:xfrm>
            <a:off x="2438400" y="457200"/>
            <a:ext cx="4267200" cy="5791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aveShipDiagram.jpg"/>
          <p:cNvPicPr>
            <a:picLocks noChangeAspect="1"/>
          </p:cNvPicPr>
          <p:nvPr/>
        </p:nvPicPr>
        <p:blipFill>
          <a:blip r:embed="rId2" cstate="print"/>
          <a:stretch>
            <a:fillRect/>
          </a:stretch>
        </p:blipFill>
        <p:spPr>
          <a:xfrm>
            <a:off x="508000" y="381000"/>
            <a:ext cx="8128000" cy="6096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029200"/>
            <a:ext cx="5486400" cy="338138"/>
          </a:xfrm>
        </p:spPr>
        <p:txBody>
          <a:bodyPr>
            <a:normAutofit fontScale="90000"/>
          </a:bodyPr>
          <a:lstStyle/>
          <a:p>
            <a:endParaRPr lang="en-US" dirty="0"/>
          </a:p>
        </p:txBody>
      </p:sp>
      <p:pic>
        <p:nvPicPr>
          <p:cNvPr id="5" name="Picture Placeholder 4" descr="John Lewis Krimmel - The Quilting Frolic 1813.jpg"/>
          <p:cNvPicPr>
            <a:picLocks noGrp="1" noChangeAspect="1"/>
          </p:cNvPicPr>
          <p:nvPr>
            <p:ph type="pic" idx="1"/>
          </p:nvPr>
        </p:nvPicPr>
        <p:blipFill>
          <a:blip r:embed="rId2" cstate="print"/>
          <a:srcRect t="1892" b="1892"/>
          <a:stretch>
            <a:fillRect/>
          </a:stretch>
        </p:blipFill>
        <p:spPr>
          <a:xfrm>
            <a:off x="1371600" y="457200"/>
            <a:ext cx="6324600" cy="4800600"/>
          </a:xfrm>
        </p:spPr>
      </p:pic>
      <p:sp>
        <p:nvSpPr>
          <p:cNvPr id="4" name="Text Placeholder 3"/>
          <p:cNvSpPr>
            <a:spLocks noGrp="1"/>
          </p:cNvSpPr>
          <p:nvPr>
            <p:ph type="body" sz="half" idx="2"/>
          </p:nvPr>
        </p:nvSpPr>
        <p:spPr>
          <a:xfrm>
            <a:off x="1524000" y="5715000"/>
            <a:ext cx="5486400" cy="762000"/>
          </a:xfrm>
        </p:spPr>
        <p:txBody>
          <a:bodyPr>
            <a:normAutofit fontScale="70000" lnSpcReduction="20000"/>
          </a:bodyPr>
          <a:lstStyle/>
          <a:p>
            <a:r>
              <a:rPr lang="en-US" sz="3800" dirty="0"/>
              <a:t>John Lewis </a:t>
            </a:r>
            <a:r>
              <a:rPr lang="en-US" sz="3800" dirty="0" err="1"/>
              <a:t>Krimmel</a:t>
            </a:r>
            <a:r>
              <a:rPr lang="en-US" sz="3800" i="1" dirty="0"/>
              <a:t>, Quilting Frolic</a:t>
            </a:r>
            <a:r>
              <a:rPr lang="en-US" sz="3800" dirty="0"/>
              <a:t>, </a:t>
            </a:r>
            <a:r>
              <a:rPr lang="en-US" sz="3800" dirty="0" smtClean="0"/>
              <a:t>1813 </a:t>
            </a:r>
            <a:r>
              <a:rPr lang="en-US" sz="3400" dirty="0" smtClean="0"/>
              <a:t>(</a:t>
            </a:r>
            <a:r>
              <a:rPr lang="en-US" sz="3400" dirty="0" err="1" smtClean="0"/>
              <a:t>prošívaná</a:t>
            </a:r>
            <a:r>
              <a:rPr lang="en-US" sz="3400" dirty="0" smtClean="0"/>
              <a:t> </a:t>
            </a:r>
            <a:r>
              <a:rPr lang="en-US" sz="3400" dirty="0" err="1" smtClean="0"/>
              <a:t>pokrývka</a:t>
            </a:r>
            <a:r>
              <a:rPr lang="en-US" sz="3400" dirty="0" smtClean="0"/>
              <a:t>)</a:t>
            </a:r>
            <a:endParaRPr lang="en-US" sz="34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racism</a:t>
            </a:r>
            <a:endParaRPr lang="en-US" dirty="0"/>
          </a:p>
        </p:txBody>
      </p:sp>
      <p:sp>
        <p:nvSpPr>
          <p:cNvPr id="4" name="Text Placeholder 3"/>
          <p:cNvSpPr>
            <a:spLocks noGrp="1"/>
          </p:cNvSpPr>
          <p:nvPr>
            <p:ph type="body" idx="2"/>
          </p:nvPr>
        </p:nvSpPr>
        <p:spPr/>
        <p:txBody>
          <a:bodyPr>
            <a:normAutofit lnSpcReduction="10000"/>
          </a:bodyPr>
          <a:lstStyle/>
          <a:p>
            <a:r>
              <a:rPr lang="en-US" dirty="0" smtClean="0"/>
              <a:t>Dr. Samuel Cartwright of Louisiana attributed slave misconduct to a disease, </a:t>
            </a:r>
            <a:r>
              <a:rPr lang="en-US" dirty="0" err="1" smtClean="0"/>
              <a:t>Dysaesthesia</a:t>
            </a:r>
            <a:r>
              <a:rPr lang="en-US" dirty="0" smtClean="0"/>
              <a:t> </a:t>
            </a:r>
            <a:r>
              <a:rPr lang="en-US" dirty="0" err="1" smtClean="0"/>
              <a:t>Aethiopica</a:t>
            </a:r>
            <a:r>
              <a:rPr lang="en-US" dirty="0" smtClean="0"/>
              <a:t>, which others simply called “rascality.” Cartwright insisted that this disease caused slaves to misbehave, and the “malady” also brought about “</a:t>
            </a:r>
            <a:r>
              <a:rPr lang="en-US" dirty="0" err="1" smtClean="0"/>
              <a:t>stupidness</a:t>
            </a:r>
            <a:r>
              <a:rPr lang="en-US" dirty="0" smtClean="0"/>
              <a:t> of the mind and insensibility of the nerves.” The doctor said this disease resulted from poor sleeping habits. All blacks, he argued, slept with their heads under the covers, forcing them to breathe “warm, impure air, loaded with carbonic acid and </a:t>
            </a:r>
            <a:r>
              <a:rPr lang="en-US" dirty="0" err="1" smtClean="0"/>
              <a:t>acqueous</a:t>
            </a:r>
            <a:r>
              <a:rPr lang="en-US" dirty="0" smtClean="0"/>
              <a:t> </a:t>
            </a:r>
            <a:r>
              <a:rPr lang="en-US" dirty="0" smtClean="0"/>
              <a:t>vapor.” According to Cartwright, this habit resulted in the “improper </a:t>
            </a:r>
            <a:r>
              <a:rPr lang="en-US" dirty="0" err="1" smtClean="0"/>
              <a:t>atmospherization</a:t>
            </a:r>
            <a:r>
              <a:rPr lang="en-US" dirty="0" smtClean="0"/>
              <a:t> of the blood” that led to a lethargy that provided “one of the heaviest chains that binds the Negro to slavery.”</a:t>
            </a:r>
            <a:endParaRPr lang="en-US" dirty="0"/>
          </a:p>
        </p:txBody>
      </p:sp>
      <p:pic>
        <p:nvPicPr>
          <p:cNvPr id="5" name="Content Placeholder 4" descr="Races_and_skulls.png"/>
          <p:cNvPicPr>
            <a:picLocks noGrp="1" noChangeAspect="1"/>
          </p:cNvPicPr>
          <p:nvPr>
            <p:ph sz="half" idx="1"/>
          </p:nvPr>
        </p:nvPicPr>
        <p:blipFill>
          <a:blip r:embed="rId2" cstate="print"/>
          <a:stretch>
            <a:fillRect/>
          </a:stretch>
        </p:blipFill>
        <p:spPr>
          <a:xfrm>
            <a:off x="4502150" y="532606"/>
            <a:ext cx="3257550" cy="5334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johnson_negrolife.jpg"/>
          <p:cNvPicPr>
            <a:picLocks noGrp="1" noChangeAspect="1"/>
          </p:cNvPicPr>
          <p:nvPr>
            <p:ph type="pic" idx="1"/>
          </p:nvPr>
        </p:nvPicPr>
        <p:blipFill>
          <a:blip r:embed="rId2" cstate="print"/>
          <a:srcRect t="2094" b="2094"/>
          <a:stretch>
            <a:fillRect/>
          </a:stretch>
        </p:blipFill>
        <p:spPr>
          <a:xfrm>
            <a:off x="1143000" y="612774"/>
            <a:ext cx="6781800" cy="4873625"/>
          </a:xfrm>
        </p:spPr>
      </p:pic>
      <p:sp>
        <p:nvSpPr>
          <p:cNvPr id="4" name="Text Placeholder 3"/>
          <p:cNvSpPr>
            <a:spLocks noGrp="1"/>
          </p:cNvSpPr>
          <p:nvPr>
            <p:ph type="body" sz="half" idx="2"/>
          </p:nvPr>
        </p:nvSpPr>
        <p:spPr>
          <a:xfrm>
            <a:off x="1792288" y="5791200"/>
            <a:ext cx="5486400" cy="685800"/>
          </a:xfrm>
        </p:spPr>
        <p:txBody>
          <a:bodyPr>
            <a:normAutofit lnSpcReduction="10000"/>
          </a:bodyPr>
          <a:lstStyle/>
          <a:p>
            <a:r>
              <a:rPr lang="en-US" sz="2000" dirty="0"/>
              <a:t>Eastman Johnson, </a:t>
            </a:r>
            <a:r>
              <a:rPr lang="en-US" sz="2000" i="1" dirty="0"/>
              <a:t>Negro Life in the South </a:t>
            </a:r>
            <a:r>
              <a:rPr lang="en-US" sz="2000" i="1" dirty="0" smtClean="0"/>
              <a:t> (</a:t>
            </a:r>
            <a:r>
              <a:rPr lang="en-US" sz="2000" i="1" dirty="0"/>
              <a:t>Kentucky Home),</a:t>
            </a:r>
            <a:r>
              <a:rPr lang="en-US" sz="2000" dirty="0"/>
              <a:t> 1859</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383</TotalTime>
  <Words>962</Words>
  <Application>Microsoft Office PowerPoint</Application>
  <PresentationFormat>On-screen Show (4:3)</PresentationFormat>
  <Paragraphs>48</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Race and Slavery</vt:lpstr>
      <vt:lpstr>three “eras” </vt:lpstr>
      <vt:lpstr>Slide 3</vt:lpstr>
      <vt:lpstr>Slide 4</vt:lpstr>
      <vt:lpstr>Slide 5</vt:lpstr>
      <vt:lpstr>Slide 6</vt:lpstr>
      <vt:lpstr>Slide 7</vt:lpstr>
      <vt:lpstr>“scientific” racism</vt:lpstr>
      <vt:lpstr>Slide 9</vt:lpstr>
      <vt:lpstr>Slide 10</vt:lpstr>
      <vt:lpstr>Slide 11</vt:lpstr>
      <vt:lpstr>Slide 12</vt:lpstr>
      <vt:lpstr>Slide 13</vt:lpstr>
      <vt:lpstr>Slide 14</vt:lpstr>
      <vt:lpstr>“Jim Crow”</vt:lpstr>
      <vt:lpstr>“lawn nigger”</vt:lpstr>
      <vt:lpstr>Slide 17</vt:lpstr>
      <vt:lpstr>Slide 18</vt:lpstr>
      <vt:lpstr>Slide 19</vt:lpstr>
      <vt:lpstr>Slide 20</vt:lpstr>
      <vt:lpstr>Slide 21</vt:lpstr>
      <vt:lpstr>Winold Reiss, Portrait of Langston Hughes, c. 1925 </vt:lpstr>
      <vt:lpstr>Slide 23</vt:lpstr>
      <vt:lpstr>Aunt Jemima</vt:lpstr>
      <vt:lpstr>Betye Saar, The Liberation of Aunt Jemima, 1972 </vt:lpstr>
      <vt:lpstr>Slide 26</vt:lpstr>
      <vt:lpstr>Romare Bearden  1911-1988</vt:lpstr>
      <vt:lpstr>“Colored Only,” 1946 </vt:lpstr>
      <vt:lpstr>civil rights movement</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Race and Slavery</dc:title>
  <dc:creator>tom</dc:creator>
  <cp:lastModifiedBy>tom</cp:lastModifiedBy>
  <cp:revision>38</cp:revision>
  <dcterms:created xsi:type="dcterms:W3CDTF">2014-01-21T14:51:55Z</dcterms:created>
  <dcterms:modified xsi:type="dcterms:W3CDTF">2014-02-20T16:12:10Z</dcterms:modified>
</cp:coreProperties>
</file>