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66FF99"/>
    <a:srgbClr val="99FF33"/>
    <a:srgbClr val="FF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B7FB3-5337-4E71-A7FC-3B8E1DB2C38D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773E4-5D38-427C-8ABF-B54CAC902B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76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773E4-5D38-427C-8ABF-B54CAC902B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56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9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32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3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4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68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2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3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8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9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92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62E52-2918-4ABB-8397-87AB9375FE9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A9FB-683E-4872-A69E-5F2DB6BE5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6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275856" y="1934464"/>
            <a:ext cx="2664296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160368" y="2836672"/>
            <a:ext cx="2646099" cy="5071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KONFLIKTNÍ ROZHOVOR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3589112" y="5517232"/>
            <a:ext cx="2440591" cy="67638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KRITICKÝ</a:t>
            </a:r>
            <a:r>
              <a:rPr lang="cs-CZ" sz="1000" b="1" dirty="0" smtClean="0"/>
              <a:t> </a:t>
            </a:r>
            <a:r>
              <a:rPr lang="cs-CZ" sz="1200" b="1" dirty="0" smtClean="0"/>
              <a:t>ROZHOVOR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6684292" y="3208186"/>
            <a:ext cx="2350588" cy="6561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</a:t>
            </a:r>
          </a:p>
          <a:p>
            <a:pPr algn="ctr"/>
            <a:r>
              <a:rPr lang="cs-CZ" sz="1200" b="1" dirty="0" smtClean="0"/>
              <a:t>POSTUP, STRUKTURA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6588224" y="1124744"/>
            <a:ext cx="2446656" cy="630071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ZÁSADY EFEKTIVNÍ KOMUNIKACE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251522" y="476672"/>
            <a:ext cx="2741288" cy="78521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JAK SE NAUČIT ROZUMĚT ROZHOVORŮM</a:t>
            </a:r>
            <a:endParaRPr lang="cs-CZ" sz="1200" b="1" dirty="0"/>
          </a:p>
        </p:txBody>
      </p:sp>
      <p:sp>
        <p:nvSpPr>
          <p:cNvPr id="120" name="Ovál 119"/>
          <p:cNvSpPr/>
          <p:nvPr/>
        </p:nvSpPr>
        <p:spPr>
          <a:xfrm>
            <a:off x="926817" y="4525088"/>
            <a:ext cx="1828907" cy="3095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200" b="1" dirty="0" smtClean="0"/>
              <a:t>E- mail </a:t>
            </a:r>
            <a:r>
              <a:rPr lang="cs-CZ" sz="1200" b="1" dirty="0" err="1" smtClean="0"/>
              <a:t>rozhovorc</a:t>
            </a:r>
            <a:endParaRPr lang="cs-CZ" sz="1200" b="1" dirty="0"/>
          </a:p>
        </p:txBody>
      </p:sp>
      <p:sp>
        <p:nvSpPr>
          <p:cNvPr id="42" name="Ovál 41"/>
          <p:cNvSpPr/>
          <p:nvPr/>
        </p:nvSpPr>
        <p:spPr>
          <a:xfrm>
            <a:off x="3563888" y="3471641"/>
            <a:ext cx="2376264" cy="79496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9492450" y="4782751"/>
            <a:ext cx="296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>
                <a:solidFill>
                  <a:prstClr val="black"/>
                </a:solidFill>
              </a:rPr>
              <a:t>e </a:t>
            </a:r>
            <a:endParaRPr lang="cs-CZ" dirty="0"/>
          </a:p>
        </p:txBody>
      </p:sp>
      <p:sp>
        <p:nvSpPr>
          <p:cNvPr id="52" name="Ovál 51"/>
          <p:cNvSpPr/>
          <p:nvPr/>
        </p:nvSpPr>
        <p:spPr>
          <a:xfrm>
            <a:off x="3395931" y="572516"/>
            <a:ext cx="2633771" cy="76825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INTERAKCE</a:t>
            </a:r>
            <a:endParaRPr lang="cs-CZ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5888859" y="1607635"/>
            <a:ext cx="795433" cy="54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751361" y="2701081"/>
            <a:ext cx="932931" cy="642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4" idx="4"/>
          </p:cNvCxnSpPr>
          <p:nvPr/>
        </p:nvCxnSpPr>
        <p:spPr>
          <a:xfrm>
            <a:off x="4608004" y="2848864"/>
            <a:ext cx="54465" cy="2608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>
            <a:off x="2267744" y="2836672"/>
            <a:ext cx="1487840" cy="152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178194" y="2620264"/>
            <a:ext cx="121773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4" idx="1"/>
            <a:endCxn id="11" idx="5"/>
          </p:cNvCxnSpPr>
          <p:nvPr/>
        </p:nvCxnSpPr>
        <p:spPr>
          <a:xfrm flipH="1" flipV="1">
            <a:off x="2591358" y="1146895"/>
            <a:ext cx="1074675" cy="921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se šipkou 2"/>
          <p:cNvCxnSpPr>
            <a:stCxn id="4" idx="0"/>
          </p:cNvCxnSpPr>
          <p:nvPr/>
        </p:nvCxnSpPr>
        <p:spPr>
          <a:xfrm flipV="1">
            <a:off x="4608004" y="1340768"/>
            <a:ext cx="0" cy="593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04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2739530" y="552939"/>
            <a:ext cx="3528392" cy="78782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PEDAGOGICKÁ KOMUNIKACE</a:t>
            </a:r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6516215" y="3355674"/>
            <a:ext cx="1296145" cy="360040"/>
          </a:xfrm>
          <a:prstGeom prst="roundRect">
            <a:avLst>
              <a:gd name="adj" fmla="val 3875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ŽÁK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356248" y="3212976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356248" y="5229200"/>
            <a:ext cx="2583904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DIDAKTICKÉ PROSTŘEDKY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3356248" y="2132856"/>
            <a:ext cx="2376264" cy="324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586810" y="3356992"/>
            <a:ext cx="968965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356248" y="4149080"/>
            <a:ext cx="23762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14" name="Šipka doprava 13"/>
          <p:cNvSpPr/>
          <p:nvPr/>
        </p:nvSpPr>
        <p:spPr>
          <a:xfrm>
            <a:off x="899592" y="3715714"/>
            <a:ext cx="796665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156176" y="4509120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451519" y="4442014"/>
            <a:ext cx="2583904" cy="4680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PODMÍNKY VYUČOVÁNÍ</a:t>
            </a:r>
            <a:endParaRPr lang="cs-CZ" dirty="0"/>
          </a:p>
        </p:txBody>
      </p:sp>
      <p:cxnSp>
        <p:nvCxnSpPr>
          <p:cNvPr id="18" name="Přímá spojnice 17"/>
          <p:cNvCxnSpPr>
            <a:stCxn id="9" idx="1"/>
          </p:cNvCxnSpPr>
          <p:nvPr/>
        </p:nvCxnSpPr>
        <p:spPr>
          <a:xfrm flipH="1">
            <a:off x="2071292" y="2295001"/>
            <a:ext cx="1284956" cy="1052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stCxn id="9" idx="3"/>
          </p:cNvCxnSpPr>
          <p:nvPr/>
        </p:nvCxnSpPr>
        <p:spPr>
          <a:xfrm>
            <a:off x="5732512" y="2295001"/>
            <a:ext cx="927720" cy="997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10" idx="2"/>
          </p:cNvCxnSpPr>
          <p:nvPr/>
        </p:nvCxnSpPr>
        <p:spPr>
          <a:xfrm>
            <a:off x="2071293" y="3717032"/>
            <a:ext cx="1636611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6" idx="2"/>
          </p:cNvCxnSpPr>
          <p:nvPr/>
        </p:nvCxnSpPr>
        <p:spPr>
          <a:xfrm flipH="1">
            <a:off x="5436096" y="3715714"/>
            <a:ext cx="1728192" cy="1441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ál 30"/>
          <p:cNvSpPr/>
          <p:nvPr/>
        </p:nvSpPr>
        <p:spPr>
          <a:xfrm flipH="1">
            <a:off x="6764052" y="552939"/>
            <a:ext cx="1552364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VERBÁLNÍ</a:t>
            </a:r>
          </a:p>
        </p:txBody>
      </p:sp>
      <p:sp>
        <p:nvSpPr>
          <p:cNvPr id="32" name="Ovál 31"/>
          <p:cNvSpPr/>
          <p:nvPr/>
        </p:nvSpPr>
        <p:spPr>
          <a:xfrm flipH="1">
            <a:off x="539552" y="552939"/>
            <a:ext cx="1678697" cy="3939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NEVERBÁLNÍ</a:t>
            </a:r>
            <a:endParaRPr lang="cs-CZ" sz="1200" b="1" dirty="0"/>
          </a:p>
        </p:txBody>
      </p:sp>
      <p:cxnSp>
        <p:nvCxnSpPr>
          <p:cNvPr id="34" name="Přímá spojnice se šipkou 33"/>
          <p:cNvCxnSpPr>
            <a:stCxn id="5" idx="6"/>
          </p:cNvCxnSpPr>
          <p:nvPr/>
        </p:nvCxnSpPr>
        <p:spPr>
          <a:xfrm flipV="1">
            <a:off x="6267922" y="775251"/>
            <a:ext cx="392310" cy="17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5" idx="2"/>
          </p:cNvCxnSpPr>
          <p:nvPr/>
        </p:nvCxnSpPr>
        <p:spPr>
          <a:xfrm flipH="1" flipV="1">
            <a:off x="2339752" y="749896"/>
            <a:ext cx="399778" cy="196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2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029115"/>
              </p:ext>
            </p:extLst>
          </p:nvPr>
        </p:nvGraphicFramePr>
        <p:xfrm>
          <a:off x="827584" y="836712"/>
          <a:ext cx="7344816" cy="56018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344816"/>
              </a:tblGrid>
              <a:tr h="1334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400" cap="all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 smtClean="0">
                          <a:effectLst/>
                        </a:rPr>
                        <a:t>formuluje </a:t>
                      </a:r>
                      <a:r>
                        <a:rPr lang="cs-CZ" sz="1400" cap="all" dirty="0">
                          <a:effectLst/>
                        </a:rPr>
                        <a:t>a vyjadřuje své myšlenky a názory v </a:t>
                      </a:r>
                      <a:r>
                        <a:rPr lang="cs-CZ" sz="1400" cap="all" dirty="0" smtClean="0">
                          <a:effectLst/>
                        </a:rPr>
                        <a:t> </a:t>
                      </a:r>
                      <a:r>
                        <a:rPr lang="cs-CZ" sz="1400" cap="all" dirty="0" err="1" smtClean="0">
                          <a:effectLst/>
                        </a:rPr>
                        <a:t>logicKÉM</a:t>
                      </a:r>
                      <a:r>
                        <a:rPr lang="cs-CZ" sz="1400" cap="all" baseline="0" dirty="0" smtClean="0">
                          <a:effectLst/>
                        </a:rPr>
                        <a:t>  </a:t>
                      </a:r>
                      <a:r>
                        <a:rPr lang="cs-CZ" sz="1400" cap="all" dirty="0" smtClean="0">
                          <a:effectLst/>
                        </a:rPr>
                        <a:t>sledu</a:t>
                      </a:r>
                      <a:endParaRPr lang="cs-CZ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cap="all" dirty="0">
                          <a:effectLst/>
                        </a:rPr>
                        <a:t> </a:t>
                      </a:r>
                      <a:r>
                        <a:rPr lang="cs-CZ" sz="1400" cap="all" dirty="0" smtClean="0">
                          <a:effectLst/>
                        </a:rPr>
                        <a:t>vyjadřuje </a:t>
                      </a:r>
                      <a:r>
                        <a:rPr lang="cs-CZ" sz="1400" cap="all" dirty="0">
                          <a:effectLst/>
                        </a:rPr>
                        <a:t>se výstižně, souvisle a kultivovaně písemně i </a:t>
                      </a:r>
                      <a:r>
                        <a:rPr lang="cs-CZ" sz="1400" cap="all" dirty="0" smtClean="0">
                          <a:effectLst/>
                        </a:rPr>
                        <a:t>ústně </a:t>
                      </a:r>
                      <a:endParaRPr lang="cs-CZ" sz="1400" dirty="0">
                        <a:effectLst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naslouchá promluvám druhých lidí, porozumí jim, vhodně </a:t>
                      </a:r>
                      <a:r>
                        <a:rPr lang="cs-CZ" sz="1800" dirty="0" smtClean="0">
                          <a:effectLst/>
                        </a:rPr>
                        <a:t>reaguje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účinně se zapojuje do diskuse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obhajuje svůj názor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vhodně argumentuje 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/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rozumí různým typům textů a záznamů, </a:t>
                      </a:r>
                      <a:r>
                        <a:rPr lang="cs-CZ" sz="1800" dirty="0" smtClean="0">
                          <a:effectLst/>
                        </a:rPr>
                        <a:t>obrazových </a:t>
                      </a:r>
                      <a:r>
                        <a:rPr lang="cs-CZ" sz="1800" dirty="0">
                          <a:effectLst/>
                        </a:rPr>
                        <a:t>materiálů</a:t>
                      </a:r>
                      <a:r>
                        <a:rPr lang="cs-CZ" sz="1800" dirty="0" smtClean="0">
                          <a:effectLst/>
                        </a:rPr>
                        <a:t>, gest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smtClean="0">
                          <a:effectLst/>
                        </a:rPr>
                        <a:t>jin. komunikačních </a:t>
                      </a:r>
                      <a:r>
                        <a:rPr lang="cs-CZ" sz="1800" dirty="0">
                          <a:effectLst/>
                        </a:rPr>
                        <a:t>prostředků, reaguje na </a:t>
                      </a:r>
                      <a:r>
                        <a:rPr lang="cs-CZ" sz="1800" dirty="0" smtClean="0">
                          <a:effectLst/>
                        </a:rPr>
                        <a:t>ně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tvořivě </a:t>
                      </a:r>
                      <a:r>
                        <a:rPr lang="cs-CZ" sz="1800" dirty="0">
                          <a:effectLst/>
                        </a:rPr>
                        <a:t>je využívá ke svému rozvoji, aktivnímu zapojení do </a:t>
                      </a:r>
                      <a:r>
                        <a:rPr lang="cs-CZ" sz="1800" dirty="0" smtClean="0">
                          <a:effectLst/>
                        </a:rPr>
                        <a:t>společenského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dění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informační a komunikační prostředky pro komunikaci s okolním </a:t>
                      </a:r>
                      <a:r>
                        <a:rPr lang="cs-CZ" sz="1800" dirty="0" smtClean="0">
                          <a:effectLst/>
                        </a:rPr>
                        <a:t>světem</a:t>
                      </a:r>
                      <a:endParaRPr lang="cs-CZ" sz="1800" dirty="0">
                        <a:effectLst/>
                      </a:endParaRPr>
                    </a:p>
                  </a:txBody>
                  <a:tcPr marL="61718" marR="61718" marT="0" marB="0"/>
                </a:tc>
              </a:tr>
              <a:tr h="1167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využívá komunikativní  dovednosti k vytváření vztahů  k soužití, spolupráci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718" marR="61718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827585" y="476672"/>
            <a:ext cx="33843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KOMPETENCE KOMUNIKATIVNÍ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43725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455767" y="1670418"/>
            <a:ext cx="2033073" cy="432048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2. odpověď</a:t>
            </a:r>
            <a:endParaRPr lang="cs-CZ" sz="2000" b="1" dirty="0"/>
          </a:p>
        </p:txBody>
      </p:sp>
      <p:sp>
        <p:nvSpPr>
          <p:cNvPr id="3" name="Ovál 2"/>
          <p:cNvSpPr/>
          <p:nvPr/>
        </p:nvSpPr>
        <p:spPr>
          <a:xfrm>
            <a:off x="152214" y="26774"/>
            <a:ext cx="2439888" cy="72799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VERBÁLNÍ KOMUNIKACE</a:t>
            </a:r>
          </a:p>
          <a:p>
            <a:pPr algn="ctr"/>
            <a:r>
              <a:rPr lang="cs-CZ" sz="1400" b="1" dirty="0"/>
              <a:t>p</a:t>
            </a:r>
            <a:r>
              <a:rPr lang="cs-CZ" sz="1400" b="1" dirty="0" smtClean="0"/>
              <a:t>ostup/struktura</a:t>
            </a:r>
            <a:endParaRPr lang="cs-CZ" sz="1400" b="1" dirty="0"/>
          </a:p>
        </p:txBody>
      </p:sp>
      <p:sp>
        <p:nvSpPr>
          <p:cNvPr id="4" name="Ovál 3"/>
          <p:cNvSpPr/>
          <p:nvPr/>
        </p:nvSpPr>
        <p:spPr>
          <a:xfrm>
            <a:off x="214789" y="1667246"/>
            <a:ext cx="2033073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1. otázka</a:t>
            </a:r>
            <a:endParaRPr lang="cs-CZ" sz="2000" b="1" dirty="0"/>
          </a:p>
        </p:txBody>
      </p:sp>
      <p:sp>
        <p:nvSpPr>
          <p:cNvPr id="5" name="Ovál 4"/>
          <p:cNvSpPr/>
          <p:nvPr/>
        </p:nvSpPr>
        <p:spPr>
          <a:xfrm>
            <a:off x="6444208" y="1629454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3. reflexe</a:t>
            </a:r>
            <a:endParaRPr lang="cs-CZ" sz="2000" b="1" dirty="0"/>
          </a:p>
        </p:txBody>
      </p:sp>
      <p:sp>
        <p:nvSpPr>
          <p:cNvPr id="6" name="Ovál 5"/>
          <p:cNvSpPr/>
          <p:nvPr/>
        </p:nvSpPr>
        <p:spPr>
          <a:xfrm>
            <a:off x="2771800" y="98582"/>
            <a:ext cx="2304256" cy="41538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/>
              <a:t>výukový rozhovor</a:t>
            </a:r>
          </a:p>
        </p:txBody>
      </p:sp>
      <p:cxnSp>
        <p:nvCxnSpPr>
          <p:cNvPr id="8" name="Přímá spojnice se šipkou 7"/>
          <p:cNvCxnSpPr>
            <a:endCxn id="6" idx="2"/>
          </p:cNvCxnSpPr>
          <p:nvPr/>
        </p:nvCxnSpPr>
        <p:spPr>
          <a:xfrm flipV="1">
            <a:off x="2576077" y="306273"/>
            <a:ext cx="195723" cy="48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295876" y="2330192"/>
            <a:ext cx="2045749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zjišťovací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176504" y="3596390"/>
            <a:ext cx="2619586" cy="48399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konvergentní/divergentní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232234" y="5565015"/>
            <a:ext cx="2459545" cy="4164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o</a:t>
            </a:r>
            <a:r>
              <a:rPr lang="cs-CZ" sz="1200" b="1" dirty="0" smtClean="0"/>
              <a:t>tázka rozhodovac</a:t>
            </a:r>
            <a:r>
              <a:rPr lang="cs-CZ" sz="1000" b="1" dirty="0" smtClean="0"/>
              <a:t>í</a:t>
            </a:r>
            <a:endParaRPr lang="cs-CZ" sz="1000" b="1" dirty="0"/>
          </a:p>
        </p:txBody>
      </p:sp>
      <p:sp>
        <p:nvSpPr>
          <p:cNvPr id="14" name="Ovál 13"/>
          <p:cNvSpPr/>
          <p:nvPr/>
        </p:nvSpPr>
        <p:spPr>
          <a:xfrm>
            <a:off x="295876" y="4157770"/>
            <a:ext cx="2325670" cy="44363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pozorování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323462" y="4601831"/>
            <a:ext cx="2325670" cy="47736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problémová</a:t>
            </a:r>
            <a:endParaRPr lang="cs-CZ" sz="1200" b="1" dirty="0"/>
          </a:p>
        </p:txBody>
      </p:sp>
      <p:sp>
        <p:nvSpPr>
          <p:cNvPr id="16" name="Ovál 15"/>
          <p:cNvSpPr/>
          <p:nvPr/>
        </p:nvSpPr>
        <p:spPr>
          <a:xfrm>
            <a:off x="283147" y="5091975"/>
            <a:ext cx="2357719" cy="47304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na posouzení situace</a:t>
            </a:r>
            <a:endParaRPr lang="cs-CZ" sz="1200" b="1" dirty="0"/>
          </a:p>
        </p:txBody>
      </p:sp>
      <p:sp>
        <p:nvSpPr>
          <p:cNvPr id="19" name="Ovál 18"/>
          <p:cNvSpPr/>
          <p:nvPr/>
        </p:nvSpPr>
        <p:spPr>
          <a:xfrm>
            <a:off x="295876" y="2762240"/>
            <a:ext cx="2037638" cy="43204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otevřená</a:t>
            </a:r>
            <a:endParaRPr lang="cs-CZ" sz="1200" b="1" dirty="0"/>
          </a:p>
        </p:txBody>
      </p:sp>
      <p:sp>
        <p:nvSpPr>
          <p:cNvPr id="20" name="Ovál 19"/>
          <p:cNvSpPr/>
          <p:nvPr/>
        </p:nvSpPr>
        <p:spPr>
          <a:xfrm>
            <a:off x="329437" y="3188406"/>
            <a:ext cx="2037637" cy="40471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zavřená</a:t>
            </a:r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68239" y="6149355"/>
            <a:ext cx="291430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Nevhodné otázky: </a:t>
            </a:r>
          </a:p>
          <a:p>
            <a:r>
              <a:rPr lang="cs-CZ" dirty="0" smtClean="0"/>
              <a:t>Řetězová, sugestivní, nejasná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3455767" y="2359327"/>
            <a:ext cx="2160240" cy="46605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Celá věta?</a:t>
            </a:r>
            <a:endParaRPr lang="cs-CZ" sz="1200" b="1" dirty="0"/>
          </a:p>
        </p:txBody>
      </p:sp>
      <p:sp>
        <p:nvSpPr>
          <p:cNvPr id="26" name="Ovál 25"/>
          <p:cNvSpPr/>
          <p:nvPr/>
        </p:nvSpPr>
        <p:spPr>
          <a:xfrm>
            <a:off x="5287034" y="137120"/>
            <a:ext cx="25253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heuristický rozhovor</a:t>
            </a:r>
            <a:endParaRPr lang="cs-CZ" sz="1400" b="1" dirty="0"/>
          </a:p>
        </p:txBody>
      </p:sp>
      <p:cxnSp>
        <p:nvCxnSpPr>
          <p:cNvPr id="28" name="Přímá spojnice se šipkou 27"/>
          <p:cNvCxnSpPr>
            <a:stCxn id="6" idx="6"/>
            <a:endCxn id="26" idx="2"/>
          </p:cNvCxnSpPr>
          <p:nvPr/>
        </p:nvCxnSpPr>
        <p:spPr>
          <a:xfrm>
            <a:off x="5076056" y="306273"/>
            <a:ext cx="210978" cy="12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ál 29"/>
          <p:cNvSpPr/>
          <p:nvPr/>
        </p:nvSpPr>
        <p:spPr>
          <a:xfrm>
            <a:off x="3519314" y="4763801"/>
            <a:ext cx="2099459" cy="38732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N</a:t>
            </a:r>
            <a:r>
              <a:rPr lang="cs-CZ" sz="1200" dirty="0" smtClean="0"/>
              <a:t>e</a:t>
            </a:r>
            <a:r>
              <a:rPr lang="cs-CZ" sz="1200" b="1" dirty="0" smtClean="0"/>
              <a:t>úplná</a:t>
            </a:r>
            <a:endParaRPr lang="cs-CZ" sz="1200" b="1" dirty="0"/>
          </a:p>
        </p:txBody>
      </p:sp>
      <p:sp>
        <p:nvSpPr>
          <p:cNvPr id="31" name="Ovál 30"/>
          <p:cNvSpPr/>
          <p:nvPr/>
        </p:nvSpPr>
        <p:spPr>
          <a:xfrm>
            <a:off x="3519314" y="2955495"/>
            <a:ext cx="2160240" cy="465821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Ucelená myšlenka</a:t>
            </a:r>
            <a:endParaRPr lang="cs-CZ" sz="1200" b="1" dirty="0"/>
          </a:p>
        </p:txBody>
      </p:sp>
      <p:sp>
        <p:nvSpPr>
          <p:cNvPr id="32" name="Ovál 31"/>
          <p:cNvSpPr/>
          <p:nvPr/>
        </p:nvSpPr>
        <p:spPr>
          <a:xfrm>
            <a:off x="3519314" y="3522559"/>
            <a:ext cx="2110823" cy="5236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Jazyková</a:t>
            </a:r>
            <a:r>
              <a:rPr lang="cs-CZ" sz="1000" b="1" dirty="0" smtClean="0"/>
              <a:t> správ</a:t>
            </a:r>
            <a:r>
              <a:rPr lang="cs-CZ" sz="1200" b="1" dirty="0" smtClean="0"/>
              <a:t>n</a:t>
            </a:r>
            <a:r>
              <a:rPr lang="cs-CZ" sz="1000" b="1" dirty="0" smtClean="0"/>
              <a:t>ost</a:t>
            </a:r>
            <a:endParaRPr lang="cs-CZ" sz="1000" b="1" dirty="0"/>
          </a:p>
        </p:txBody>
      </p:sp>
      <p:sp>
        <p:nvSpPr>
          <p:cNvPr id="33" name="Ovál 32"/>
          <p:cNvSpPr/>
          <p:nvPr/>
        </p:nvSpPr>
        <p:spPr>
          <a:xfrm>
            <a:off x="3494642" y="4214676"/>
            <a:ext cx="2110823" cy="53857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Umět klást otázky</a:t>
            </a:r>
            <a:endParaRPr lang="cs-CZ" sz="1200" b="1" dirty="0"/>
          </a:p>
        </p:txBody>
      </p:sp>
      <p:sp>
        <p:nvSpPr>
          <p:cNvPr id="53" name="Ovál 52"/>
          <p:cNvSpPr/>
          <p:nvPr/>
        </p:nvSpPr>
        <p:spPr>
          <a:xfrm>
            <a:off x="6667679" y="343857"/>
            <a:ext cx="218302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žákovský rozhovor</a:t>
            </a:r>
            <a:endParaRPr lang="cs-CZ" sz="1400" b="1" dirty="0"/>
          </a:p>
        </p:txBody>
      </p:sp>
      <p:sp>
        <p:nvSpPr>
          <p:cNvPr id="54" name="Ovál 53"/>
          <p:cNvSpPr/>
          <p:nvPr/>
        </p:nvSpPr>
        <p:spPr>
          <a:xfrm>
            <a:off x="3768685" y="587471"/>
            <a:ext cx="2060821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řízený rozhovor</a:t>
            </a:r>
            <a:endParaRPr lang="cs-CZ" sz="1400" b="1" dirty="0"/>
          </a:p>
        </p:txBody>
      </p:sp>
      <p:sp>
        <p:nvSpPr>
          <p:cNvPr id="55" name="Ovál 54"/>
          <p:cNvSpPr/>
          <p:nvPr/>
        </p:nvSpPr>
        <p:spPr>
          <a:xfrm>
            <a:off x="2796090" y="572768"/>
            <a:ext cx="994935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dialog</a:t>
            </a:r>
            <a:endParaRPr lang="cs-CZ" sz="1400" b="1" dirty="0"/>
          </a:p>
        </p:txBody>
      </p:sp>
      <p:cxnSp>
        <p:nvCxnSpPr>
          <p:cNvPr id="60" name="Přímá spojnice se šipkou 59"/>
          <p:cNvCxnSpPr>
            <a:stCxn id="6" idx="5"/>
            <a:endCxn id="54" idx="0"/>
          </p:cNvCxnSpPr>
          <p:nvPr/>
        </p:nvCxnSpPr>
        <p:spPr>
          <a:xfrm>
            <a:off x="4738606" y="453133"/>
            <a:ext cx="60490" cy="134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>
            <a:stCxn id="6" idx="3"/>
          </p:cNvCxnSpPr>
          <p:nvPr/>
        </p:nvCxnSpPr>
        <p:spPr>
          <a:xfrm flipH="1">
            <a:off x="3082546" y="453133"/>
            <a:ext cx="26704" cy="226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Přímá spojnice se šipkou 1023"/>
          <p:cNvCxnSpPr/>
          <p:nvPr/>
        </p:nvCxnSpPr>
        <p:spPr>
          <a:xfrm>
            <a:off x="5076056" y="415943"/>
            <a:ext cx="1224136" cy="338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ál 66"/>
          <p:cNvSpPr/>
          <p:nvPr/>
        </p:nvSpPr>
        <p:spPr>
          <a:xfrm>
            <a:off x="5688124" y="587471"/>
            <a:ext cx="1296144" cy="30705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debata</a:t>
            </a:r>
            <a:endParaRPr lang="cs-CZ" sz="1400" b="1" dirty="0"/>
          </a:p>
        </p:txBody>
      </p:sp>
      <p:sp>
        <p:nvSpPr>
          <p:cNvPr id="68" name="Ovál 67"/>
          <p:cNvSpPr/>
          <p:nvPr/>
        </p:nvSpPr>
        <p:spPr>
          <a:xfrm>
            <a:off x="5076056" y="936765"/>
            <a:ext cx="3759086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motivační, expoziční, fixační/opakovací/, diagnostický</a:t>
            </a:r>
            <a:endParaRPr lang="cs-CZ" sz="1400" b="1" dirty="0"/>
          </a:p>
        </p:txBody>
      </p:sp>
      <p:sp>
        <p:nvSpPr>
          <p:cNvPr id="69" name="Ovál 68"/>
          <p:cNvSpPr/>
          <p:nvPr/>
        </p:nvSpPr>
        <p:spPr>
          <a:xfrm>
            <a:off x="3064057" y="849373"/>
            <a:ext cx="1485997" cy="36399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beseda</a:t>
            </a:r>
            <a:endParaRPr lang="cs-CZ" sz="1400" b="1" dirty="0"/>
          </a:p>
        </p:txBody>
      </p:sp>
      <p:sp>
        <p:nvSpPr>
          <p:cNvPr id="83" name="Ovál 82"/>
          <p:cNvSpPr/>
          <p:nvPr/>
        </p:nvSpPr>
        <p:spPr>
          <a:xfrm>
            <a:off x="7014085" y="2581543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84" name="Ovál 83"/>
          <p:cNvSpPr/>
          <p:nvPr/>
        </p:nvSpPr>
        <p:spPr>
          <a:xfrm>
            <a:off x="5583383" y="2722117"/>
            <a:ext cx="1694711" cy="393602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85" name="Ovál 84"/>
          <p:cNvSpPr/>
          <p:nvPr/>
        </p:nvSpPr>
        <p:spPr>
          <a:xfrm>
            <a:off x="5998794" y="3164937"/>
            <a:ext cx="1211831" cy="242676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6" name="Ovál 85"/>
          <p:cNvSpPr/>
          <p:nvPr/>
        </p:nvSpPr>
        <p:spPr>
          <a:xfrm>
            <a:off x="7759192" y="299746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cxnSp>
        <p:nvCxnSpPr>
          <p:cNvPr id="1037" name="Přímá spojnice se šipkou 1036"/>
          <p:cNvCxnSpPr/>
          <p:nvPr/>
        </p:nvCxnSpPr>
        <p:spPr>
          <a:xfrm>
            <a:off x="7831623" y="2099294"/>
            <a:ext cx="198998" cy="446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>
            <a:endCxn id="84" idx="0"/>
          </p:cNvCxnSpPr>
          <p:nvPr/>
        </p:nvCxnSpPr>
        <p:spPr>
          <a:xfrm flipH="1">
            <a:off x="6430739" y="1834831"/>
            <a:ext cx="347943" cy="887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ál 93"/>
          <p:cNvSpPr/>
          <p:nvPr/>
        </p:nvSpPr>
        <p:spPr>
          <a:xfrm>
            <a:off x="6114142" y="3838387"/>
            <a:ext cx="1091514" cy="20899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95" name="Ovál 94"/>
          <p:cNvSpPr/>
          <p:nvPr/>
        </p:nvSpPr>
        <p:spPr>
          <a:xfrm>
            <a:off x="5875835" y="3383154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6" name="Ovál 95"/>
          <p:cNvSpPr/>
          <p:nvPr/>
        </p:nvSpPr>
        <p:spPr>
          <a:xfrm>
            <a:off x="6021454" y="3687989"/>
            <a:ext cx="1184202" cy="15039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98" name="Ovál 97"/>
          <p:cNvSpPr/>
          <p:nvPr/>
        </p:nvSpPr>
        <p:spPr>
          <a:xfrm>
            <a:off x="7812164" y="3286275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99" name="Ovál 98"/>
          <p:cNvSpPr/>
          <p:nvPr/>
        </p:nvSpPr>
        <p:spPr>
          <a:xfrm>
            <a:off x="7831623" y="3587592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00" name="Ovál 99"/>
          <p:cNvSpPr/>
          <p:nvPr/>
        </p:nvSpPr>
        <p:spPr>
          <a:xfrm>
            <a:off x="7831623" y="3881075"/>
            <a:ext cx="1230343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01" name="Ovál 100"/>
          <p:cNvSpPr/>
          <p:nvPr/>
        </p:nvSpPr>
        <p:spPr>
          <a:xfrm>
            <a:off x="7840674" y="4157770"/>
            <a:ext cx="1091514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7884087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Words>183</Words>
  <Application>Microsoft Office PowerPoint</Application>
  <PresentationFormat>Předvádění na obrazovce (4:3)</PresentationFormat>
  <Paragraphs>77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Stava</cp:lastModifiedBy>
  <cp:revision>49</cp:revision>
  <dcterms:created xsi:type="dcterms:W3CDTF">2012-08-28T04:37:19Z</dcterms:created>
  <dcterms:modified xsi:type="dcterms:W3CDTF">2013-04-24T06:51:02Z</dcterms:modified>
</cp:coreProperties>
</file>