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63" r:id="rId5"/>
    <p:sldId id="262" r:id="rId6"/>
    <p:sldId id="265" r:id="rId7"/>
    <p:sldId id="266" r:id="rId8"/>
    <p:sldId id="259" r:id="rId9"/>
    <p:sldId id="264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EF6"/>
    <a:srgbClr val="FDE3FD"/>
    <a:srgbClr val="FABEFA"/>
    <a:srgbClr val="D2CCFC"/>
    <a:srgbClr val="F2FFEB"/>
    <a:srgbClr val="C9FEAC"/>
    <a:srgbClr val="DEFEFD"/>
    <a:srgbClr val="FC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1BE40-C8D0-4ABC-9669-13A0FAA9A4A3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F6EC8-C9E0-444E-9CB1-0130AAE83C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050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16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40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157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00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01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529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44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94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8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80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70CA3-366B-4C7A-929D-3F9970FDF019}" type="datetimeFigureOut">
              <a:rPr lang="cs-CZ" smtClean="0"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51B4F-926D-43B4-9164-EE9D4B5EB2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7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ál 6"/>
          <p:cNvSpPr/>
          <p:nvPr/>
        </p:nvSpPr>
        <p:spPr>
          <a:xfrm>
            <a:off x="3131840" y="325411"/>
            <a:ext cx="2232248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HODNOCENÍ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EVALUACE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334291" y="1256679"/>
            <a:ext cx="44699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-    Hodnoticí procesy, ovlivňují školní výuku nebo o ní vypovídají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/>
              <a:t>Zaujímání a vyjadřování kladného nebo záporného stanoviska k různým činnostem a výkonům žáků ve vyučování</a:t>
            </a:r>
          </a:p>
          <a:p>
            <a:r>
              <a:rPr lang="cs-CZ" sz="1200" b="1" dirty="0" smtClean="0"/>
              <a:t>-    Zpětná vazba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582832" y="2099934"/>
            <a:ext cx="2168624" cy="818920"/>
          </a:xfrm>
          <a:prstGeom prst="ellipse">
            <a:avLst/>
          </a:prstGeom>
          <a:solidFill>
            <a:srgbClr val="F2FF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I</a:t>
            </a:r>
            <a:r>
              <a:rPr lang="cs-CZ" sz="1400" dirty="0">
                <a:solidFill>
                  <a:schemeClr val="tx1"/>
                </a:solidFill>
              </a:rPr>
              <a:t>.</a:t>
            </a:r>
            <a:r>
              <a:rPr lang="cs-CZ" sz="1400" dirty="0" smtClean="0">
                <a:solidFill>
                  <a:schemeClr val="tx1"/>
                </a:solidFill>
              </a:rPr>
              <a:t> Rozhodnutí o cíli hodnocení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92189" y="4183180"/>
            <a:ext cx="2168624" cy="834680"/>
          </a:xfrm>
          <a:prstGeom prst="ellipse">
            <a:avLst/>
          </a:prstGeom>
          <a:solidFill>
            <a:srgbClr val="F2FF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III. Formulování hodnoticího závěru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92189" y="3178862"/>
            <a:ext cx="2168624" cy="864096"/>
          </a:xfrm>
          <a:prstGeom prst="ellipse">
            <a:avLst/>
          </a:prstGeom>
          <a:solidFill>
            <a:srgbClr val="F2FF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II. Zjišťování skutečností o současném stavu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920273" y="872970"/>
            <a:ext cx="562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fáze</a:t>
            </a:r>
            <a:endParaRPr lang="cs-CZ" dirty="0"/>
          </a:p>
        </p:txBody>
      </p:sp>
      <p:cxnSp>
        <p:nvCxnSpPr>
          <p:cNvPr id="23" name="Přímá spojnice se šipkou 22"/>
          <p:cNvCxnSpPr>
            <a:stCxn id="7" idx="2"/>
            <a:endCxn id="21" idx="3"/>
          </p:cNvCxnSpPr>
          <p:nvPr/>
        </p:nvCxnSpPr>
        <p:spPr>
          <a:xfrm flipH="1">
            <a:off x="1483184" y="782611"/>
            <a:ext cx="1648656" cy="275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6914404" y="874944"/>
            <a:ext cx="643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typy </a:t>
            </a:r>
            <a:endParaRPr lang="cs-CZ" dirty="0"/>
          </a:p>
        </p:txBody>
      </p:sp>
      <p:cxnSp>
        <p:nvCxnSpPr>
          <p:cNvPr id="27" name="Přímá spojnice se šipkou 26"/>
          <p:cNvCxnSpPr>
            <a:stCxn id="7" idx="6"/>
            <a:endCxn id="25" idx="1"/>
          </p:cNvCxnSpPr>
          <p:nvPr/>
        </p:nvCxnSpPr>
        <p:spPr>
          <a:xfrm>
            <a:off x="5364088" y="782611"/>
            <a:ext cx="1550316" cy="276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ál 29"/>
          <p:cNvSpPr/>
          <p:nvPr/>
        </p:nvSpPr>
        <p:spPr>
          <a:xfrm flipH="1">
            <a:off x="6036600" y="2312470"/>
            <a:ext cx="2428015" cy="785982"/>
          </a:xfrm>
          <a:prstGeom prst="ellipse">
            <a:avLst/>
          </a:prstGeom>
          <a:solidFill>
            <a:srgbClr val="FCF6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formativní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3" name="Ovál 32"/>
          <p:cNvSpPr/>
          <p:nvPr/>
        </p:nvSpPr>
        <p:spPr>
          <a:xfrm rot="10800000" flipH="1" flipV="1">
            <a:off x="6182962" y="3610910"/>
            <a:ext cx="2428015" cy="748706"/>
          </a:xfrm>
          <a:prstGeom prst="ellipse">
            <a:avLst/>
          </a:prstGeom>
          <a:solidFill>
            <a:srgbClr val="FCF6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informativní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4" name="Ovál 33"/>
          <p:cNvSpPr/>
          <p:nvPr/>
        </p:nvSpPr>
        <p:spPr>
          <a:xfrm flipH="1">
            <a:off x="6633154" y="4268494"/>
            <a:ext cx="1731197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finální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8" name="Ovál 37"/>
          <p:cNvSpPr/>
          <p:nvPr/>
        </p:nvSpPr>
        <p:spPr>
          <a:xfrm flipH="1">
            <a:off x="4667783" y="5189808"/>
            <a:ext cx="1731197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normativní</a:t>
            </a:r>
            <a:endParaRPr lang="cs-CZ" sz="1400" b="1" dirty="0">
              <a:solidFill>
                <a:schemeClr val="tx1"/>
              </a:solidFill>
            </a:endParaRPr>
          </a:p>
        </p:txBody>
      </p:sp>
      <p:sp>
        <p:nvSpPr>
          <p:cNvPr id="39" name="Ovál 38"/>
          <p:cNvSpPr/>
          <p:nvPr/>
        </p:nvSpPr>
        <p:spPr>
          <a:xfrm flipH="1">
            <a:off x="576315" y="6026810"/>
            <a:ext cx="1731197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interní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2" name="Ovál 41"/>
          <p:cNvSpPr/>
          <p:nvPr/>
        </p:nvSpPr>
        <p:spPr>
          <a:xfrm flipH="1">
            <a:off x="170352" y="5482215"/>
            <a:ext cx="1731197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kriteriální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3" name="Ovál 42"/>
          <p:cNvSpPr/>
          <p:nvPr/>
        </p:nvSpPr>
        <p:spPr>
          <a:xfrm flipH="1">
            <a:off x="2051720" y="5570339"/>
            <a:ext cx="1731197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extern</a:t>
            </a:r>
            <a:r>
              <a:rPr lang="cs-CZ" sz="1200" dirty="0" smtClean="0">
                <a:solidFill>
                  <a:schemeClr val="tx1"/>
                </a:solidFill>
              </a:rPr>
              <a:t>í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44" name="Ovál 43"/>
          <p:cNvSpPr/>
          <p:nvPr/>
        </p:nvSpPr>
        <p:spPr>
          <a:xfrm flipH="1">
            <a:off x="3995936" y="5602463"/>
            <a:ext cx="2332536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neformální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5" name="Ovál 44"/>
          <p:cNvSpPr/>
          <p:nvPr/>
        </p:nvSpPr>
        <p:spPr>
          <a:xfrm flipH="1">
            <a:off x="2642099" y="5176380"/>
            <a:ext cx="1731197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diagnostické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 flipH="1">
            <a:off x="6398980" y="2806297"/>
            <a:ext cx="1731197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průběžné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4" name="Ovál 53"/>
          <p:cNvSpPr/>
          <p:nvPr/>
        </p:nvSpPr>
        <p:spPr>
          <a:xfrm flipH="1">
            <a:off x="2483768" y="6117640"/>
            <a:ext cx="1876872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závěrečné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5" name="Ovál 54"/>
          <p:cNvSpPr/>
          <p:nvPr/>
        </p:nvSpPr>
        <p:spPr>
          <a:xfrm flipH="1">
            <a:off x="179511" y="6362731"/>
            <a:ext cx="1731197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formální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6" name="Ovál 55"/>
          <p:cNvSpPr/>
          <p:nvPr/>
        </p:nvSpPr>
        <p:spPr>
          <a:xfrm flipH="1">
            <a:off x="4406226" y="6359805"/>
            <a:ext cx="1731197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objektivní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7" name="Ovál 56"/>
          <p:cNvSpPr/>
          <p:nvPr/>
        </p:nvSpPr>
        <p:spPr>
          <a:xfrm flipH="1">
            <a:off x="6300192" y="5790344"/>
            <a:ext cx="2480764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hodnocení průběhu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8" name="Ovál 57"/>
          <p:cNvSpPr/>
          <p:nvPr/>
        </p:nvSpPr>
        <p:spPr>
          <a:xfrm flipH="1">
            <a:off x="6300192" y="6288383"/>
            <a:ext cx="2593934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hodnocení výsledku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9" name="Ovál 58"/>
          <p:cNvSpPr/>
          <p:nvPr/>
        </p:nvSpPr>
        <p:spPr>
          <a:xfrm flipH="1">
            <a:off x="6629667" y="4605571"/>
            <a:ext cx="1619340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err="1" smtClean="0">
                <a:solidFill>
                  <a:schemeClr val="tx1"/>
                </a:solidFill>
              </a:rPr>
              <a:t>sumativní</a:t>
            </a:r>
            <a:endParaRPr lang="cs-CZ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21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249714" y="836712"/>
            <a:ext cx="2808312" cy="914400"/>
          </a:xfrm>
          <a:prstGeom prst="ellipse">
            <a:avLst/>
          </a:prstGeom>
          <a:solidFill>
            <a:srgbClr val="FDE3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Hodnocení známkou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5432203" y="783324"/>
            <a:ext cx="2808312" cy="936104"/>
          </a:xfrm>
          <a:prstGeom prst="ellipse">
            <a:avLst/>
          </a:prstGeom>
          <a:solidFill>
            <a:srgbClr val="FDE3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Slovní hodnocení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 rot="10800000" flipV="1">
            <a:off x="672321" y="4941168"/>
            <a:ext cx="2225670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Vyhledává chyby, trestá je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61216" y="2023159"/>
            <a:ext cx="2225670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Srovnávání žáků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 rot="10800000" flipV="1">
            <a:off x="672322" y="5733256"/>
            <a:ext cx="2225670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Nenabízí řešení 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 rot="10800000" flipV="1">
            <a:off x="561216" y="2864698"/>
            <a:ext cx="2225670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Kontrolní funkce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 rot="10800000" flipV="1">
            <a:off x="5727417" y="2036200"/>
            <a:ext cx="2225670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</a:rPr>
              <a:t>K</a:t>
            </a:r>
            <a:r>
              <a:rPr lang="cs-CZ" sz="1200" b="1" dirty="0" smtClean="0">
                <a:solidFill>
                  <a:schemeClr val="tx1"/>
                </a:solidFill>
              </a:rPr>
              <a:t>valitativní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 rot="10800000" flipV="1">
            <a:off x="636980" y="3573016"/>
            <a:ext cx="2225670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Funkce selektivní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 rot="10800000" flipV="1">
            <a:off x="636980" y="4221088"/>
            <a:ext cx="2225670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Posouzení vědomostí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 rot="10800000" flipV="1">
            <a:off x="5752352" y="2780928"/>
            <a:ext cx="2326120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Informuje o problémech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 rot="10800000" flipV="1">
            <a:off x="5885091" y="3551204"/>
            <a:ext cx="2225670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Porovnává se aktuální výkon s předešlým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0" name="Ovál 19"/>
          <p:cNvSpPr/>
          <p:nvPr/>
        </p:nvSpPr>
        <p:spPr>
          <a:xfrm rot="10800000" flipV="1">
            <a:off x="5886795" y="4221088"/>
            <a:ext cx="2225670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Komplexní posouzení celku osobnosti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 rot="10800000" flipV="1">
            <a:off x="5886793" y="5733256"/>
            <a:ext cx="2447293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Chyba - pozitivní jev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 rot="10800000" flipV="1">
            <a:off x="5886795" y="4955589"/>
            <a:ext cx="2225670" cy="576064"/>
          </a:xfrm>
          <a:prstGeom prst="ellipse">
            <a:avLst/>
          </a:prstGeom>
          <a:solidFill>
            <a:srgbClr val="CAD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Naznačuje řešení</a:t>
            </a:r>
            <a:endParaRPr lang="cs-CZ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714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</p:spPr>
        <p:txBody>
          <a:bodyPr/>
          <a:lstStyle/>
          <a:p>
            <a:r>
              <a:rPr lang="cs-CZ" sz="2000" b="1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2.</a:t>
            </a:r>
          </a:p>
          <a:p>
            <a:pPr algn="ctr"/>
            <a:r>
              <a:rPr lang="cs-CZ" sz="1200" b="1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3.</a:t>
            </a:r>
          </a:p>
          <a:p>
            <a:pPr algn="ctr"/>
            <a:r>
              <a:rPr lang="cs-CZ" sz="1200" b="1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84213" y="36449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5.</a:t>
            </a:r>
          </a:p>
          <a:p>
            <a:pPr algn="ctr"/>
            <a:r>
              <a:rPr lang="cs-CZ" sz="1200" b="1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84213" y="422116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6.</a:t>
            </a:r>
          </a:p>
          <a:p>
            <a:pPr algn="ctr"/>
            <a:r>
              <a:rPr lang="cs-CZ" sz="1200" b="1"/>
              <a:t>Vytvářet potřebu projevovat</a:t>
            </a:r>
            <a:r>
              <a:rPr lang="cs-CZ" b="1"/>
              <a:t> </a:t>
            </a:r>
            <a:r>
              <a:rPr lang="cs-CZ" sz="1200" b="1"/>
              <a:t>pozit.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/>
              <a:t>7.</a:t>
            </a:r>
          </a:p>
          <a:p>
            <a:pPr algn="ctr"/>
            <a:r>
              <a:rPr lang="cs-CZ" sz="1200" b="1"/>
              <a:t>Učit rozvíjet a chránit fyzic.a dušev.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8.</a:t>
            </a:r>
          </a:p>
          <a:p>
            <a:pPr algn="ctr"/>
            <a:r>
              <a:rPr lang="cs-CZ" sz="1200" b="1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021388"/>
            <a:ext cx="3167062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9.</a:t>
            </a:r>
          </a:p>
          <a:p>
            <a:pPr algn="ctr"/>
            <a:r>
              <a:rPr lang="cs-CZ" sz="1200" b="1"/>
              <a:t>Rozvíjet schopnosti vzhl.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508625" y="558958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rgbClr val="FCA6F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F</a:t>
            </a:r>
          </a:p>
          <a:p>
            <a:pPr algn="ctr"/>
            <a:r>
              <a:rPr lang="cs-CZ" sz="1600" b="1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4652963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E</a:t>
            </a:r>
          </a:p>
          <a:p>
            <a:pPr algn="ctr"/>
            <a:r>
              <a:rPr lang="cs-CZ" sz="1600" b="1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35600" y="371633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D</a:t>
            </a:r>
          </a:p>
          <a:p>
            <a:pPr algn="ctr"/>
            <a:r>
              <a:rPr lang="cs-CZ" sz="1600" b="1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35600" y="29241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C</a:t>
            </a:r>
          </a:p>
          <a:p>
            <a:pPr algn="ctr"/>
            <a:r>
              <a:rPr lang="cs-CZ" sz="1600" b="1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35600" y="2205038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/>
              <a:t>B</a:t>
            </a:r>
          </a:p>
          <a:p>
            <a:pPr algn="ctr"/>
            <a:r>
              <a:rPr lang="cs-CZ" sz="1600" b="1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435600" y="14128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A</a:t>
            </a:r>
          </a:p>
          <a:p>
            <a:pPr algn="ctr"/>
            <a:r>
              <a:rPr lang="cs-CZ" sz="1600" b="1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1.</a:t>
            </a:r>
          </a:p>
          <a:p>
            <a:pPr algn="ctr"/>
            <a:r>
              <a:rPr lang="cs-CZ" sz="1200" b="1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84213" y="29972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4.</a:t>
            </a:r>
          </a:p>
          <a:p>
            <a:pPr algn="ctr"/>
            <a:r>
              <a:rPr lang="cs-CZ" sz="1200" b="1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735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49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 flipH="1">
            <a:off x="269789" y="1066876"/>
            <a:ext cx="2428015" cy="785982"/>
          </a:xfrm>
          <a:prstGeom prst="ellipse">
            <a:avLst/>
          </a:prstGeom>
          <a:solidFill>
            <a:srgbClr val="FCF6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formativní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3347864" y="325411"/>
            <a:ext cx="2160240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HODNOCENÍ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EVALUACE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 rot="10800000" flipH="1" flipV="1">
            <a:off x="6156176" y="1066877"/>
            <a:ext cx="2428015" cy="748706"/>
          </a:xfrm>
          <a:prstGeom prst="ellipse">
            <a:avLst/>
          </a:prstGeom>
          <a:solidFill>
            <a:srgbClr val="FCF6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informativní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 flipH="1">
            <a:off x="690205" y="1828717"/>
            <a:ext cx="1587181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průběžné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 flipH="1">
            <a:off x="6732240" y="1662704"/>
            <a:ext cx="1440160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finální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 flipH="1">
            <a:off x="6804248" y="1944932"/>
            <a:ext cx="1457742" cy="332026"/>
          </a:xfrm>
          <a:prstGeom prst="ellipse">
            <a:avLst/>
          </a:prstGeom>
          <a:solidFill>
            <a:srgbClr val="DEFE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err="1" smtClean="0">
                <a:solidFill>
                  <a:schemeClr val="tx1"/>
                </a:solidFill>
              </a:rPr>
              <a:t>sumativní</a:t>
            </a:r>
            <a:endParaRPr lang="cs-CZ" sz="1400" b="1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9512" y="2276958"/>
            <a:ext cx="302433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400" b="1" dirty="0"/>
          </a:p>
          <a:p>
            <a:r>
              <a:rPr lang="cs-CZ" sz="1200" b="1" dirty="0" smtClean="0"/>
              <a:t>Průběžné poskytování diagnostických</a:t>
            </a:r>
          </a:p>
          <a:p>
            <a:r>
              <a:rPr lang="cs-CZ" sz="1200" b="1" dirty="0" smtClean="0"/>
              <a:t>informací žákům o pokrocích v učení,</a:t>
            </a:r>
          </a:p>
          <a:p>
            <a:r>
              <a:rPr lang="cs-CZ" sz="1200" b="1" dirty="0" smtClean="0"/>
              <a:t>kde se na cestě k cíli nachází</a:t>
            </a:r>
          </a:p>
          <a:p>
            <a:endParaRPr lang="cs-CZ" sz="1200" b="1" dirty="0"/>
          </a:p>
          <a:p>
            <a:r>
              <a:rPr lang="cs-CZ" sz="1200" b="1" dirty="0" smtClean="0"/>
              <a:t>Jak postupovat dál: opravit chyby, doplnit mezery</a:t>
            </a:r>
          </a:p>
          <a:p>
            <a:endParaRPr lang="cs-CZ" sz="1200" b="1" dirty="0"/>
          </a:p>
          <a:p>
            <a:r>
              <a:rPr lang="cs-CZ" sz="1200" b="1" dirty="0" smtClean="0"/>
              <a:t>Slouží zlepšení výkonu žáka, změřené na zvládání cíle</a:t>
            </a:r>
            <a:endParaRPr lang="cs-CZ" sz="1200" b="1" dirty="0"/>
          </a:p>
        </p:txBody>
      </p:sp>
      <p:cxnSp>
        <p:nvCxnSpPr>
          <p:cNvPr id="10" name="Přímá spojnice se šipkou 9"/>
          <p:cNvCxnSpPr>
            <a:stCxn id="3" idx="3"/>
            <a:endCxn id="2" idx="2"/>
          </p:cNvCxnSpPr>
          <p:nvPr/>
        </p:nvCxnSpPr>
        <p:spPr>
          <a:xfrm flipH="1">
            <a:off x="2697804" y="1105900"/>
            <a:ext cx="966420" cy="3539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5141084" y="1105900"/>
            <a:ext cx="1015092" cy="450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508104" y="2636912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Shrnuje, čeho žák dosáhl </a:t>
            </a:r>
          </a:p>
          <a:p>
            <a:endParaRPr lang="cs-CZ" sz="1200" b="1" dirty="0"/>
          </a:p>
          <a:p>
            <a:r>
              <a:rPr lang="cs-CZ" sz="1200" b="1" dirty="0" smtClean="0"/>
              <a:t>Porovnává žáky mezi sebou</a:t>
            </a:r>
          </a:p>
          <a:p>
            <a:endParaRPr lang="cs-CZ" sz="1200" b="1" dirty="0"/>
          </a:p>
          <a:p>
            <a:r>
              <a:rPr lang="cs-CZ" sz="1200" b="1" dirty="0" smtClean="0"/>
              <a:t>Vede k soutěživosti</a:t>
            </a:r>
          </a:p>
          <a:p>
            <a:endParaRPr lang="cs-CZ" sz="1200" b="1" dirty="0"/>
          </a:p>
          <a:p>
            <a:r>
              <a:rPr lang="cs-CZ" sz="1200" b="1" dirty="0" smtClean="0"/>
              <a:t>Zaměřené na dosažení cíle</a:t>
            </a:r>
            <a:endParaRPr lang="cs-CZ" sz="1200" b="1" dirty="0"/>
          </a:p>
        </p:txBody>
      </p:sp>
    </p:spTree>
    <p:extLst>
      <p:ext uri="{BB962C8B-B14F-4D97-AF65-F5344CB8AC3E}">
        <p14:creationId xmlns:p14="http://schemas.microsoft.com/office/powerpoint/2010/main" val="996673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883123"/>
              </p:ext>
            </p:extLst>
          </p:nvPr>
        </p:nvGraphicFramePr>
        <p:xfrm>
          <a:off x="899593" y="2204865"/>
          <a:ext cx="6561657" cy="22476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8857"/>
                <a:gridCol w="1155700"/>
                <a:gridCol w="1155700"/>
                <a:gridCol w="1155700"/>
                <a:gridCol w="1155700"/>
              </a:tblGrid>
              <a:tr h="322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1/A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2/B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3/C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4/D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5/E</a:t>
                      </a:r>
                      <a:endParaRPr lang="cs-CZ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261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Výborný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chvalitebný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dobrý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dostatečný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nedostatečný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322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Výjimečný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kvalitní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obvyklý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nevalný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nepřijatelný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322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možno dát za vzor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možno ocenit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lze přijmout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vyžaduje změny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nutno přepracovat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322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Vždy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většinou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někdy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málokdy, občas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nikdy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322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A = rozhodně ano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 = spíše ano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? = nedá se určit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n = spíše ne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N = rozhodně ne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322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Všichni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skoro všichni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asi polovina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téměř nikdo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nikdo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55576" y="646530"/>
            <a:ext cx="65527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HODNOTICÍ ŠKÁLA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56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90315"/>
              </p:ext>
            </p:extLst>
          </p:nvPr>
        </p:nvGraphicFramePr>
        <p:xfrm>
          <a:off x="467544" y="548678"/>
          <a:ext cx="7705488" cy="5263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84248"/>
                <a:gridCol w="1284248"/>
                <a:gridCol w="1284248"/>
                <a:gridCol w="1284248"/>
                <a:gridCol w="1284248"/>
                <a:gridCol w="1284248"/>
              </a:tblGrid>
              <a:tr h="21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A vynikající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B výborný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C chvalitebný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D dobrý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E dostatečný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F nedostatečný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346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1. Všechny získané informace zobecňuje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Získané informace zobecňuje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Získané informace většinou zobecňuje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Získané informace částečně zobecňuje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Získané informace zobecňuje s problémy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Získané informace není schopen zobecnit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346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2. Ze všech získaných inform. vyvozuje závěry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Ze získaných informací vyvozuje závěry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Ze získaných informací většinou vyvozuje závěry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Ze získaných informací někdy vyvodí závěry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Není schopen vyvodit správné závěry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Není schopen vyvodit žádné závěry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519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3. Během čtení vždy nachází různé skryté významy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Během čtení najde různé významy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Během čtení většinou najde různé významy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Během čtení někdy najde různé zřejmé významy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Během čtení není schopen najít různé významy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Během čtení nenajde žádné významy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519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4. Dokáže vždy odhadnout význam neznámé informace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Dokáže odhadnout význam neznámé informace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Většinou odhadne význam neznámé informace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Dokáže odhadnout význam neznámé informace částečně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Dokáže odhadnout význam neznámé informace minimálně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Není schopen pracovat s neznámou informací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519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5. Vždy využívá vlastních předchozích znalostí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Využívá vlastních předchozích znalostí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Většinou využívá vlastních předchozích znalostí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Využívá částečně vlastních předchozích znalostí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Využívá vlastních předchozích znalostí minimálně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Využívá vlastních předchozích znalostí s obtížemi a zkresleně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519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6. Z textu vybírá vždy podstatné informace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Z textu vybírá podstatné informace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Z textu vybírá většinou podstatné informace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Z textu vybírá obtížně podstatné informace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Z textu nevybere podstatné informace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Nerozlišuje podstatné informace od nepodstatných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124853"/>
            <a:ext cx="5760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Popis stupňů výkonů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709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123087"/>
              </p:ext>
            </p:extLst>
          </p:nvPr>
        </p:nvGraphicFramePr>
        <p:xfrm>
          <a:off x="457200" y="764706"/>
          <a:ext cx="7705488" cy="54623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84248"/>
                <a:gridCol w="1284248"/>
                <a:gridCol w="1284248"/>
                <a:gridCol w="1284248"/>
                <a:gridCol w="1284248"/>
                <a:gridCol w="1284248"/>
              </a:tblGrid>
              <a:tr h="993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7. Vždy vybere odpovídající klíčová slova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Vybere odpovídající klíčová slova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Většinou vybere odpovídající klíčová slova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Vybere odpovídající klíčová slova s chybami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Vybere náhodná slova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Nerozumí pojmu: klíčová slova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74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8. Informace z textu vždy logicky uspořádá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Informace z textu logicky uspořádá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Informace z textu většinou logicky uspořádá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Informace z textu obtížně logicky uspořádá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Informace z textu uspořádá náhodně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Informace z textu nedokáže uspořádat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74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9. Text dokáže vždy říci vlastními slovy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Text dokáže říci vlastními slovy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Text většinou dokáže říci vlastními slovy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Text dokáže říci vlastními slovy s problémy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Text dokáže obtížně říci s nejasnostmi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Text nedokáže  říci vlastními slovy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993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10. Informace vždy kriticky posoudí 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Informace posoudí kriticky 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Informace většinou posoudí kriticky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Informace většinou nedokáže kriticky posoudit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Informace nedokáže kriticky posoudit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Informace nedokáže kriticky posoudit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993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11. Využívá vždy představivosti a fantazie při práci s textem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Využívá představivosti a fantazie při práci s textem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Většinou využívá představivosti a fantazie při práci s textem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Zřídka využívá představivosti a fantazie při práci s textem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Omezeně využívá představivosti a fantazie při práci s textem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Neokáže využít vlastní fantazii a představivost při práci s textem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993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12. Vcítí se vždy do prožitků literární postavy, je empatický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Vcítí se do prožitků literární postavy, je empatický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Většinou se vcítí se do prožitků literární postavy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Pochopí-li text, dokáže se vcítit do prožitků postavy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>
                          <a:effectLst/>
                        </a:rPr>
                        <a:t>Pochopí-li text, dokáže se vcítit do prožitků postavy</a:t>
                      </a:r>
                      <a:endParaRPr lang="cs-CZ" sz="12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effectLst/>
                        </a:rPr>
                        <a:t>Pochopí-li text, dokáže se vcítit do prožitků postavy</a:t>
                      </a:r>
                      <a:endParaRPr lang="cs-CZ" sz="12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350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650412"/>
              </p:ext>
            </p:extLst>
          </p:nvPr>
        </p:nvGraphicFramePr>
        <p:xfrm>
          <a:off x="179512" y="1268760"/>
          <a:ext cx="8496945" cy="42599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/>
                <a:gridCol w="504056"/>
                <a:gridCol w="1022441"/>
                <a:gridCol w="531843"/>
                <a:gridCol w="632560"/>
                <a:gridCol w="622416"/>
                <a:gridCol w="790519"/>
                <a:gridCol w="750667"/>
                <a:gridCol w="780374"/>
                <a:gridCol w="672412"/>
                <a:gridCol w="513728"/>
                <a:gridCol w="513728"/>
                <a:gridCol w="641979"/>
                <a:gridCol w="88174"/>
              </a:tblGrid>
              <a:tr h="31406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Třídní učitel: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8672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Jméno žáka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A) Příprava a schopnost učit se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B)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Ústní projev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C) Písemný projev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D) Práce ve skupině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E) Nezdar, změna názoru, hodnocení druhých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F)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Řešení problémů, chyba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G) Dodržování pravidel, ochota pomoci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H) Aktivita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297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známka oblíbené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seznam oblíbené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známka neoblíbené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seznam neoblíbené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7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1.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778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2.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7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3.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7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4.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7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5.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7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6.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7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7.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7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8.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7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9.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06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Třída: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 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 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27584" y="515670"/>
            <a:ext cx="74888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Sebehodnocení žáků – záznamová tabulka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554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698413"/>
              </p:ext>
            </p:extLst>
          </p:nvPr>
        </p:nvGraphicFramePr>
        <p:xfrm>
          <a:off x="899592" y="1412774"/>
          <a:ext cx="6840760" cy="43448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09227"/>
                <a:gridCol w="2080898"/>
                <a:gridCol w="2219625"/>
                <a:gridCol w="931010"/>
              </a:tblGrid>
              <a:tr h="72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100 bodů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vynikající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ojedinělý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A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99 – 80 bodů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výborný</a:t>
                      </a:r>
                      <a:endParaRPr lang="cs-CZ" sz="14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výjimečný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B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79 – 60 bodů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chvalitebný</a:t>
                      </a:r>
                      <a:endParaRPr lang="cs-CZ" sz="14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kvalitní</a:t>
                      </a:r>
                      <a:endParaRPr lang="cs-CZ" sz="14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C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59 - 40 bodů</a:t>
                      </a:r>
                      <a:endParaRPr lang="cs-CZ" sz="14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dobrý</a:t>
                      </a:r>
                      <a:endParaRPr lang="cs-CZ" sz="14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obvyklý</a:t>
                      </a:r>
                      <a:endParaRPr lang="cs-CZ" sz="14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D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39 – 20 bodů</a:t>
                      </a:r>
                      <a:endParaRPr lang="cs-CZ" sz="14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dostatečný</a:t>
                      </a:r>
                      <a:endParaRPr lang="cs-CZ" sz="14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nevalný</a:t>
                      </a:r>
                      <a:endParaRPr lang="cs-CZ" sz="14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E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19 – 0 bodů</a:t>
                      </a:r>
                      <a:endParaRPr lang="cs-CZ" sz="14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nedostatečný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>
                          <a:effectLst/>
                        </a:rPr>
                        <a:t>nepřijatelný</a:t>
                      </a:r>
                      <a:endParaRPr lang="cs-CZ" sz="1400" b="1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</a:rPr>
                        <a:t>F</a:t>
                      </a:r>
                      <a:endParaRPr lang="cs-CZ" sz="1400" b="1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99592" y="620688"/>
            <a:ext cx="56261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Hodnocení výsledků všech testů: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4614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872</Words>
  <Application>Microsoft Office PowerPoint</Application>
  <PresentationFormat>Předvádění na obrazovce (4:3)</PresentationFormat>
  <Paragraphs>393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      CÍLE VZDĚLÁVÁNÍ                                KLÍČOVÉ KOMPETENCE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Stava</cp:lastModifiedBy>
  <cp:revision>17</cp:revision>
  <dcterms:created xsi:type="dcterms:W3CDTF">2013-04-23T16:53:27Z</dcterms:created>
  <dcterms:modified xsi:type="dcterms:W3CDTF">2013-05-06T07:35:09Z</dcterms:modified>
</cp:coreProperties>
</file>