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10525-32E1-4774-81EE-23F8DC69EA0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E8AC9-34CB-40F9-9A85-391E9B0534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51312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E8AC9-34CB-40F9-9A85-391E9B0534B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16219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E8AC9-34CB-40F9-9A85-391E9B0534B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16219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E8AC9-34CB-40F9-9A85-391E9B0534B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16219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E8AC9-34CB-40F9-9A85-391E9B0534B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16219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E8AC9-34CB-40F9-9A85-391E9B0534B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16219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E8AC9-34CB-40F9-9A85-391E9B0534B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16219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B77A-7D1B-4B3C-9B13-D89EED9887F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A8740-6FBC-4FEA-A196-085A29ACE6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B77A-7D1B-4B3C-9B13-D89EED9887F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A8740-6FBC-4FEA-A196-085A29ACE6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B77A-7D1B-4B3C-9B13-D89EED9887F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A8740-6FBC-4FEA-A196-085A29ACE6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B77A-7D1B-4B3C-9B13-D89EED9887F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A8740-6FBC-4FEA-A196-085A29ACE6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B77A-7D1B-4B3C-9B13-D89EED9887F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A8740-6FBC-4FEA-A196-085A29ACE6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B77A-7D1B-4B3C-9B13-D89EED9887F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A8740-6FBC-4FEA-A196-085A29ACE6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B77A-7D1B-4B3C-9B13-D89EED9887F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A8740-6FBC-4FEA-A196-085A29ACE6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B77A-7D1B-4B3C-9B13-D89EED9887F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A8740-6FBC-4FEA-A196-085A29ACE6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B77A-7D1B-4B3C-9B13-D89EED9887F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A8740-6FBC-4FEA-A196-085A29ACE6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B77A-7D1B-4B3C-9B13-D89EED9887F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A8740-6FBC-4FEA-A196-085A29ACE6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B77A-7D1B-4B3C-9B13-D89EED9887F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A8740-6FBC-4FEA-A196-085A29ACE6E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C93B77A-7D1B-4B3C-9B13-D89EED9887F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A7A8740-6FBC-4FEA-A196-085A29ACE6E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7477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eskomluvi.cz/ucitelske-vzdelavani-by-melo-byt-maximalne-narocn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2204864"/>
            <a:ext cx="7117180" cy="1470025"/>
          </a:xfrm>
        </p:spPr>
        <p:txBody>
          <a:bodyPr/>
          <a:lstStyle/>
          <a:p>
            <a:pPr algn="ctr"/>
            <a:r>
              <a:rPr lang="cs-CZ" dirty="0" smtClean="0"/>
              <a:t>PSYCHOLOGIE VE ŠKOLNÍ PRAXI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 2014</a:t>
            </a:r>
          </a:p>
          <a:p>
            <a:pPr algn="r"/>
            <a:r>
              <a:rPr lang="cs-CZ" dirty="0" smtClean="0"/>
              <a:t>Zuzana Kročáková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78807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352928" cy="936104"/>
          </a:xfrm>
        </p:spPr>
        <p:txBody>
          <a:bodyPr/>
          <a:lstStyle/>
          <a:p>
            <a:r>
              <a:rPr lang="cs-CZ" dirty="0" smtClean="0"/>
              <a:t>Podmínky </a:t>
            </a:r>
            <a:r>
              <a:rPr lang="cs-CZ" dirty="0"/>
              <a:t>udělení </a:t>
            </a:r>
            <a:r>
              <a:rPr lang="cs-CZ" dirty="0" smtClean="0"/>
              <a:t>zápočtu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jiné </a:t>
            </a:r>
            <a:r>
              <a:rPr lang="cs-CZ" dirty="0" smtClean="0"/>
              <a:t>dohody</a:t>
            </a:r>
            <a:r>
              <a:rPr lang="cs-CZ" dirty="0"/>
              <a:t>: 1. DOCHÁZKA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136904" cy="4896544"/>
          </a:xfrm>
        </p:spPr>
        <p:txBody>
          <a:bodyPr/>
          <a:lstStyle/>
          <a:p>
            <a:pPr lvl="0"/>
            <a:r>
              <a:rPr lang="cs-CZ" dirty="0" smtClean="0"/>
              <a:t>můžete mít </a:t>
            </a:r>
            <a:r>
              <a:rPr lang="cs-CZ" dirty="0" smtClean="0"/>
              <a:t>dvě absence, jejichž </a:t>
            </a:r>
            <a:r>
              <a:rPr lang="cs-CZ" dirty="0"/>
              <a:t>důvody mohou být jakékoli (včetně praxe, nemoci, kocoviny…), nemusíte se omlouvat</a:t>
            </a:r>
          </a:p>
          <a:p>
            <a:pPr lvl="0"/>
            <a:r>
              <a:rPr lang="cs-CZ" dirty="0"/>
              <a:t>jakákoli další absence už musí být nahrazena </a:t>
            </a:r>
          </a:p>
          <a:p>
            <a:pPr lvl="0"/>
            <a:r>
              <a:rPr lang="cs-CZ" dirty="0"/>
              <a:t>toto nahrazení je možné 2x za semestr</a:t>
            </a:r>
          </a:p>
          <a:p>
            <a:pPr lvl="0"/>
            <a:r>
              <a:rPr lang="cs-CZ" dirty="0"/>
              <a:t>náhrada je možná navštívením semináře se stejným tématem (tj. v </a:t>
            </a:r>
            <a:r>
              <a:rPr lang="cs-CZ" dirty="0" smtClean="0"/>
              <a:t>pondělí </a:t>
            </a:r>
            <a:r>
              <a:rPr lang="cs-CZ" dirty="0"/>
              <a:t>jinou hodinu: </a:t>
            </a:r>
            <a:r>
              <a:rPr lang="cs-CZ" dirty="0" smtClean="0"/>
              <a:t>7.30, 8.25</a:t>
            </a:r>
            <a:r>
              <a:rPr lang="cs-CZ" dirty="0"/>
              <a:t>, 9.20, </a:t>
            </a:r>
            <a:r>
              <a:rPr lang="cs-CZ" dirty="0" smtClean="0"/>
              <a:t>10.15)…</a:t>
            </a:r>
            <a:endParaRPr lang="cs-CZ" dirty="0"/>
          </a:p>
          <a:p>
            <a:pPr lvl="0"/>
            <a:r>
              <a:rPr lang="cs-CZ" dirty="0"/>
              <a:t>…či písemně: o zadání náhradní práce si požádáte e-mailem (</a:t>
            </a:r>
            <a:r>
              <a:rPr lang="cs-CZ" u="sng" dirty="0">
                <a:hlinkClick r:id="rId3"/>
              </a:rPr>
              <a:t>7477@mail.muni.cz</a:t>
            </a:r>
            <a:r>
              <a:rPr lang="cs-CZ" dirty="0"/>
              <a:t>) do týdne od nahrazované absence. Náhrada bude časově i tematicky adekvátní nahrazované hodině.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11912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352928" cy="936104"/>
          </a:xfrm>
        </p:spPr>
        <p:txBody>
          <a:bodyPr/>
          <a:lstStyle/>
          <a:p>
            <a:r>
              <a:rPr lang="cs-CZ" dirty="0"/>
              <a:t>podmínky udělení zápočtu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jiné dohody: 2. PRÁCE V SEMINÁŘI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136904" cy="4896544"/>
          </a:xfrm>
        </p:spPr>
        <p:txBody>
          <a:bodyPr/>
          <a:lstStyle/>
          <a:p>
            <a:pPr lvl="0"/>
            <a:r>
              <a:rPr lang="cs-CZ" dirty="0"/>
              <a:t>Aby byl seminář opravdu seminářem, chci, abyste mu v hodině věnovali plnou pozornost a myšlenkovou kapacitu. Přeju si, abyste diskutovali, ptali se a </a:t>
            </a:r>
            <a:r>
              <a:rPr lang="cs-CZ" dirty="0" smtClean="0"/>
              <a:t>oponovali…</a:t>
            </a:r>
          </a:p>
          <a:p>
            <a:pPr lvl="0"/>
            <a:r>
              <a:rPr lang="cs-CZ" dirty="0" smtClean="0"/>
              <a:t>…abyste mluvili o svých zkušenostech, vytvářeli si nové a přijímali nové úhly pohledu na známé věci.</a:t>
            </a:r>
            <a:endParaRPr lang="cs-CZ" dirty="0"/>
          </a:p>
          <a:p>
            <a:pPr lvl="0"/>
            <a:r>
              <a:rPr lang="cs-CZ" dirty="0"/>
              <a:t>To by byla krása.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43676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352928" cy="936104"/>
          </a:xfrm>
        </p:spPr>
        <p:txBody>
          <a:bodyPr/>
          <a:lstStyle/>
          <a:p>
            <a:r>
              <a:rPr lang="cs-CZ" dirty="0"/>
              <a:t>podmínky udělení zápočtu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jiné dohody: 3. DOMÁCÍ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136904" cy="4896544"/>
          </a:xfrm>
        </p:spPr>
        <p:txBody>
          <a:bodyPr/>
          <a:lstStyle/>
          <a:p>
            <a:r>
              <a:rPr lang="cs-CZ" dirty="0" smtClean="0"/>
              <a:t>Namísto </a:t>
            </a:r>
            <a:r>
              <a:rPr lang="cs-CZ" dirty="0"/>
              <a:t>rozsáhlejší seminární práce budete vypracovávat krátké domácí úkoly zadávané na </a:t>
            </a:r>
            <a:r>
              <a:rPr lang="cs-CZ" dirty="0" smtClean="0"/>
              <a:t>seminářích.</a:t>
            </a:r>
          </a:p>
          <a:p>
            <a:r>
              <a:rPr lang="cs-CZ" dirty="0" smtClean="0"/>
              <a:t>Úkoly budou spočívat v myšlenkové a názorové reakci na nějaký text či video. Text bude souvislý (nebude-li zadáno jinak) a bude mít odborný charakter.</a:t>
            </a:r>
          </a:p>
          <a:p>
            <a:r>
              <a:rPr lang="cs-CZ" dirty="0" smtClean="0"/>
              <a:t>Podrobné zadání každého úkolu bude přidáno do této prezentace.</a:t>
            </a:r>
            <a:endParaRPr lang="cs-CZ" dirty="0"/>
          </a:p>
          <a:p>
            <a:r>
              <a:rPr lang="cs-CZ" dirty="0" smtClean="0"/>
              <a:t>Úkoly </a:t>
            </a:r>
            <a:r>
              <a:rPr lang="cs-CZ" dirty="0"/>
              <a:t>budete odevzdávat v </a:t>
            </a:r>
            <a:r>
              <a:rPr lang="cs-CZ" dirty="0" smtClean="0"/>
              <a:t>papírové </a:t>
            </a:r>
            <a:r>
              <a:rPr lang="cs-CZ" dirty="0"/>
              <a:t>(nikoli elektronické) podobě na nejbližším semináři. </a:t>
            </a:r>
            <a:endParaRPr lang="cs-CZ" dirty="0" smtClean="0"/>
          </a:p>
          <a:p>
            <a:r>
              <a:rPr lang="cs-CZ" dirty="0" smtClean="0"/>
              <a:t>Jde </a:t>
            </a:r>
            <a:r>
              <a:rPr lang="cs-CZ" dirty="0"/>
              <a:t>mi o obsah, takže stačí, budou-li psané rukou na důstojném kusu papíru </a:t>
            </a:r>
            <a:r>
              <a:rPr lang="cs-CZ" dirty="0" smtClean="0"/>
              <a:t>(</a:t>
            </a:r>
            <a:r>
              <a:rPr lang="cs-CZ" dirty="0"/>
              <a:t>žádné hlavičky, logo univerzity, titulní strana, abstrakt v angličtině a poděkování rodičům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Na každém úkolu bude vaše jméno + označení skupiny, do níž patříte (např. </a:t>
            </a:r>
            <a:r>
              <a:rPr lang="cs-CZ" dirty="0" err="1" smtClean="0"/>
              <a:t>sk</a:t>
            </a:r>
            <a:r>
              <a:rPr lang="cs-CZ" dirty="0" smtClean="0"/>
              <a:t>. 9.20).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27843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352928" cy="936104"/>
          </a:xfrm>
        </p:spPr>
        <p:txBody>
          <a:bodyPr/>
          <a:lstStyle/>
          <a:p>
            <a:r>
              <a:rPr lang="cs-CZ" dirty="0"/>
              <a:t>podmínky udělení zápočtu </a:t>
            </a:r>
            <a:r>
              <a:rPr lang="cs-CZ" dirty="0" smtClean="0"/>
              <a:t>a </a:t>
            </a:r>
            <a:r>
              <a:rPr lang="cs-CZ" dirty="0"/>
              <a:t>jiné dohody: 4. ZAKONČENÍ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136904" cy="4896544"/>
          </a:xfrm>
        </p:spPr>
        <p:txBody>
          <a:bodyPr/>
          <a:lstStyle/>
          <a:p>
            <a:pPr lvl="0"/>
            <a:r>
              <a:rPr lang="cs-CZ" dirty="0"/>
              <a:t>seminář bude zakončen zápočtovou písemkou, jejímž hlavním účelem bude, abyste si připomněli, že jste chodili na seminář že se na něm něco dělo</a:t>
            </a:r>
          </a:p>
          <a:p>
            <a:r>
              <a:rPr lang="cs-CZ" dirty="0" smtClean="0"/>
              <a:t>pokud </a:t>
            </a:r>
            <a:r>
              <a:rPr lang="cs-CZ" dirty="0"/>
              <a:t>nebudu spokojena s </a:t>
            </a:r>
            <a:r>
              <a:rPr lang="cs-CZ" dirty="0" smtClean="0"/>
              <a:t>vaší </a:t>
            </a:r>
            <a:r>
              <a:rPr lang="cs-CZ" dirty="0"/>
              <a:t>prací v semináři či na domácích úkolech, vyhrazuji si právo zadat </a:t>
            </a:r>
            <a:r>
              <a:rPr lang="cs-CZ" dirty="0" smtClean="0"/>
              <a:t>vám regulérní seminární </a:t>
            </a:r>
            <a:r>
              <a:rPr lang="cs-CZ" dirty="0"/>
              <a:t>práci</a:t>
            </a:r>
          </a:p>
          <a:p>
            <a:r>
              <a:rPr lang="cs-CZ" dirty="0"/>
              <a:t>Pokud budete mít nějaký problém, komunikujte se </a:t>
            </a:r>
            <a:r>
              <a:rPr lang="cs-CZ" dirty="0" smtClean="0"/>
              <a:t>mnou </a:t>
            </a:r>
            <a:r>
              <a:rPr lang="cs-CZ" b="1" dirty="0" smtClean="0"/>
              <a:t>včas</a:t>
            </a:r>
            <a:r>
              <a:rPr lang="cs-CZ" dirty="0" smtClean="0"/>
              <a:t>. </a:t>
            </a:r>
            <a:r>
              <a:rPr lang="cs-CZ" dirty="0"/>
              <a:t>Jsem ochotná se s vámi na lecčems domluvit, pokud budete svou situaci řešit </a:t>
            </a:r>
            <a:r>
              <a:rPr lang="cs-CZ" dirty="0" smtClean="0"/>
              <a:t>hned. </a:t>
            </a:r>
            <a:r>
              <a:rPr lang="cs-CZ" dirty="0"/>
              <a:t>Ale jsem velmi nevstřícná k prohlášením typu: </a:t>
            </a:r>
            <a:r>
              <a:rPr lang="cs-CZ" i="1" dirty="0"/>
              <a:t>„Já jsem nevěděl/a </a:t>
            </a:r>
            <a:r>
              <a:rPr lang="cs-CZ" i="1" dirty="0" err="1"/>
              <a:t>a</a:t>
            </a:r>
            <a:r>
              <a:rPr lang="cs-CZ" i="1" dirty="0"/>
              <a:t> já jsem myslel/a, že…“ </a:t>
            </a:r>
            <a:r>
              <a:rPr lang="cs-CZ" dirty="0"/>
              <a:t>na konci semestru.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44484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352928" cy="936104"/>
          </a:xfrm>
        </p:spPr>
        <p:txBody>
          <a:bodyPr/>
          <a:lstStyle/>
          <a:p>
            <a:r>
              <a:rPr lang="cs-CZ" dirty="0"/>
              <a:t>CÍLE </a:t>
            </a:r>
            <a:r>
              <a:rPr lang="cs-CZ" dirty="0" smtClean="0"/>
              <a:t>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136904" cy="518457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Vědomosti, dovednosti, zkušenosti, které vám v praxi pomohou:</a:t>
            </a:r>
          </a:p>
          <a:p>
            <a:r>
              <a:rPr lang="cs-CZ" dirty="0" smtClean="0"/>
              <a:t>… nestát se </a:t>
            </a:r>
            <a:r>
              <a:rPr lang="cs-CZ" dirty="0"/>
              <a:t>krávou </a:t>
            </a:r>
            <a:r>
              <a:rPr lang="cs-CZ" dirty="0" smtClean="0"/>
              <a:t>učitelkou</a:t>
            </a:r>
          </a:p>
          <a:p>
            <a:r>
              <a:rPr lang="cs-CZ" dirty="0" smtClean="0"/>
              <a:t>… </a:t>
            </a:r>
            <a:r>
              <a:rPr lang="cs-CZ" dirty="0" smtClean="0"/>
              <a:t>nebýt </a:t>
            </a:r>
            <a:r>
              <a:rPr lang="cs-CZ" dirty="0" smtClean="0"/>
              <a:t>žákům nepřítelem, ale průvodcem, mentorem, facilitátorem učení, vzorem</a:t>
            </a:r>
          </a:p>
          <a:p>
            <a:r>
              <a:rPr lang="cs-CZ" dirty="0" smtClean="0"/>
              <a:t>… </a:t>
            </a:r>
            <a:r>
              <a:rPr lang="cs-CZ" dirty="0" smtClean="0"/>
              <a:t>vědomě </a:t>
            </a:r>
            <a:r>
              <a:rPr lang="cs-CZ" dirty="0" smtClean="0"/>
              <a:t>řídit třídu</a:t>
            </a:r>
          </a:p>
          <a:p>
            <a:r>
              <a:rPr lang="cs-CZ" dirty="0" smtClean="0"/>
              <a:t>… </a:t>
            </a:r>
            <a:r>
              <a:rPr lang="cs-CZ" dirty="0" smtClean="0"/>
              <a:t>zvládnout </a:t>
            </a:r>
            <a:r>
              <a:rPr lang="cs-CZ" dirty="0" smtClean="0"/>
              <a:t>svou vlastní frustraci a stres a nepřenášet je na děti</a:t>
            </a:r>
          </a:p>
          <a:p>
            <a:r>
              <a:rPr lang="cs-CZ" dirty="0" smtClean="0"/>
              <a:t>… </a:t>
            </a:r>
            <a:r>
              <a:rPr lang="cs-CZ" dirty="0" smtClean="0"/>
              <a:t>nepromarnit </a:t>
            </a:r>
            <a:r>
              <a:rPr lang="cs-CZ" dirty="0" smtClean="0"/>
              <a:t>svou autoritu</a:t>
            </a:r>
          </a:p>
          <a:p>
            <a:r>
              <a:rPr lang="cs-CZ" dirty="0" smtClean="0"/>
              <a:t>… </a:t>
            </a:r>
            <a:r>
              <a:rPr lang="cs-CZ" dirty="0" smtClean="0"/>
              <a:t>vychovávat </a:t>
            </a:r>
            <a:r>
              <a:rPr lang="cs-CZ" dirty="0" smtClean="0"/>
              <a:t>s respektem</a:t>
            </a:r>
          </a:p>
          <a:p>
            <a:r>
              <a:rPr lang="cs-CZ" dirty="0" smtClean="0"/>
              <a:t>… </a:t>
            </a:r>
            <a:r>
              <a:rPr lang="cs-CZ" dirty="0" smtClean="0"/>
              <a:t>mluvit </a:t>
            </a:r>
            <a:r>
              <a:rPr lang="cs-CZ" dirty="0" smtClean="0"/>
              <a:t>s rodiči, aby vám byli pomocníky</a:t>
            </a:r>
          </a:p>
          <a:p>
            <a:r>
              <a:rPr lang="cs-CZ" dirty="0" smtClean="0"/>
              <a:t>… </a:t>
            </a:r>
            <a:r>
              <a:rPr lang="cs-CZ" dirty="0" smtClean="0"/>
              <a:t>udržet </a:t>
            </a:r>
            <a:r>
              <a:rPr lang="cs-CZ" dirty="0" smtClean="0"/>
              <a:t>kázeň</a:t>
            </a:r>
          </a:p>
          <a:p>
            <a:r>
              <a:rPr lang="cs-CZ" dirty="0" smtClean="0"/>
              <a:t>… </a:t>
            </a:r>
            <a:r>
              <a:rPr lang="cs-CZ" dirty="0" smtClean="0"/>
              <a:t>vzdělávat</a:t>
            </a:r>
            <a:r>
              <a:rPr lang="cs-CZ" dirty="0" smtClean="0"/>
              <a:t>, nejen učit; nabízet, ne nutit</a:t>
            </a:r>
          </a:p>
          <a:p>
            <a:r>
              <a:rPr lang="cs-CZ" dirty="0" smtClean="0"/>
              <a:t>… </a:t>
            </a:r>
            <a:r>
              <a:rPr lang="cs-CZ" dirty="0" smtClean="0"/>
              <a:t>měnit </a:t>
            </a:r>
            <a:r>
              <a:rPr lang="cs-CZ" dirty="0" smtClean="0"/>
              <a:t>vnější motivování žáků na </a:t>
            </a:r>
            <a:r>
              <a:rPr lang="cs-CZ" dirty="0" smtClean="0"/>
              <a:t>vnitřní</a:t>
            </a:r>
          </a:p>
          <a:p>
            <a:r>
              <a:rPr lang="cs-CZ" dirty="0" smtClean="0"/>
              <a:t>…hodnotit tak, aby to mělo pro žáky přínos a nebylo jen dalším trestem</a:t>
            </a:r>
            <a:endParaRPr lang="cs-CZ" dirty="0" smtClean="0"/>
          </a:p>
          <a:p>
            <a:r>
              <a:rPr lang="cs-CZ" dirty="0" smtClean="0"/>
              <a:t>… </a:t>
            </a:r>
            <a:r>
              <a:rPr lang="cs-CZ" dirty="0" smtClean="0"/>
              <a:t>vybudovat </a:t>
            </a:r>
            <a:r>
              <a:rPr lang="cs-CZ" dirty="0" smtClean="0"/>
              <a:t>ve třídě zdravé vztahy a vyhnout se šikaně</a:t>
            </a:r>
          </a:p>
          <a:p>
            <a:r>
              <a:rPr lang="cs-CZ" dirty="0" smtClean="0"/>
              <a:t>… co a jak učit pro život</a:t>
            </a:r>
          </a:p>
          <a:p>
            <a:r>
              <a:rPr lang="cs-CZ" dirty="0" smtClean="0"/>
              <a:t>… </a:t>
            </a:r>
            <a:r>
              <a:rPr lang="cs-CZ" dirty="0" smtClean="0"/>
              <a:t>hledat </a:t>
            </a:r>
            <a:r>
              <a:rPr lang="cs-CZ" dirty="0" smtClean="0"/>
              <a:t>inspiraci</a:t>
            </a:r>
          </a:p>
        </p:txBody>
      </p:sp>
    </p:spTree>
    <p:extLst>
      <p:ext uri="{BB962C8B-B14F-4D97-AF65-F5344CB8AC3E}">
        <p14:creationId xmlns:p14="http://schemas.microsoft.com/office/powerpoint/2010/main" xmlns="" val="2812070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352928" cy="936104"/>
          </a:xfrm>
        </p:spPr>
        <p:txBody>
          <a:bodyPr/>
          <a:lstStyle/>
          <a:p>
            <a:r>
              <a:rPr lang="cs-CZ" dirty="0" smtClean="0"/>
              <a:t>1. domácí úkol – Česko mluví – 17.2.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136904" cy="4896544"/>
          </a:xfrm>
        </p:spPr>
        <p:txBody>
          <a:bodyPr/>
          <a:lstStyle/>
          <a:p>
            <a:r>
              <a:rPr lang="cs-CZ" dirty="0" smtClean="0"/>
              <a:t>Přečtěte si článek na stránkách kampaně Česko mluví o vzdělávání.</a:t>
            </a:r>
          </a:p>
          <a:p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://ceskomluvi.cz/ucitelske-vzdelavani-by-melo-byt-maximalne-narocne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Napište jednu věc z článku, s níž nemůžete souhlasit, a svůj názor podepřete argumenty. Totéž udělejte s jednou věcí, která vás nejvíce zaujala  a zdůvodněte proč.</a:t>
            </a:r>
          </a:p>
          <a:p>
            <a:r>
              <a:rPr lang="cs-CZ" dirty="0" smtClean="0"/>
              <a:t>Projděte si stránky Česko mluví a shrňte, čemu se věnují, co na nich můžete nalézt.</a:t>
            </a:r>
          </a:p>
        </p:txBody>
      </p:sp>
    </p:spTree>
    <p:extLst>
      <p:ext uri="{BB962C8B-B14F-4D97-AF65-F5344CB8AC3E}">
        <p14:creationId xmlns:p14="http://schemas.microsoft.com/office/powerpoint/2010/main" xmlns="" val="3363222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Kdyby škola nebyla povinná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by vypadala škola, do které byste chodili, i kdybyste nemuseli?</a:t>
            </a:r>
          </a:p>
          <a:p>
            <a:r>
              <a:rPr lang="cs-CZ" dirty="0" smtClean="0"/>
              <a:t>Z jakých východisek ve svém návrhu vycházíte?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co se rádi učíte?</a:t>
            </a:r>
          </a:p>
          <a:p>
            <a:pPr>
              <a:buNone/>
            </a:pPr>
            <a:r>
              <a:rPr lang="cs-CZ" dirty="0" smtClean="0"/>
              <a:t>	- co ve škole potřebujete?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za jakými učiteli byste rádi chodili?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za jakých podmínek se vám dobře učí?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co vás motivuje při učení?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jaké vzdělání by měla škola poskytnout?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co je v ní nenahraditelné, co se nemůžete naučit jinde?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TC102455596[[fn=Jaro]]</Template>
  <TotalTime>351</TotalTime>
  <Words>471</Words>
  <Application>Microsoft Office PowerPoint</Application>
  <PresentationFormat>Předvádění na obrazovce (4:3)</PresentationFormat>
  <Paragraphs>61</Paragraphs>
  <Slides>8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Spring</vt:lpstr>
      <vt:lpstr>PSYCHOLOGIE VE ŠKOLNÍ PRAXI</vt:lpstr>
      <vt:lpstr>Podmínky udělení zápočtu a jiné dohody: 1. DOCHÁZKA</vt:lpstr>
      <vt:lpstr>podmínky udělení zápočtu  a jiné dohody: 2. PRÁCE V SEMINÁŘI</vt:lpstr>
      <vt:lpstr>podmínky udělení zápočtu  a jiné dohody: 3. DOMÁCÍ ÚKOLY</vt:lpstr>
      <vt:lpstr>podmínky udělení zápočtu a jiné dohody: 4. ZAKONČENÍ SEMINÁŘE</vt:lpstr>
      <vt:lpstr>CÍLE SEMINÁŘE</vt:lpstr>
      <vt:lpstr>1. domácí úkol – Česko mluví – 17.2.</vt:lpstr>
      <vt:lpstr>Kdyby škola nebyla povinná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Blake</dc:creator>
  <cp:lastModifiedBy>lektor</cp:lastModifiedBy>
  <cp:revision>14</cp:revision>
  <dcterms:created xsi:type="dcterms:W3CDTF">2014-02-15T12:31:08Z</dcterms:created>
  <dcterms:modified xsi:type="dcterms:W3CDTF">2014-02-17T07:07:39Z</dcterms:modified>
</cp:coreProperties>
</file>