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8" r:id="rId2"/>
    <p:sldId id="259" r:id="rId3"/>
    <p:sldId id="260" r:id="rId4"/>
    <p:sldId id="269" r:id="rId5"/>
    <p:sldId id="274" r:id="rId6"/>
    <p:sldId id="270" r:id="rId7"/>
    <p:sldId id="271" r:id="rId8"/>
    <p:sldId id="272" r:id="rId9"/>
    <p:sldId id="273" r:id="rId10"/>
    <p:sldId id="275" r:id="rId11"/>
    <p:sldId id="276" r:id="rId12"/>
    <p:sldId id="261" r:id="rId13"/>
    <p:sldId id="277" r:id="rId14"/>
    <p:sldId id="262" r:id="rId15"/>
    <p:sldId id="264" r:id="rId16"/>
    <p:sldId id="278" r:id="rId17"/>
    <p:sldId id="280" r:id="rId18"/>
    <p:sldId id="279" r:id="rId19"/>
    <p:sldId id="281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83" r:id="rId30"/>
    <p:sldId id="293" r:id="rId31"/>
    <p:sldId id="295" r:id="rId32"/>
    <p:sldId id="294" r:id="rId33"/>
    <p:sldId id="297" r:id="rId34"/>
    <p:sldId id="296" r:id="rId35"/>
    <p:sldId id="298" r:id="rId36"/>
    <p:sldId id="299" r:id="rId37"/>
    <p:sldId id="302" r:id="rId38"/>
    <p:sldId id="300" r:id="rId39"/>
    <p:sldId id="301" r:id="rId40"/>
    <p:sldId id="303" r:id="rId41"/>
    <p:sldId id="304" r:id="rId42"/>
    <p:sldId id="305" r:id="rId43"/>
    <p:sldId id="311" r:id="rId44"/>
    <p:sldId id="310" r:id="rId45"/>
    <p:sldId id="309" r:id="rId46"/>
    <p:sldId id="308" r:id="rId47"/>
    <p:sldId id="307" r:id="rId48"/>
    <p:sldId id="306" r:id="rId49"/>
    <p:sldId id="312" r:id="rId50"/>
    <p:sldId id="313" r:id="rId51"/>
    <p:sldId id="314" r:id="rId52"/>
    <p:sldId id="315" r:id="rId53"/>
    <p:sldId id="321" r:id="rId54"/>
    <p:sldId id="316" r:id="rId55"/>
    <p:sldId id="317" r:id="rId56"/>
    <p:sldId id="318" r:id="rId57"/>
    <p:sldId id="319" r:id="rId58"/>
    <p:sldId id="320" r:id="rId59"/>
    <p:sldId id="322" r:id="rId60"/>
    <p:sldId id="323" r:id="rId61"/>
    <p:sldId id="324" r:id="rId62"/>
    <p:sldId id="325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 autoAdjust="0"/>
    <p:restoredTop sz="94660"/>
  </p:normalViewPr>
  <p:slideViewPr>
    <p:cSldViewPr>
      <p:cViewPr varScale="1">
        <p:scale>
          <a:sx n="102" d="100"/>
          <a:sy n="10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5A91-7151-4A1C-9240-5498C6CFBA76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DFA5F-660C-4BDF-96F4-B063BB577A5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e/e2/PMMA_acrylic_glass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4/40/Kryolith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z/url?sa=i&amp;rct=j&amp;q=&amp;esrc=s&amp;source=images&amp;cd=&amp;cad=rja&amp;docid=HBwEKyxU7CLZQM&amp;tbnid=zq7mOObVC6rE6M:&amp;ved=0CAUQjRw&amp;url=http://fanda.nova.cz/clanek/hi-tech/misto-oka-chce-videokameru-asi-uspeje.html&amp;ei=bdMIU-m5GorRtAbu9oHYCg&amp;bvm=bv.61725948,d.bGQ&amp;psig=AFQjCNEZywNj00vKwvtoDoujkTB_w5bSyg&amp;ust=13931736130758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source=images&amp;cd=&amp;cad=rja&amp;docid=DD2xZRim3Kd4WM&amp;tbnid=zOcWTdtZ7-nvGM:&amp;ved=0CAUQjRw&amp;url=http://www.silikonove-epitezy-protezy.cz/pribehy-jana.html&amp;ei=kdsIU7CPG8bQsgalpoAI&amp;bvm=bv.61725948,d.bGQ&amp;psig=AFQjCNEZywNj00vKwvtoDoujkTB_w5bSyg&amp;ust=139317361307585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f/Mineraly.sk_-_hydroxylapatit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lO9tfnuEZXvmbM&amp;tbnid=fS8YxYYF8O0SAM:&amp;ved=0CAYQjRw&amp;url=http://www.vitalia.cz/galerie/mucici-nastroje-zubare/i/119190/&amp;ei=b3sjU-dAwYm1BtaEgdAJ&amp;bvm=bv.62922401,d.bGQ&amp;psig=AFQjCNH07ThOw8IEKTHj9T--6XSlGzozww&amp;ust=1394920644322362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4/ZMO0594-00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e/ZMO0594-005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0/ZMO0594-00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4/ZMO0594-007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6/ZMO0594-008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g.denik.cz/56/28/4814_umela_kuze_erin_0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5400" dirty="0" smtClean="0">
                <a:solidFill>
                  <a:schemeClr val="bg1"/>
                </a:solidFill>
              </a:rPr>
              <a:t>Historie protéz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83671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19. stol.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se centrum výroby očních protéz přesunulo na krátký čas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Francie.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polovině 19. století se mistry na výrobu očních protéz stali Němci, kteří přišli s novými technikami výroby.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22048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 Německu, ve městě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Lauscha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roce 1835,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začal jako první vyrábět skleněné oči </a:t>
            </a:r>
            <a:r>
              <a:rPr lang="cs-CZ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Ludwig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Müller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Tyto skleněné oči sloužily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 panenky. 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328498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 Německa se během 19. století výroba rozšířila i do jiných zemí Evropy a do Ameriky.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4221088"/>
            <a:ext cx="9116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Československu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se začaly skleněné oční protézy zhotovovat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 1.světové válce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Jablonci nad Nisou.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Čeští výrobci převzali německé technologie. Po 2. světové válce se výroba v Jablonci udržela a dále rozvíjela.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5877272"/>
            <a:ext cx="926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Koncem roku 1959 se se souhlasem ministerstva zdravotnictví začaly v Československu vyrábět i akrylové oční protézy.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48478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 současné době je v ČR  zhruba 5000 uživatelů očních protéz (dle odhadů zdravotních pojišťoven. 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619672" y="764704"/>
            <a:ext cx="5904656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OČNÍ PROTÉZY V SOUČASNOSTÍ</a:t>
            </a:r>
            <a:endParaRPr lang="cs-CZ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3140968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Používají se na ochranu oka při ozařování rentgenem nebo na ochranu proti rádiovému záření.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Jsou to tenké,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slupkovité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oční protézy vyrobené z kovu, které přiléhají na přední část oční koule a zasahují až do přechodných spojivkových řas, takže zamezují jakémukoli průniku záření do oka. Nasazují se vždy až po předchozí anestézii, po skončení ozařování se ze spojivkového vaku vyjmou.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564904"/>
            <a:ext cx="3600400" cy="461665"/>
          </a:xfrm>
          <a:prstGeom prst="rect">
            <a:avLst/>
          </a:prstGeom>
          <a:solidFill>
            <a:srgbClr val="FFFF6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OCHRANNÉ PROTÉZY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83671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Slouží k doléčování pooperačních stavů na předním segmentu oka, k úpravě spojivkového vaku či k zamezení jeho srůstům.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92494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Jsou různých velikostí a tvarů. Mohou být vyrobeny jak ze skla tak z akrylátu nebo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implantabilních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silikonových materiálů.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260648"/>
            <a:ext cx="3600400" cy="461665"/>
          </a:xfrm>
          <a:prstGeom prst="rect">
            <a:avLst/>
          </a:prstGeom>
          <a:solidFill>
            <a:srgbClr val="FFFF6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LÉČEBNÉ PROTÉZY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79512" y="170080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Jejich funkcí je udržet spojivkový vak otevřený a dostatečně velký pro pozdější vložení oční protézy, umožnit výplachy oka nebo aplikaci mastí nebo kapek.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ile:PMMA acrylic glas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59766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62068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Podobají se kosmetickým očním protézám, mají 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však místo zornice okrouhlý otvor, tzv.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formátory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386104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Využívají se v případech, kdy je nutné vzhled oka kosmeticky upravit -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např. pro překrytí jizev na rohovce. 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Vyrábějí se buď z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polymethylmetakrylátu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(tzv. tvrdé čočky) nebo ze silikonového gelu (tzv. měkké čočky).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923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79512" y="2852936"/>
            <a:ext cx="3600400" cy="830997"/>
          </a:xfrm>
          <a:prstGeom prst="rect">
            <a:avLst/>
          </a:prstGeom>
          <a:solidFill>
            <a:srgbClr val="FFFF6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KONTAKTNÍ PROTÉZY</a:t>
            </a:r>
          </a:p>
          <a:p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(KONTKTNÍ ČOČKY)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2"/>
            <a:ext cx="39959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179512" y="170080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Vkládají se do spojivkového vaku pod víčka.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260648"/>
            <a:ext cx="4032448" cy="461665"/>
          </a:xfrm>
          <a:prstGeom prst="rect">
            <a:avLst/>
          </a:prstGeom>
          <a:solidFill>
            <a:srgbClr val="FFFF6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KOSMETICKÉ PROTÉZY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79512" y="83671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Jde o protézy ze skla nebo z akrylátu, které nahrazují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enukleované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či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eviscerované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oko.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276872"/>
            <a:ext cx="911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Význam nošení oční protézy spočívá v tom, že: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zabraňuje stahování zbylých očních svalů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drží víčka a zajišťuje jejich funkci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pomáhá zachovávat pravidelný odtok slznými cestami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chrání spojivkovou dutinu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zabezpečuje i přijatelný vzhled tváře.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479715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Mohou mít tvar celé oční koule (kulovité) nebo jen tvar předního segmentu, kdy se jejich tloušťka pohybuje okolo 1 cm a postupně se k okrajům snižuje.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2267744" y="260648"/>
            <a:ext cx="4392488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SKLENĚNÉ KOSMETICKÉ OČNÍ PROTÉZY</a:t>
            </a:r>
            <a:endParaRPr lang="cs-CZ" sz="24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26876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Individuální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speciální: vyrábí se zákazníkovi „na míru“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77281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Sériové – klasické: jsou vyráběny pro potřeby očních oddělení nemocnic. </a:t>
            </a:r>
            <a:endParaRPr lang="cs-CZ" sz="24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2636912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Materiál se dělí do tři skupin:</a:t>
            </a:r>
          </a:p>
          <a:p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1. Oční koule -speciální opálové sklo prosté těžkých kovů (olova, kadmia). Zdravotně nezávadný materiál pro neustálý dotyk se spojivkou.</a:t>
            </a:r>
          </a:p>
          <a:p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2. Duhovka -různě barevné tyčinky skla, které se navzájem mísí.</a:t>
            </a:r>
          </a:p>
          <a:p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3. Rohovka -speciální čirý krystal, kterým se překryje 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duhovka. Tím se docílí přirozeného 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vzhledu protézy.</a:t>
            </a:r>
            <a:endParaRPr lang="cs-CZ" sz="24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79512" y="1124744"/>
            <a:ext cx="8856984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VÝROBA SKLENĚNÝCH KOSMETICKÝCH OČNÍCH PROTÉZ</a:t>
            </a:r>
            <a:endParaRPr lang="cs-CZ" sz="24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7281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Skleněná oční protéza se vyrábí na speciálně upraveném sklofoukačském kahanu.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256490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Surovina se dováží ze zahraničí, musí být z homogenních a stejných kmenů kryolitu.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342900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Dánsko, Rusko, USA, Brazílie, Niger.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398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26064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Kryolit </a:t>
            </a:r>
            <a:r>
              <a:rPr lang="cs-CZ" sz="2400" b="1" dirty="0" smtClean="0"/>
              <a:t>Na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[AlF</a:t>
            </a:r>
            <a:r>
              <a:rPr lang="cs-CZ" sz="2400" b="1" baseline="-25000" dirty="0" smtClean="0"/>
              <a:t>6</a:t>
            </a:r>
            <a:r>
              <a:rPr lang="cs-CZ" sz="2400" b="1" dirty="0" smtClean="0"/>
              <a:t>]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hexafluorohlinitan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sodný </a:t>
            </a:r>
          </a:p>
        </p:txBody>
      </p:sp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14" name="Picture 2" descr="File:Kryolith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98072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Fáze výroby skleněné kosmetické oční protézy: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895" name="Picture 7" descr="Kryolitové skl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9940" name="Picture 4" descr="Přitavení žilkování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744416" cy="2664296"/>
          </a:xfrm>
          <a:prstGeom prst="rect">
            <a:avLst/>
          </a:prstGeom>
          <a:noFill/>
        </p:spPr>
      </p:pic>
      <p:pic>
        <p:nvPicPr>
          <p:cNvPr id="39942" name="Picture 6" descr="Upravovaná proté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320480" cy="2880320"/>
          </a:xfrm>
          <a:prstGeom prst="rect">
            <a:avLst/>
          </a:prstGeom>
          <a:noFill/>
        </p:spPr>
      </p:pic>
      <p:pic>
        <p:nvPicPr>
          <p:cNvPr id="39946" name="Picture 10" descr="Miskovitá proté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744416" cy="2880320"/>
          </a:xfrm>
          <a:prstGeom prst="rect">
            <a:avLst/>
          </a:prstGeom>
          <a:noFill/>
        </p:spPr>
      </p:pic>
      <p:pic>
        <p:nvPicPr>
          <p:cNvPr id="39948" name="Picture 12" descr="Výběr předrobků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432048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3407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První doložené náhrady částí dolních končetin z období asi 950 - 710 let př.n.l. z Théb.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2048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Byly vyrobeny většinou kombinací několika materiálů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(dřeva, kůže, lněných textilií, pryskyřice, papyru, sádry.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06896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Připevňovaly se k pahýlu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tkaničkami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využívalo se i tvaru a konstrukce sandálu, aby náhrada co nejlépe „sedla“.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483768" y="836712"/>
            <a:ext cx="410445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STAROVĚKÝ EGYPT</a:t>
            </a:r>
            <a:endParaRPr lang="cs-CZ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93305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Plnily několik funkcí: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443711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Estetickou funkci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zakrývaly tělesnou vadu.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9512" y="49411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Praktickou funkci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do určité míry nahrazovaly funkci chybějící části těla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66124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Okultní funkci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měly umožnit přechod do posmrtného života.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623731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Nálezy v hrobech zámožných lidí té doby.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98072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Cena hrazena pojišťovnou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Pacient má nárok na dvě protézy za rok.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Protéza se vyrábí na lékařský předpis.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Její cena je plně hrazena jakoukoli pojišťovnou.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• Cena klasické: cca 600,-Kč/ 2 kusy ročně.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• Cena speciální: cca 950,-Kč/ 2 kusy ročně.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9512" y="3356992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Životnost skleněné oční protézy - n</a:t>
            </a:r>
            <a:r>
              <a:rPr lang="es-E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osí se zhruba půl až jeden rok.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Povrch je v neustálém kontaktu se slzami, jenž její povrch naleptávají, protéza se stává více nepohodlnou a drsnou.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Kryolitové, které se při výrobě používá, je náchylné na poškrábání, 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např. zrnkem prachu nebo nečistotou, která poškodí povrch protézy rýhami. Tyto rýhy působí na protéze rušivě, navíc mohou poškodit oční důlek a spojivku pacienta.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 Je velice křehká a snadno rozbitelná.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980728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Výhody skleněných očních protéz: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Živý lesk povrchu.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Barva je stálá, nebledne.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Duhovka působí plasticky a hloubkově.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306896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Nevýhody skleněných očních protéz: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Zornice se jeví jako kulička a působí rušivě a nepřirozeně, hlavně při pohledu zblízka.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Protéza v zimě studí a přimrzají jim k ní slzy.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491880" cy="390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2267744" y="260648"/>
            <a:ext cx="4392488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AKRYLÁTOVÉ KOSMETICKÉ OČNÍ PROTÉZY</a:t>
            </a:r>
            <a:endParaRPr lang="cs-CZ" sz="24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268760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i="1" dirty="0" smtClean="0">
                <a:latin typeface="Times New Roman" pitchFamily="18" charset="0"/>
                <a:cs typeface="Times New Roman" pitchFamily="18" charset="0"/>
              </a:rPr>
              <a:t>Doporučují se hlavně u dětí.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Vyrábí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se na zakázku nebo sériově.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Asi 6 až 8 týdnů po rekonstrukci orbity (enukleaci, evisceraci, exenteraci) je pacient objednán k očnímu protetikovi, který mu zhotoví podle druhého, zdravého oka oční protézu.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Do očního důlku pacienta se vkládají modely ze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zkušební sady a vybírá se optimální tvar.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Barva duhovky se zjistí podle zdravého oka pomocí lišty, kde už jsou připevněny jednotlivé protézy s různými možnými barvami duhovek. Ty jsou očíslovány od 1, odpovídající čistě modré barvě, až po 23, tmavě hnědou.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Barva, velikost duhovky, vzhled skléry a další údaje se zaznamenávají do formuláře, kde je napsáno jméno, rodné číslo a adresa pacienta.</a:t>
            </a:r>
            <a:endParaRPr lang="cs-C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052736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Obtížné je určit velikost zornice. Pro většinu pacientů se proto volí střední velikost (3 mm). 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Někteří pacienti však mají zornici, která velice rychle reaguje na světlo, nebo mají extrémně světlou duhovku, což zvýrazní rozdíl mezi zornicí oční protézy a zdravého oka. 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Těmto pacientům se proto doporučuje mít jednu protézu na večer, do společnosti, a jednu na denní nošení.</a:t>
            </a:r>
            <a:endParaRPr lang="cs-C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img.cz.prg.cmestatic.com/media/images/600x338/Nov2008/444394.jpg?d41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57150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539552" y="260648"/>
            <a:ext cx="8064896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POSTUP VÝROBY AKRYLÁTOVÉ PROTÉZY</a:t>
            </a:r>
            <a:endParaRPr lang="cs-CZ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79512" y="836712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Materiál -metylmetakrylát, podobný plexisklu, akrylát a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superpont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Jsou velice podobné látce na výrobu umělých chrupů, takže jsou vysoce odolné i vůči naleptávajícímu účinku slz.</a:t>
            </a:r>
          </a:p>
          <a:p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Základní materiál vždy tvoří 95% směsi. Zbývajících 5% jsou různé, neustále se měnící přísady (polymer, sádra, bavlněná vlákna na naznačení cévek ve skléře a průsvitné destičky z acetátu celulózy na vytvoření duhovky.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365104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Práce trvá většinou 7 -8 hodin, kdy pacient zůstává jen na barvení duhovky.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Dokončená, vysoce naleštěná protéza se umístí do očního důlku pacienta a posoudí se, jestli ve všech směrech vyhovuje. 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Pokud tvarově nesedí, a je-li to možné, může se protéza ještě dodatečně upravit.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98072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Podléhají schválení reviznímu lékaři!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Plně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hrazenyvšemi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pojišťovnami.</a:t>
            </a:r>
          </a:p>
          <a:p>
            <a:pPr>
              <a:buBlip>
                <a:blip r:embed="rId3"/>
              </a:buBlip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 Každý pacient má nárok na 1 protézu za 3 roky.</a:t>
            </a:r>
          </a:p>
          <a:p>
            <a:pPr>
              <a:buBlip>
                <a:blip r:embed="rId3"/>
              </a:buBlip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 Ceny protéz a podmínky výroby se liší u jednotlivých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výrobců. V Praze je cena protézy při čerpání příspěvku od zdravotní pojišťovny 1 951 Kč, v Brně 1 975, 40 Kč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a v Opavě 1 976 Kč.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350100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Životnost akrylátových očních protéz: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Postupnými fyzikálními změnami a chemickými vlivy tkání očního důlku dochází ke zhoršování kvality plastu a pigmentů, které si vyžádají za určitý čas výměnu oční protézy.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Akrylátová protéza by měla být měněna tak často jak je potřeba.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Průměr je přibližně tři roky, kontroly každých 6 až 12 měsíců.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980728"/>
            <a:ext cx="5472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Výhody akrylátových očních protéz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Delší životnost.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Pupila vypadá přirozeněji.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Možnost udělat přesný odlitek orbitální dutiny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pomocí stomatologické obtiskové hmoty a vytvořit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přesně padnoucí protéza, která minimalizuje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kosmetické defekty</a:t>
            </a:r>
          </a:p>
          <a:p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Nevýhody akrylátových očních protéz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Alergická reakce na protézu.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Menší plasticita duhovky.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AutoShape 2" descr="data:image/jpeg;base64,/9j/4AAQSkZJRgABAQAAAQABAAD/2wCEAAkGBxQTEhQUEhQUFBUXFxgaFRUXFBcXFBQaGhQXFxQdGBQYHCggGBolHBQWITEhJSkrLi4uFx8zODMsNygtLisBCgoKDg0OGhAQGiwkHCQsLCwsLCwsLCwsLCwsLCwsLCwsLCwsLCwsLCwsLCwsLCwsLCwsLCwsLCwsLCwsLCwsLP/AABEIAPcAzAMBIgACEQEDEQH/xAAcAAABBQEBAQAAAAAAAAAAAAAEAQMFBgcAAgj/xABAEAABAwEEBwYEBQMCBgMAAAABAAIRAwQhMUEFBhJRYXGBIpGhscHwBzLR4RMUQlJiI7LxcoIVJHOSosIWM0P/xAAaAQADAQEBAQAAAAAAAAAAAAABAgMABAUG/8QAIxEBAQACAgMBAAIDAQAAAAAAAAECEQMhEjFBUSIyBBNCBf/aAAwDAQACEQMRAD8A1CF0JUqLEhLCVKsxISwlXLMRM1rQG+8FB6z60UrKIcZcRIaPmO6/9I49yyTT2tVe0kgu2WTcxshg5/uPEyhsdNetOtNFhh1WkDu2gfEJyyaw0qmFRh5H6T4rAWAzvKeZbXUjLXEHgbltjp9CWq2Na2TI578sVWtZ9dG2duywgvIuBGDcpWT1tbbTsgGq4gR2TBF2Cg69ue8lziST7CwLTbdYa1UkuqOvxAwPMZ9VGmsCZvPEmVEMq7+5EsrcEDbS9DSDmkQ5w6z54Ky6F13tFK7bFVv7X4xwdn1JVE/F4L3TtMY+SzbjftW9bKNq7IllQY03Y8YOYVgC+eNHaREi8gjAgw5vEHELStXNdsG2ggjKqLh/vH6eeHJaX9C4/i/QuheKNYOALTIN4IvBHA5pxMUkLoSrlmJCSF6SLMSF0JVyzGF6XJVmIlCVKszgq7rlrI2yUsjUdOw3lEk/xE9cOUvpXSDLPRfVqGGsBPE7gOJWA606cfaahe75nHDJjb9hg5Yk5koWjIC0hpB9eo573Elxkk4lLSpzh74pigz7lEbU3BKaQtUgCG9XIF9LGfujiAM/qhqpWGhXMbH+UCW3qReOaEiHBGEpKQRM8Cmm4p1wj0WY7TcD9E8we8PshWicMd30KfpP33ccuv1QMfazh0wPcUVTqvb8p6HP3xTIG8SPEcWkYj2U4HQP3DfF4/1ALCs2quuFSzOj5qf66Jy3ln7T4LX9E6UpWimKlJ2009COBGS+c67c55GcOR3KX1W1oq2SqHAyD8zT8rxx3HitLprNvoJcg9EaTp2ik2rSMtPe05gjIhGp0yLkq5ZiJEq5YDS5clCwlC5cEPpO2No0n1XYMaXHjAuHUwOqzM1+LOnZe2zNNzIfUP8AI/KOgv8A9wWXsBc6fYRmmre6tUe9xlz3OJ6m/ohg7ZbxU9n0de+Lgm31TgE1tp2izM4rC9tZAk/4QlatxT9uqwIGWPNCWezF59lEL+HGVeqZe1WSxavkhSP/AMYkYJfKQ847VMYzxT9ET2T05qzV9WnAQPZUNXsL6bu0Cj5SheOwAWR68ea9ewd/Aoiowm/P3KYdTnDu3HciWwVZa0XGYy3g8CiHU8xceGfEfRR9O8eaKstY4d2//KAm3Oi4++Sac7qEVbGTf7BQBCLLp8PNZHWauGud/Sfc4TcNx6LcmOBAIzXy1Rq7JW8/DXWD8zZthx/qUoBP7m/odzyPEcVsfwMu5tbly5cnI5IlSLAbCVcEqzOCpHxa0j+HZBTBvqO7w2D5lp6K7rHvjFbC60tpj9DAOrjtE9xb3JcvRsfbPGm+V4e5e33XJnE+aSKXp7p7+5FUceAvKYBzT7bm8SmCBqjdp0e71atXtFzBhQuh7J+JUG5ajoewhoEJM8lePDfb1o/RgAvClG2IbkZRpXIgU1H26N6RFWyAjBVzTWigZuV3qU1HW2zSEdaHcvtk1vsJBPO5Rr2d+avmlrD2sMfv9lV7ZZYPvknmSOeCGLYMhO7OEZ+4Txo48Pomi2JGXuPfBUlRuOjhMjzG/wC6Bf79Ci2k9R7KHrfceo97li6Dke8irX8PdOflbUwn5HnYeMgHEQehhVWV7Y5Zo+p2lKqr8OtNC02NkmX0+w/fd8p6ti/mrSqROuXLkiwPCVclWZywb4mPJ0lWH8m9wpU48ZW9LCfipZyzSD3H9TWkf9ob/wCpS5ej4+1MtBx4+S8gZd/okLpJJ9+/ReqW/elNe3t2IATzzly8Ahwe0TuTtC8rDFn1Rs/a2itK0cy5UjVSh2ZV9sbbgoZXddeM1ikKbU4vFNOhGBXghC12yjSEJW8Ea0VvTNK8HiPO/wAlWtN2eDwMxzzCuGlGDs8yP/EquazUobjmI35ekIGvpVaTJ2j0IQddt/SVK6MZIqHe8x0geZ8FG6TbsvPKfFNL2ncegm1AlNON3I+/fFcMI95Jhpu8PoniNhup2Sd3uEoXio7evTI39Eyay6i6fdZbQDMNd2X7oyJ3ifPevoGw2ttWm2o3BwkL5iY4XfXEZrbfhNpA1LI5jjJpvI47Lu0PElGBlF3XLlyYjylSJVmcV84a+ab/ADVsrVRGxOxSj9jbmnre7/dGS3jXC1mlYrS8GCKT4O4lsDzXzRXMu6knmhRhQMu/mnWm8cP8+ibHl5rqZv6O8oSKRzTii7AJcEIjtFDtIX0bGdtC1cZDQrjZSqZom0NY0FxjOM+5SX/HCT/TbdvIMfUqDsW+m5PgqjVNZKjMA3u9ElPXmPmvPAXKkTul5qYIWuq9Z9cKbrjM8r1IU9IteJBx9FhgTSjvlj927gq/rXV/pE57Iu/bmOuSmNIWgCOfofVV7SjDUuNzBfGbjv5BKpeoC0VQLaLbr4v5kknzUPpVkued0DuvPi4dylNI6RLWgM6DM+wq/ULjMzjfxMySUZErl8DZBBh9/NHPsTyJi4H0+6jarS1xByVMUeS6KT1XpvszevJOKcDfeKJCMG67mVqHwg0iGOqU3H5yNkTjvu6juWaUGCd/ver58OWt/NswF3Zuu78ytvtvHptYKVeWr0qIkXLkqzKr8Taobo20yYkNAG8mo0QvnhoW7/GBwFiG0bjVaI39lx8ge9YRUdCWmhKj7vJeqOPT7phEUojnieuXBCnx7r23G5Sug6ElRlFsq16v2S4Hf9QpZ3Towx32uWhbMym3aIG0c0Ra9KtbcLzkAJJUa+sQ25QtOz1qjy0OLAfmeR2zyn5Qp493S2U1Npyta3n5gxvBzxPco+3UJN7GE908nKO0nohlKo6WPqQyQNrtPcRcS50wJ3bsE/oXRge6G7dM/hyRO0GkQL8AQSTcrXjc+PPN6sP2SxsfeBBBwOIKmLDZjNx6bt6AsFlqB8EbLjI/g+P2n0U7Y2ljwCo7sunTZDtTRx2b0Ba7DLZ4K3NALb1AW5sOLeo6p/XZZ30oukKMEwI88fBMjRBLZcQ2d5jxKsL7NLyLhxO/gPVQ+k7MwGqHNdVqbTdiX7LQ2ASZMybzdCbDHy7Jzcn+vqREPsjh8r2uI/SHAzyUFb6R2yTn55q5WHRdJ4q7TIaACJglrjNwI93Julq7tNMuLm8cQQIuO5Nf4pTfLFFkr1TJRGkaIp1HMcTdnG9eaTGHB/gR4lNtHXYmysBj5T5lXLU6GWim49jZM3NgGbuZxVMo0L7nA8lLWSu9jmhjXl03ANJnoAkq2Prt9B2aqDgilT9RvzRaXV2hoIGwHCH83DJXEKsc+U1SBKuXIlZv8bT/AMtQ/wCqf7D9VidQ3rVvjna/6lmp/tY95H+pwa3+wrKGjNLfZ/hAnaaQM+yfpMvgY5pbT4Tsfouxl7gAFoOjLDsxIAhsAc4UHqZQBJO76K7Wal5+i58727sNeJaVjEJuro8E7W7DcpSiyUS2j1QkG5KbpXbLdmpTFQiNkg7JEmCJHRN2M1ACynT2AYkze666Sd3qrs6zMi8LzToNnst8PVU8r+pax3vSE0fZNkfKNrfeUZQssuBKlzS2RxTDnAcEmR5diaXoonS9KHA77ipCg5ebdS2gmjTqoC02FxHZ+oUFpCyuJH4jCYFzmuI+6udOpAAPT7rzVp34LS2ei599WKdRsz/la3ZbiTib8xdjxxVgs1iDGR74KQbTS1BdCNuyzr0xjXmlFseP4t8lD2Zl5Vg1/H/N/wCz1cFBWES8Dfcqz+rlv9x1ghtSm7ImD1uPmtx1ToBxbVj/APPYB/3ST33dFiFOji3MG7vW2fDusXUNlwwgg8x2u5wP/ctjezZzU2uDF6SAJZVEHJUiVZmGfGgk27gKVMD/AMifEqgUmStJ+NFnm1MdvpM/uePRZ/Tow3zU9q69GtoDDHf9Edo2wF/aae003D7INrL/AA9SitA25rXEPMReDwQs66NhZvtb9XGGm8g3S0HkYV2s77lVabL6bxI2gQZuOGYywVgs1TBQydmCYovv3ogPPAe9yBovgItlS5aQaIZTnoiAYQgrgL06qmLolsrhok9Ao0uLl70kHEXCVH19JNY0ZnACRM9UtUxnSfsbhhcn6jmjMKnfnasg3NHO/wAoT7bbUedlsn+WQ+qMyDxShc3bIyRNOkRnd4oKjZSIOMKRoV9/3RCudTTFoZAUgHoS0OAaZWT0xLXN+1b3AfpDWnnEnzUFRJa4RiLxzBRdqtP4tse/91R3dNyHqCHEbjh9NyvPTjyu7tPPpbQFVl4dlEwRiD78FpOoFvOwyORBOUgGORi7iFmegLeKbodfSfEjcRgRuI9eS0DQINOo3Z7THEOuiR/IAXHK8Y5gKcuqve8WmMq77k8Cg6D+ZG8X+CIEewrxynVy5KiDL/jFZT2H/wADf/pqN9Kh7lmn4UU2/wCn/Pktn+Kdm2rM137XkHk9hb/dsrLLNZtqi0xvEciQoZdV04TeKuE3jmiNV7QKdpkgEw7YkT2x2mXZ9oBebVRIKjLQ3teXmE3uaTvVWPV7S9c1qVOsSWyRJF5dBxOeBWkWe6FjVC2PD2Pc4nZcDfw+y2GxVA5oIzEqXJNOjgy3uJWk9ENKBpG5Pl5hT26BO2E5TKjjUvRtKqjs1nQ4YQgLTZGmTsieSKFQIava2txcAmJJd9GqlDAQLgvVmoALwbbTgnbEAYZpgabpDEnuQ0fxy/EvTuxXis6Lwolun6LjDX38iSi6Ty684LbJqjKb1E60Wz8Oz1XTfsGOZuHmjiYwVM+JlsLbKQP1OaPU+S2PdJndS1llmfDmniPNH2xnanio0BSrXbQ5jxFy6K4ocsTMuo9ffBaTqlZiGNm+kb2zjTOBIOQm67es2sjoPI3LUfh5bgf6ZvGIHA/MO/yKSzt0f8bX2wCM+R3/AHUgmqLIEJ2FaOS16SpEqIInWyxfjWSszPYJHNvaHi1Y/oQg7TO7rf8Abqt2c2RCwy2WA0LXVoi4guLO/baO4nwUuSOjhvViO05o+BIGB9+qrFqo94x81oT3tqtMxeOl/s9ypulKBY4tMEDoR19hJjTZzfaEK0nUy27VBgOIEd1yzutSzaZ8+5WrUiodgjc4x5+qPJ3C8N1k0imLrk4AhbBXkIqVzu2U09k996FtP4gvYQOJEgdEeSmXvKBlcNS1OdDqjRykBP8A/D6xEh7DzaTlzUnWogmYXukwj5XEcIVJlPqsykRtPRNUm9zeYGHfgnnaKptuPbdnJJj0Rgn9x8vJe20hkL96PnPjXOPGjrNfgAMrolTTIyQVBhRUYJN77QyuylZj8VrWJo0hxef7W+bu5aRXrALDtbNJfmLVVePlB2Wf6W3eJk9VTjm6hz5axRgCPsu7qEGxuCOszbxy8laufCHgb+atmolrLa7BOfgbiqq5t6ndR2zbaQ3mPG5I6J1jW/Mwle14pi5e1dwlSrylWZ6Wc/EPQ7i/8xTB2mFpuz2ZPkHDqFom0hLVZw8EG/6gyhlNmxy1dsgtDGjtMPYqhr6fAOMuB3EFQ+lWCoIdAeDsk+U8DHf0iw6wWA0rSyiy+m1znCBOyHXlp3Nz93QGmG4nK8Tnvbzz8Vz2arpl3FStFAtJEYSFOajO7TxyPp6IM1J7Luh9OIRGqzg20QMx5cE1v8S4zWUaIwFvaHVF07RISWZshMVqJbeFB1SjKbk+6mokWmFJWWvIQPsv4G5evwDuT7IlG0wLkZGRrLGU+2ykYo4mF4r1RCPiGw8YJu0VwElStAlQ1qqOMk9EC1XtfNZBSYaNM/1Hi+P0NOfM5LM2hSOsNTbtNQ49qO4IJjb104TUcXJlcsjzGqQsbL29ULTZPgpWw0vMoWqYQxHa7/Aq1fDizbVt2o+UhwuwgSfRVwM7R5O+q0b4RWA7NSqcyQO6/wBPFDHunzusa04BcuC5XcTyX++i8GsBfux+qrultZG09pv6wII3dc4m+FDP07W2Q+p2af7gDfGE5Nwi/fwvXyPMLra8PtLbxPj6qNttrfg0gHc47M8siVQbXrDRg7FSo0m8g7Q57L7xfjChLTrW+8Mr1QIOLQZuNxgoXI041q07pFtCm+QTUdPaOZN2V1wwjDqqTb7WHAhvywBO+4HzUNara6oZc4pKdokQMAPZUr2tjJOgznQY97k/od2zaWHjHvuQVc3jxRFk/wDtB4+RR+B9a/YMAia9BCaEdLRyU1+FIUotarVehBXim4tKmLXZkGaG9LRj1StgzRLLWECbLOC8flD7KB/JL/nLsYQ9S1hDU7JvXp1NMHkcYS68oTSQhpUnSpwFC6y2jZpP4NKxWQWp+09zt7neJSUW3rqLbivdnb5LpcUnY6yMkgKapM2Wz/L/ANvsoywCC3qegw8lM0nSGz7iSp5OrH0B2DhiTd9VuGqujm2ez06YiQ0F0G8uN7vEx0WaanWFtSu0viGmQDGPzSZywHVbJRwEQm4p9S58vhwFcuXKzlZHpx72AsdSbUja7UggzF8YzPjKr9l0hagYaX95kDicCOcqdbWkfKAN0Seu5M1zcZuG7BQvl9jp8sZ1vaDrWFzz2y0FxvhoHcBxXmvoR8QBwDQL+JJ/z9JWnbiDIu459PeactOlyxhDTLzjiXAZD+PHhxSTI+tqhpKx/hkB0YdeJPimW3NTteqHOLjLjvvjzXllIuvyRtNMQrWSfNSeirPLiefkkp2Q9/sqz6O0fsiOCXLI+OGu1k1eqdlvJWehgqlodmzduKtFkfchGyO2igCFHupKWiQhqgRsLKjzR3JRSRdyTZ4JdDsIWJKdK/ii3XL3Z6aOm28PZAVL14rRScBncrrbLgs81rftODd0lb63xR6dGAV1BkdfZ9UZVbkhj7KrtPx0LpuvJHADlcT6d6mLK2OgjqReoekJiPe9GVLVsg+G9Je1N6m6J0dbtl/zlknGJETmJ9wtn1atRdSbLmvuuIlYZtiQSL/PerborSzrKWup303fpkw05p8Lqoc13NthBSKu6N1ro1IBOwf5Yd6nmVARIIIV3Ljljl6rIi8kSSAMr4k7hnKHdX5wg31iczw3Ln1b4+qNwefjzyG6toiTI4Zd8jFRVqrZZCcMzmZjmiq7SCYz4odtEdb+kjxUcuOx6HD/AJWN+vNnspqZbLc4zUvZdHA8hl6L1YrMSYEBvNWCzUBADfe9c+Xt6nHlLjsDZ9F3tkXSAeGXmp6hZE/Z7MNnyRdiZMyMCZ5rSNlkAoUYqEbwpSzGDCYfTiq3r9UZXpZhHRLRjE3WG9LZnSF6rpihHUzkvOy5OFJtICSnSvvRbGwE1SanKpgIgi9KVslR9LsmqeAV0cwuJdGGCqFvoE1HTcJvjNKeKlah2jCHdSvhS9rscPJyi4JKVmvW8h8dmNH05DgcfcIZrC5x53hHVW7Lgcs0R+SIMgTOBGabHKSpc+FuPQN1Ls9blI2BxLC08wnHWeAGgYZ8V6pUtlsq+OMseVzc+WGVuujtGpCkaGkXgQHEDcCQophTq6dPJuV3sPCaIXLkDaJXbMFMVKf+fslXIUcR2iwS4NnHDerRYQGmHC9KuXHzSTJ9B/52Vy4rL+p2zubCfpuAMgY4/fwXLkjryDW09thG9SQghcuTfSX1DFn7LoRNqwSrkBCBspQxcuSmOMSaQMNuXLk3wsMimGsv3KumzA1HE5rlyFGI23aND9qN9x3R78VEGi5pvxGd31SrktVwe61i2myo1pdTMAmOa5clx7ug5brHpMWGgXAOMbMcz1Q9S4X4JFy6+GaysjxP823Ljlpobk81yRcut5N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132" name="Picture 4" descr="http://www.silikonove-epitezy-protezy.cz/pictures/pribehy-jana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363589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2195736" y="260648"/>
            <a:ext cx="4392488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ORBITÁLNÍ IMPLANTÁTY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26876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Nahrazují objemu oční koule, která byla enukleací nebo eviscerací ztracena.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Zlepšují rehabilitaci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anoftalmického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pacienta, jak po stránce psychologické, tak kosmetické. 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Vsazují se chirurgickým postupem do orbity, čímž udržují její přirozený tvar a poskytují oporu pro oční protézu.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3861048"/>
            <a:ext cx="911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 smtClean="0"/>
              <a:t> První generace implantátů byla podstatným zlepšením pro nositele očních protéz, ale nebyly schopny zajistit přirozený pohyb protézy: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dirty="0" smtClean="0"/>
              <a:t> Měly tendenci k migraci v orbitě → k extruzi implantátu.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cs-CZ" sz="2400" dirty="0" smtClean="0"/>
              <a:t> Nebyly používané materiály tkáněmi těla dobře snášeny. </a:t>
            </a:r>
          </a:p>
          <a:p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05273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Hydroxyapatit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-vytvořen společností US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andDrug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Administration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(FDA) v roce 1989.</a:t>
            </a:r>
          </a:p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Běžně dostupný HA implantát má velikost pórů 500 ^m (HA 500) → ke kterému se následně přišijí okohybné svaly (výborný vrost fibrovaskulární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tkáně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3429000"/>
            <a:ext cx="9116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Porézní polyetylén (PP): cena je asi o dvě třetiny méně než HA implantát bez nutnosti doplácet na obalení implantátu.</a:t>
            </a:r>
          </a:p>
          <a:p>
            <a:pPr>
              <a:buBlip>
                <a:blip r:embed="rId3"/>
              </a:buBlip>
            </a:pP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Jsou dostupné v mnoha tvarech.</a:t>
            </a:r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98072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Porézní struktura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hydroxyapatitu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251520" y="6381328"/>
            <a:ext cx="8892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1.: Protéza palce ze dřeva a kůže. </a:t>
            </a:r>
            <a:endParaRPr lang="cs-CZ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289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98072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Hydroxyapatit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cs-CZ" sz="2400" dirty="0" smtClean="0"/>
              <a:t>Ca</a:t>
            </a:r>
            <a:r>
              <a:rPr lang="cs-CZ" sz="2400" baseline="-25000" dirty="0" smtClean="0"/>
              <a:t>10</a:t>
            </a:r>
            <a:r>
              <a:rPr lang="cs-CZ" sz="2400" dirty="0" smtClean="0"/>
              <a:t>(PO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)</a:t>
            </a:r>
            <a:r>
              <a:rPr lang="cs-CZ" sz="2400" baseline="-25000" dirty="0" smtClean="0"/>
              <a:t>6</a:t>
            </a:r>
            <a:r>
              <a:rPr lang="cs-CZ" sz="2400" dirty="0" smtClean="0"/>
              <a:t>(OH)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02" name="Picture 2" descr="File:Mineraly.sk - hydroxylapati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5400" dirty="0" smtClean="0">
                <a:solidFill>
                  <a:schemeClr val="bg1"/>
                </a:solidFill>
              </a:rPr>
              <a:t>ZUBNÍ PROTETIKA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05273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Doktoři v dřívějších dobách ještě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neznali plomby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(obecný název pro zubní výplně), a proto využívali různých materiálů k zaplnění ,,děr“ po zubním kazu.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234888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Používali vše dostupné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(korek, úlomky korálů a kamenů, různé vosky, pryskyřice, cementy nebo textil),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co aspoň chvilku na zubu vydrželo. Ovšem tyto provizorní plomby byly velmi nestabilní a neudržely se v ústní dutině dlouho.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79512" y="332656"/>
            <a:ext cx="871296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HISTORIE POUŽITÍ PŘÍMÝCH ZUBNÍCH VÝPLNÍ</a:t>
            </a:r>
            <a:endParaRPr lang="cs-C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93305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Prvním zaznamenaným ,,zubařem“ vůbec je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Hesi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-Re, egyptský písař z doby 2 600 let před Kristem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na jehož hrobě bylo vyryto ,,Doktor zubů“. Sami Egypťané si oblíbili léčení bolesti zubů směsí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kmínu, kadidla a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cibule.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551723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Etruskové 700 let před Kristem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dokonce našli způsob, jak vypadané či poškozené zuby nahradit úplně.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2" descr="http://www.stomateam.cz/file/2289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ovéPole 6"/>
          <p:cNvSpPr txBox="1"/>
          <p:nvPr/>
        </p:nvSpPr>
        <p:spPr>
          <a:xfrm>
            <a:off x="3131840" y="6396335"/>
            <a:ext cx="6012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„Můstek“ ze zubů spojených zlatým drátem.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/>
          <p:cNvSpPr txBox="1"/>
          <p:nvPr/>
        </p:nvSpPr>
        <p:spPr>
          <a:xfrm>
            <a:off x="179512" y="2606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Jsou známí jako mistři ve zpracování drahých kovů a díky tomu znali perfektně vlastnosti zlata. Zpracovávali zlaté tyčinky na velmi jemné pásky o šířce 5 mm a síle 1 mm, které plnily funkci ,,držáků“. Do nich zapouštěli náhradní zuby, které upevňovali zlatými hřebíky.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20486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,,Třetí zuby“ byly většinou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zuby zvířat,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jež se musely upravit broušením, aby dobře seděly v ústech. Zlaté pásky mimo jiné upevňovaly i přirozené zuby. Používaly se převážně na přední zuby a sloužily spíše jako estetická úprava než jako nutnost.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414908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Teprve rok 1484 se začíná datovat jako rok zrodu zubních výplní. Italský profesor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Giovanni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Arcoli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Johanues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Arculanus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byl vůbec první, kdo navrhl vyplnění zubu tenkou vrstvou (Zlaté výplně) a v šestnáctém století francouzský lékař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Ambroise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Paré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zkoušel používat olovo a korek.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/>
          <p:cNvSpPr txBox="1"/>
          <p:nvPr/>
        </p:nvSpPr>
        <p:spPr>
          <a:xfrm>
            <a:off x="179512" y="2606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Za otce moderního zubního lékařství je považován Francouz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Pierre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Fauchard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(1678–1761). Jako první prezentoval poznatek, že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příčinou zubního kazu je hlavně cukr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a doporučuje zredukovat jeho podíl ve stravě.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184482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Tento francouzský zubař používal pro výplň zubů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staniol nebo olovo.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Olovo upřednostňoval nad jinými kovy kvůli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měkkosti, kujnosti a snadné stlačitelnosti.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30689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Na počátku 19. století se začíná používat na výrobu umělých zubů a zubních výplní ve větším měřítku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zlato jako důsledek tzv. „amalgamové války“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postupně vytlačuje ostatní materiály.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50912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Zlaté výplně se vyznačují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vysokou stálostí a odolností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(např. při žvýkání). Je to velmi oblíbený materiál hlavně díky své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tažnosti, tvárnosti a dobře leštitelnému povrchu.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Barva zlata je také některým lidem příjemnější než barva např. stříbrného amalgamu. Další výhodou je základní vlastnost zlata –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nekoroduje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(v ústní dutině se nemění).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05273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 roce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1603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Němec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Tobias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Dorn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Kreilius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vyráběl amalgamové výplně tak, že rozpustil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sulfid mědi v silné kyselině, přidal rtuť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přivedl k varu a pak tuto směs nalil pacientovi přímo do zubu. Ve Francii používal podobnou směs D'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Arcet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's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Cement. Za samotného ,,otce amalgamu“ je považován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Louis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Regnart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který přidal do směsi měď.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79512" y="332656"/>
            <a:ext cx="871296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Historie amalgamových výplní</a:t>
            </a:r>
            <a:endParaRPr lang="cs-C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42900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Jedním z nejvýznamnějších zubařů používajících amalgam už od roku 1826 byl Francouz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Auguste Tavenu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(objevil ho ale již v roce 1816).Vyrobil jej ze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slitiny stříbra a rtuti.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472514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Rtuť se musela zahřát, aby se v ní stříbro mohlo rozpustit. Tato forma plnění byla mnohem levnější než v té době více upřednostňované zlaté fólie, a tím se stala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dostupnější pro širší veřejnost.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0178" name="Picture 2" descr="http://www.dental-implants4you.co.uk/wp-content/uploads/2012/02/amalgam_filling01-lg-300x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396335"/>
            <a:ext cx="35638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Amalgamová zubní výplň.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79512" y="242088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Protože se první amalgám v Evropě příliš neuchytil, napadlo dva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 - zubaře -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bratry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Crawcouryovy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odjet s ním do země neomezených možností a otevřeli si ordinaci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New Yorku.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836712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Ovšem tento amalgam měl jednu nevýhodu. Po umístění do ,,díry“ po kazu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začal nabývat na objemu.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Nastaly tedy dvě možné varianty – buď se zub vlivem vnitřního pnutí roztrhl, anebo bránil dobrému skusu.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 jej lidé v Evropě neměli moc v oblibě.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717032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Brzy sklidili slávu, ovšem také zaseli semínka závisti u ostatních zubařů. Ti je posléze obvinili z nemorálnosti a oznámili, že amalgam je pro lidské zdraví velmi škodlivý a rtuť je známa jako jeden z nejnebezpečnějších kovů vůbec. Začal vůbec první spor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(tzv. amalgamová válka, 1840–1850)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 tom, zdali je amalgám v této formě skutečně bezpečný pro lidský organismus, a někde trvá i dodnes. Lidé se začali bát 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většina zubařů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nakonec tuto směs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přestala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používat.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83671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roce 1843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se ke kauze vyjádřila 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Americká stomatologická společnost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prohlásila, že kdokoliv, kdo použije amalgam,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bude obviněn z poskytnutí špatné péče.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27687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Zásadní obrat nastal až v sedmdesátých letech 19. století, kdy se zubař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Foster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Flag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zastal užívání amalgamu a potvrdil jeho bezpečnost svou mnoholetou praxí.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386104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Dokázal mnoha pokusy, že právě tyto plomby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vydrží ze všech nejdéle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a jejich vlastnosti jsou s jinými nesrovnatelné (např. se zlatem). Od této doby se amalgamové plomby drží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prvním místě na světě ze všech dostupných výplní.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Každý, kdo chtěl po roce 1855 levnou, rychlou a celkem bezbolestnou výplň,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měl možnost získat snadno dostupný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amalgam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251520" y="188640"/>
            <a:ext cx="8892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2.: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Protéza na končetině z bočního pohledu. 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7"/>
            <a:ext cx="8136903" cy="408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9512" y="486916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Kombinace různých materiálů dávala umělému palci pružnost a imitovala do určité míry pohyb kloubu.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58052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Testy s dobrovolníky prokázaly, že již tyto protézy ve své době sloužily jako kompenzační pomůcky s praktickou funkcí.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83671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Greene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Vardiman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(1836–1915), americký rodák, považovaný za zakladatele moderního zubního lékařství v Americe, se také zabýval amalgamem a jeho velkým přínosem byl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správný poměr látek ve směsi.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242088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Prohlásil, že zubaři míchají směs pouze podle oka a neuvědomují si, jaký dopad může nepoměr látek vyvolat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(zvětšení objemu a následné prasknutí zubu).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364502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vytvořil správnou formuli na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správný poměr látek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vytvořil takovou směs, která svými vlastnostmi vyhovovala podmínkám správného a zdravého vyplnění děr po zubním kazu.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9512" y="508518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byl také prvním člověkem, který vynalezl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vrtačku na zuby poháněnou nohou.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Ke zmírnění bolesti pacientů používal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 dusný, neboli rajský plyn.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83671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 roce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1959 doktor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Wilmer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Eames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navrhl změnu poměru rtuti a ostatních amalgamových částí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8 : 5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 :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2636912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Další změna proběhla roku 1963, kdy byl představen kvalitnější amalgam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vyšším obsahem mědi,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který méně podléhal korozi (non-gama-2 fáze).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Tento amalgam se dodnes používá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a má mnohem lepší vlastnosti než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gamma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-2 fáze amalgam, jež má obsah mědi zredukován na pouhých 6 %.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i.iinfo.cz/images/593/zuby-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5720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05273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Američan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Bowen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Radar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vyvinul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kompozitní výplň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při hledání materiálu, který by byl z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estetického hlediska podobný zubu a zároveň byl odolný proti dějům v ústní dutině.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Tento materiál se skládal z 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adiční epoxidové pryskyřice, kyseliny </a:t>
            </a:r>
            <a:r>
              <a:rPr lang="cs-CZ" sz="24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methylakrylové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a křemičitého prášku.</a:t>
            </a:r>
            <a:endParaRPr lang="cs-CZ" sz="24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79512" y="332656"/>
            <a:ext cx="871296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Historie moderních výplní</a:t>
            </a:r>
            <a:endParaRPr lang="cs-C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14096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roce 1972 byly poprvé představeny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skloionomerní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cementy.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vynalezené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Alanem D. Wilsonem a Johnem W.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McLeanem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 Jednalo se o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směs tekutiny (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polykarboxylové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kyseliny) a prášku (křemičité sklo ve směsi s dalšími prvky)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tuhnoucí na základě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acidobazické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reakce.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15719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Oba dva materiály prošly v posledních dvaceti letech mnohými změnami a jejich dnešní složení závisí pouze na výrobci. Existuje mnoho různých modifikací.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42" name="Picture 2" descr="Soubor:ZMO0594-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396335"/>
            <a:ext cx="35638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Leptání zubní skloviny.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5085185"/>
            <a:ext cx="35638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Kompozitní zubní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výplň.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Soubor:ZMO0594-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396335"/>
            <a:ext cx="2627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Zub po naleptání.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3492" name="Picture 4" descr="Soubor:ZMO0594-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6396335"/>
            <a:ext cx="6804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Forma a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postupmé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vrstvení kompozitního materiálu.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4514" name="Picture 2" descr="Soubor:ZMO0594-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396335"/>
            <a:ext cx="8316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Svrchní vrstvy kompozitní výplně zubu + postupná polymerace.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data:image/jpeg;base64,/9j/4AAQSkZJRgABAQAAAQABAAD/2wCEAAkGBhASEA8QEBAPDxUQEA0QEBAPDw8NDw8PFBAVFBQQFBUXGyYeFxkjGRQUHy8gIycpLCwsFR4xNTAqNSYrLCkBCQoKDgwOGg8PGikfHyUsKS0tLCwpKSksLCkpKikpLCksKSwsKSwpLCksKSkpLCwpKSwpLCwpKSwpKSksKSwsLP/AABEIAJwA0AMBIgACEQEDEQH/xAAbAAACAwEBAQAAAAAAAAAAAAADBAABBQIGB//EADYQAAIBAwIEBAUDAwMFAAAAAAABAgMEESExBRJBURQiYXETMoGRsQah8CPB0Qey4RVCUmJy/8QAGwEAAgMBAQEAAAAAAAAAAAAAAgQBAwUABgf/xAAvEQACAgAFAwIEBQUAAAAAAAAAAQIDBBESITETQVEFMiJhcYFCobHB0RQjM2KR/9oADAMBAAIRAxEAPwD6YWiHFSqkss865ZLNjoQ6Qn/1CJa4hEp68PJOljhEKq/iX4+IXXh5I0sbJgVjfRHKKyhmiDv9m4Enp5KIXcR5VndfgVhfJvC+pE105qEtmSt1mhkgrPiEc4QWd3FAa4ZN58E6WGLQv4yJPGRB60PJOljBBfxiJ42JPWgnyRpYwQBSvIyzh7LLJ4tB9SOSefJ2lhyYF/GRJ4xEdaHk7SxgjAxu0c+MiE7IpJtkaWHJkX8ZEnjEd1Y+TtLDkKpzyso6LE8wRcVv/lGhW/8AlEbvYy2PJkZImUU2eezG8jtSKdcBOqSzoupNR6dfYsqhK2ahHlhOKSzZscLt3LzM36FH/kBZW6SSRoNKMX0xrI+iYaiOFpUF9zFts1szOM3KjDHWX4MiNPlj6y/ZDE5OrUc3stvYBczy39keYx+I1t3LvtH6d39x6iOSUQdtTzP2DVHls6tIYi5ehwlp7sz5LRRGPnNl/Mjhgqk3ovUNIFRhmaFlvJLywkthqoscq9MgZB6683ssAJjWLa6ryAhwXw75prvFnUicMXmfrodzQT3w8X83/JH4mgZaOWdRKE9w8juCOO69QkTmovN7ob5p+j/Ur7nJWTopopQSNGz2GMALLYYNmr2oVlyKivEPlGhPiXyil/8AjYceTHkwU5EnIBUmedH4oqW56fgfD+WKbWr1f+DJ4NY88uZrRfk9fbUdj13oeB0R/qJ9+BDG3fgQe3p4Wft7mfxq6eFTW8tZf4NKvWUIuT2itDAoZlKVSXV5NDH2t/2o8y5+S7idEd9Rc/JDC+olu0GuZ5YO3hlnksTZ1rVGPHCNSC0rMZqaU8egutkMXzxhdgEtgsW8p6V2WREQNRh+H09ReZoWEcP6AYNa74r5hz2iCqLzSAVQrfml9fyCqAXSznJ/NkQWwXh6wdVl5pL1KtEd3UfO/VJjUFnhX8n+wD94u0XFallIVRYGOay2ZeC5LMWPULUpR8r9CqQMoshQEaFmtBgBabBzZq9qFZciuRLib8o5kR4o/KKX/wCNlkPcYNSQOlTc5JLqzmctTb4BYZ8/fYzPT8I8Tcodu/0HLbFXBs2OGWShFJL+dzZpR0A29HHQu9ufhwb67RXeR9Ak41wyXCRgtubM7itbnmqUdo6v3BV2orC6FUIcur+aWrf5Qtd1NTzGNsddbnL3T/JeDQrh28AG+ozZx1Fkh6gsRbMbBx1XJ+N/+DUuMgF3PL+oObJU+ZFTKLJuUmyYo4iss0bVaZEqEdTQpLy/cd9PjnY34TBs4EesgczuL1ZzJCM+Qoh7fYLex80X3QOjsHv15YP6fsamGWeHsX0ZVL3IUkjnB2zkQT3LQi2Oo7HMGdxQ9hZabEVy4ARjuvUh3OOJe5TRFkdM2jk9h+02GGAtNg7NSr2oWlyI5M/i78g82Z/F35BS/wBjLq18RhW1LnnFfzB7Lh7UUjyfCqbdRfX+x6FVOV4zsPehqMKnLywcbm2keid7BLV69upn3EuZp6rCePT1M11Wnn1H7auno/qegShLZmek47gKtTRvbTEV6GdN5l9TX4pbpR5o7LBixl5voeN9a1RuSfg0cO9UQ9NDctIgKEctINcvGFsL4WLhTO37Fst2kJyfmKkcKepcXqZje5dkMUImi9IP/wCROitjRuKX9OT7I3fTK267JrwK2yyaRiwepCo7kT1MRjK4GqWw7dw/o57OLE6RouOaUl/6P8ZN30yOuNkf9RW3bJmR0RyyQkVJmQ+RhcBoBIbgqbCp/kZreTTK2S5Xyvs8AcGpO3Uqc8bpcyMxbGl6hS4WKXkrrlmh+02DsDabBmX1exFUuTPZncX+Q0ZCHEKbkkl1FbIuUWkXweTzEuC2z1l30X+Tvid/yvljvjfsPVGqNJJfNJYXt3POVMyk+vQPF2/0lccLW/i7/cmC6snN8Ho+H1k6fm+bljyru3uG5nB8r75fv2FrOlyR+I9o4UfV9/ohK4qybevXPq/U07sbXha4695C6qcpPI2L3iK+G49XgzaMW3lf8C9GnzPV6LVv+w7T556JeWKzhLRRRkTz9Qn1rNlwkXxgqlpQ5bSxuVxCvnHXlWMgoz0+2C50XyuWMxzhvs2Nyw+rDdCv6kcSzYhSlqw8BdU+WbW6ayvYNIwsNg5W2NS2UeRiUskNU7h6YQ3O/fI4YxzdRGHKlHD1eW/T0DwpqWmT1WGw6jW648MSsazzfYUk2msnUWN3lhyYT1i0sPtLsIQPM+oYN4WeXZjdU1OOaNCnsalnNbZ3TX7YMmm9BqlI2vR8PZHOcls0K3yT2Mx6Sa9WinI1alpCW6w+63My7tpQeHs9n0fp7mfjvTraM55ZxLqrYz2OqUg6YpSmNw7i1EHY1GIctjStK2N+qwzNlT5W0+7x6oNRnkdjSUlqs/k9TfhHfUop7oRU9DA2mwcqNu46dOjLYioSgtMuQm890ZkglKgvmlskzmlHLOuMVOWnyLTO/sdU1VGV0uFx9Q3u9KPP8SvOeTk/aK7I54Za80l/PqL1NWkumxrU0qdPPWWi9urMHDN23Svtey+J/shxvTHSjq8rpvlj8sdI+vd/UzKs/MwzYpNZl9RK/ESvsc5dwoR0oetNYt93+w5SX0XcTtppPAzK5xGS77ex6DBuM6I78FUtpHTrpeuo9VvofCUFhuLXTdd0+hhKe2fcYk1q1ouibyO1XOtNAyhmdOqsxz7HHO29NcilatqHtrhLlkt0/uK4ayFtk4fPP8iZJpJhZzawtcrf3GbCbc0tOm5l1Kzcm28Z1G7e7SgopPmy8y/BpUrRLNFcviRp3fEMtxb0T26ZM63nz1GvXP0Ebi51/cPwmoud+39xPHWwxF9dT85kwg4RbNnIaWmNtVnQVydwRsxW4s+ByjLVBr+1zFpprKzFvuDtqXXK0116jN1PMY475a7dNxqUFOOmXDKM2pZo8sptfzqaUtIxXfBizuF8Wa6c0v8AcbFWWVFrseV9KglbYvH8mld2GKC0bzjGy75HqEzFjX/YftauWsdcYPSVyEZxNuVPK91+5ntGjRllexn1Jav3Yri1tmDX4AWsEk5PoZvFqnlbZo3FT/tXTf3MrieqwZOOl/b6ceF+ozXnnqMuwoNyz3f2XVhbmrmWmy0XsGX9OnpvPRekerFDCxD6NSp7vd/shyHxPM5nLCbOKC3b6krPZBoozS0phFNP5isE5S6jEToecTmkypyh0OJ1mXVovdfYE5DFuPts+REYpApnDbw0njKeG+ja0f3DLL2CwodxWq2VUtcQ2kz5RxHhd3GpJ1vjc2V5lKUoy9Vg9b+jLm65JqvzuKUfhyqZ5s/+OuuMHqq1DP0FXHubD9YslHTkVLDxTzBz5tWEsrpwmm9tUyi/h5MyF8o2KzvmXOKayPR866amTffqu3oy5XLmln5YLna98bF0qjjBxbbWH7o8Zffp+4UZqi48zbaqYznXVtPqewo9UonHVnkzNnRJPI93w39aW85qGZQbaXnjypt9Mm9f3qhSlJ9tPWXY+X8L4FW5IxryWdOaSWG1nOEu+h6W8u5TxnRRWEs5wu79Q8T6zTXW9Dzl2BrwrcviEZTeW+7ybdhec1Plb1iZHIHtKeunZnlcLjXRZ1PPJo2VqSyE/wBRfquFv5UuaT2ijAt/9Q7hPRU49VFtt+25scW/Svxqjqxkoywk1LPK/ZowrT/SuXxviTqxSzzYzKbbPS1+p1vcRlXlsfVP0n+oXcUHOS5WvfDY/JiHBbOFKkoQWi6vVv1Y7JhzvdyTF9OTFnIVvFiOWNIXvaeY6GXa2otrkujyZNxW5nnZLCS7I4QVWcuxcrSWNjBnG2yTlJbsaUkhWmsyb+wbAWjYSS2CeCl2A6U/AWpAEjpBvBy7Fq0l2J6U/BGpATidNMa8JLsU7OXY7pT8E60LRh6FsYVnLsR2UiejPwTrQsczppjngpdivAy7EdGfg7WhFW6CRpJdBtWMux0rKRPQn4O1oW5QdS37D/g2X4KQaon4O6iMlwZxymx4F9iLh/oF0Z+AdaMqnRb6DlKhgajZPsdq0YcaJ+DnYgKWhxJDXhZFeFl2GI1yXYqbQ1YvyjaQG1p4QfJtV+1CsuRMtFFooYRaRfKiIsgkmC0iEOOLwXgrJZxxMF4IQk4mCYIQk4mC8EIScWkTBCEkEwQhDsiCELRAjsyYIWQJIgrBMFsoI4hMlEJI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Soubor:ZMO0594-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6396335"/>
            <a:ext cx="42839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Hotová kompozitní zubní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výplň.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9512" y="1124744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Kompozit obecně znamená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složený materiál vzniklý umělým spojením jednodušších materiálů.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Kompozitní materiál získává spojením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vlastnosti, které jeho jednotlivé komponenty nemají.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Ve stomatologii se kompozitem myslí výplňový materiál složený ze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skla a pryskyřičného pojiva.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140968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Složení kompozitu: </a:t>
            </a:r>
          </a:p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Plnivo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– sklo, SiO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aktivátory tuhnutí. </a:t>
            </a:r>
          </a:p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Pojivo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pryskyřice: </a:t>
            </a:r>
            <a:r>
              <a:rPr lang="cs-CZ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BisGMA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(2,2-bis[4-(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2hydroxy-3-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metakryloyloxypropoxy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)fenyl]propan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UDMA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uretandimetakrylát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- (2,2,4-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trimetylhexametyl</a:t>
            </a:r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-bis-(2-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oxyetyl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dimetakrylát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Pomocné prvky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– silan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(SiH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79512" y="332656"/>
            <a:ext cx="374441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Kompozitní výplně</a:t>
            </a:r>
            <a:endParaRPr lang="cs-C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9512" y="90872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vynikající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estetika;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dokonalá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leštitelnost a barevná stálost;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vynikající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adheze ke sklovině;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odolnost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vůči kyselinám;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odolnost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vůči žvýkacím tlakům;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vysoká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houževnatost.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005064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kontrakce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vedoucí k frakturám ve sklovině nebo spárám mezi výplní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sklovinou;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špatná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adheze k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dentinu;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chybějící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antikariogenní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vlastnosti;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citlivost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zpracování a technologické postupy;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špatná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odstranitelnost; </a:t>
            </a:r>
          </a:p>
          <a:p>
            <a:pPr>
              <a:buBlip>
                <a:blip r:embed="rId4"/>
              </a:buBlip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případné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alergizující účinky. </a:t>
            </a:r>
          </a:p>
          <a:p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79512" y="188640"/>
            <a:ext cx="633670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Výhody kompozitních materiálů: </a:t>
            </a:r>
            <a:endParaRPr lang="cs-C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79512" y="3356992"/>
            <a:ext cx="648910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Nevýhody kompozitních materiálů: </a:t>
            </a:r>
            <a:endParaRPr lang="cs-CZ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251520" y="6381328"/>
            <a:ext cx="8892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3.: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Protéza palce ze dřeva a kůže. </a:t>
            </a:r>
            <a:endParaRPr lang="cs-CZ" sz="2400" dirty="0"/>
          </a:p>
        </p:txBody>
      </p:sp>
      <p:pic>
        <p:nvPicPr>
          <p:cNvPr id="4098" name="Picture 2" descr="Egypťané používali anatomické proté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05273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Co je to zubní </a:t>
            </a:r>
            <a:r>
              <a:rPr lang="pl-PL" sz="2400" b="1" dirty="0" smtClean="0">
                <a:solidFill>
                  <a:srgbClr val="0000FF"/>
                </a:solidFill>
              </a:rPr>
              <a:t>implantát: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79512" y="332656"/>
            <a:ext cx="871296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ZUBNÍ IMPLANTÁTY</a:t>
            </a:r>
            <a:endParaRPr lang="cs-C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1556792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 zubním lékařství se pod pojmem implantát rozumí umělá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náhražka ztraceného vlastního zubu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-  „umělý kořen“ zavedený chirurgicky do čelistní kosti v místě kde došlo ke ztrátě vlastního zubu či zubů.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314096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Zubní implantáty se tedy používají k náhradě 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ztracených jednotlivých zubů,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při ztrátě více nebo všech zubů 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jako pilíře pod fixní nebo snímací zubní náhradu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nebo pro ortodontické účely.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43711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Dříve se používalo více typů implantátů, např. i tzv. čepelkové implantáty z ušlechtilé oceli, v poslední době se ale dává přednost tzv.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válcovým titanovým implantátům se závitem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jejichž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nitrokostní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část (tzv.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fixtura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 má tvar válečku zavedeného do čelistní kosti podobně jako dříve kořen vlastního zubu.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79512" y="980728"/>
            <a:ext cx="280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nitrokostní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část implantátu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se po různě dlouhé době od implantace upevňuje nástavba – tzv. 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sekundární díl (odborně </a:t>
            </a:r>
            <a:r>
              <a:rPr lang="cs-CZ" sz="24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abutment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), který slouží jako opora pro fixaci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korunky, pevného můstku či systému sloužícímu pro lepší držení snímatelné náhrady.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Co je to zubní implantát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6156176" cy="561662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3265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Zubní implantát: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Historie zubních implantátů: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141277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Snaha nahradit ztracený zub pomocí implantátu je velmi stará. V roce 1931 byl na území dnešního Hondurasu učiněn nález dolní čelisti přibližně 20leté mayské ženy, která žila přibližně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let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př.n.l.. 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její čelisti  byly jako kůly zasazeny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části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mušlí,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jež pravděpodobně měly plnit funkci ztracených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zubů.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42900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Původně se myslelo, že tam byly zasazeny až posmrtně, ale v roce 1971 podrobnější průzkum prokázal růst kosti okolo implantovaných mušlí, což dokazuje, že tam byly vsazeny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ještě během života této ženy.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479715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 Egyptě byly nalezeny mumie u kterých byly do čelistí implantovány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zlaté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dráty.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5877273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Blízkém východě archeologové objevili  kostry s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implantáty ze slonoviny.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zuby.cz/image.php?idx=7172&amp;mw=259&amp;mh=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79512" y="90872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 nedávné době antropologové objevili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železný implantát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čelisti římského vojáka.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844824"/>
            <a:ext cx="896448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Počátek rozvoje dnešní moderní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implantologie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byl zahájen až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 polovině  šedesátých let 20.století.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Tehdy švédský ortoped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Per-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Ingvar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Brånemark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učinil objev,  že kostní tkáň vytváří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 povrchem titanu velmi silnou vazbu.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350100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Komerční využití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zubních implantátů začalo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teprve po roce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1978. K největšímu rozvoji dentální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implantologie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došlo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 posledním desetiletí.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Zdokonalování se týkalo jak materiálů, tak tvarů a v neposlední řadě způsobu upevnění implantátu do v čelisti.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Typy zubních implantátů: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141277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Podle vztahu k prostředí ústní dutiny lze implantáty rozdělit na:</a:t>
            </a:r>
            <a:endParaRPr lang="cs-CZ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9888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Uzavřené implantáty,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které se dříve užívaly v podobě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 sliznici implantovaných magnetických tělísek,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jejichž cílem bylo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zlepšit držení celkové zubní náhrady.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Dnes se již nepoužívají.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335699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4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Polouzavřené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implantáty </a:t>
            </a:r>
            <a:r>
              <a:rPr lang="cs-CZ" sz="24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transdentální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zavedené přes kořenový kanálek vlastního zubu do kosti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se používaly již od roku 1943. Později bylo jejich použití prakticky opuštěno.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725145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Otevřené implantáty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tvoří všechny ostatní implantáty, které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procházejí přes sliznici úst a komunikují tak s prostředím ústní dutiny.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Jsou buď umístěné na povrch čelistní kosti, pod její „obal“ –  odborně tzv.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subperiostální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implantáty (dnes již též neužívané) nebo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čelistní kosti 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(odborně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enoseální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neboli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nitrokostní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VÁLCOVITÉ ZUBNÍ IMPLANTÁTY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76470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Jsou i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mplantáty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tvaru válce o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průměru 3-6mm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dlouhý 6-20mm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většinou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opatřeny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vnějším závitem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(= šroubové implantáty).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0080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Zavádí se do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předem přesně předvrtaného otvoru v čelistní kosti.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227687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/>
              <a:t> </a:t>
            </a:r>
            <a:r>
              <a:rPr lang="cs-CZ" sz="2400" b="1" i="1" dirty="0" smtClean="0"/>
              <a:t>V současnosti jsou to </a:t>
            </a:r>
            <a:r>
              <a:rPr lang="cs-CZ" sz="2400" b="1" i="1" dirty="0" smtClean="0">
                <a:solidFill>
                  <a:srgbClr val="0000FF"/>
                </a:solidFill>
              </a:rPr>
              <a:t>nejčastěji používané implantáty. </a:t>
            </a:r>
            <a:r>
              <a:rPr lang="cs-CZ" sz="2400" b="1" i="1" dirty="0" smtClean="0"/>
              <a:t>Mají </a:t>
            </a:r>
            <a:r>
              <a:rPr lang="cs-CZ" sz="2400" b="1" i="1" dirty="0" smtClean="0">
                <a:solidFill>
                  <a:srgbClr val="0000FF"/>
                </a:solidFill>
              </a:rPr>
              <a:t>nejlepší dlouhodobé výsledky </a:t>
            </a:r>
            <a:r>
              <a:rPr lang="cs-CZ" sz="2400" b="1" i="1" dirty="0" smtClean="0"/>
              <a:t>a používají se u všech typů defektů.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www.zuby.cz/image.php?idx=7175&amp;mw=140&amp;mh=1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068960"/>
            <a:ext cx="648072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MATERIÁLY  ZUBNÍCH IMPLANTÁTŮ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76470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Při výrobě implantátů se dnes používají tzv.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bioinertní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materiály -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titan a jeho slitiny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nově se zkouší různé druhy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keramických materiálů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aluminiumoxidová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keramika,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zirkoniumoxidová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keramika).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34888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Titan,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případně slitiny titanu je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ve všeobecném lékařství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využíván jako mimořádně spolehlivý, ověřený a stabilní materiál, ze kterého jsou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vyráběny i umělé kloubní náhrady.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3645025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Titan je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vysoce pevný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i při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nízké specifické hmotnosti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odolný proti korozi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vysoce biokompatibilní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(biokompatibilita = snášenlivost látek zejm. materiálů v biologickém prostředí) nejen k celému organismu, ale též lokálně.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2883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Zdrsněný povrch vytváří s kostí velmi pevné spojení – tzv.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oseointegrace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Není toxický ani kancerogenní. Nemá účinky alergizující.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79512" y="76470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Má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také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antibakteriální účinky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vyvolané komplexem vrstvy oxidů titanu na povrchu implantátu, což je velmi důležité. Bakterie jsou totiž nejčastější příčinou neúspěchu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 dokonalá ústní hygiena je základní podmínkou pro úspěšnost dentální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implantologie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70892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Keramické materiály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jsou ještě více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biokompatibilnější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vytvářejí s kostí velmi silné spojení (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oseointegrace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), které vzniká rychleji než u titanu.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407707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Nevýhodou je ale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obtížná opracovatelnost, příliš vysoká tvrdost, malá pružnost a křehkost těchto materiálů.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2883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Tyto vlastnosti využití současných keramických materiálů pro výrobu </a:t>
            </a:r>
            <a:r>
              <a:rPr lang="cs-CZ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nitrokostní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části implantátů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omezují a keramika se dnes používá hlavně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 výrobu sekundárních dílů a korunek.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5400" dirty="0" smtClean="0">
                <a:solidFill>
                  <a:schemeClr val="bg1"/>
                </a:solidFill>
              </a:rPr>
              <a:t>UMĚLÁ KŮŽE</a:t>
            </a:r>
            <a:endParaRPr lang="cs-CZ" sz="5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251520" y="260648"/>
            <a:ext cx="8892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3.: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Palec z období asi 600 l. př.n.l. – pohřebiště v Thébách. 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124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9512" y="83671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Palec vyrobený ze směsi drceného papyru, textilie a klihu.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84482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Palec je na povrchu zpevněn sádrou a napodobuje věrně skutečný, živý prst včetně nehtového lůžka (nehet se nedochoval) a barvy kůže. 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3573016"/>
            <a:ext cx="497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U tohoto náhradního palce není jasné, zda měl sloužit jako praktická  funkční protéza nebo pouze k okultním účelům.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5229200"/>
            <a:ext cx="512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Egyptští balzamovači upravovali při mumifikaci mrtvoly tak, aby mumie měla dle tehdejšího vnímání dokonalé tělesné proporce.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79512" y="332656"/>
            <a:ext cx="871296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KOŽNÍ KRYTY A UMĚLÁ KŮŽE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204864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Jeho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tým našel způsob, jak vytvořit ultramalé „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nanodráty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“ ze směsi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silikonu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teflonu 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germania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z nich pak přilnavou blánu,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která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vytváží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mikroskopickou síť,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(kterou mohou prorůstat cévy a nová kožní tkáň).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Ty poté pokryli vrstvičkou gumy citlivé na tlak. Zkoušky prokázaly, že je kůže schopna rozlišit intenzitu dotyků – od stisku předmětu po dosednutí motýla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58052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http://www.</a:t>
            </a:r>
            <a:r>
              <a:rPr lang="cs-CZ" sz="2400" dirty="0" err="1" smtClean="0">
                <a:solidFill>
                  <a:srgbClr val="0000FF"/>
                </a:solidFill>
              </a:rPr>
              <a:t>ceskatelevize.cz</a:t>
            </a:r>
            <a:r>
              <a:rPr lang="cs-CZ" sz="2400" dirty="0" smtClean="0">
                <a:solidFill>
                  <a:srgbClr val="0000FF"/>
                </a:solidFill>
              </a:rPr>
              <a:t>/ct24/</a:t>
            </a:r>
            <a:r>
              <a:rPr lang="cs-CZ" sz="2400" dirty="0" err="1" smtClean="0">
                <a:solidFill>
                  <a:srgbClr val="0000FF"/>
                </a:solidFill>
              </a:rPr>
              <a:t>svet</a:t>
            </a:r>
            <a:r>
              <a:rPr lang="cs-CZ" sz="2400" dirty="0" smtClean="0">
                <a:solidFill>
                  <a:srgbClr val="0000FF"/>
                </a:solidFill>
              </a:rPr>
              <a:t>/veda-a-technika/22004-</a:t>
            </a:r>
            <a:r>
              <a:rPr lang="cs-CZ" sz="2400" dirty="0" err="1" smtClean="0">
                <a:solidFill>
                  <a:srgbClr val="0000FF"/>
                </a:solidFill>
              </a:rPr>
              <a:t>lecba</a:t>
            </a:r>
            <a:r>
              <a:rPr lang="cs-CZ" sz="2400" dirty="0" smtClean="0">
                <a:solidFill>
                  <a:srgbClr val="0000FF"/>
                </a:solidFill>
              </a:rPr>
              <a:t>-</a:t>
            </a:r>
            <a:r>
              <a:rPr lang="cs-CZ" sz="2400" dirty="0" err="1" smtClean="0">
                <a:solidFill>
                  <a:srgbClr val="0000FF"/>
                </a:solidFill>
              </a:rPr>
              <a:t>popalenin</a:t>
            </a:r>
            <a:r>
              <a:rPr lang="cs-CZ" sz="2400" dirty="0" smtClean="0">
                <a:solidFill>
                  <a:srgbClr val="0000FF"/>
                </a:solidFill>
              </a:rPr>
              <a:t>-</a:t>
            </a:r>
            <a:r>
              <a:rPr lang="cs-CZ" sz="2400" dirty="0" err="1" smtClean="0">
                <a:solidFill>
                  <a:srgbClr val="0000FF"/>
                </a:solidFill>
              </a:rPr>
              <a:t>kozni</a:t>
            </a:r>
            <a:r>
              <a:rPr lang="cs-CZ" sz="2400" dirty="0" smtClean="0">
                <a:solidFill>
                  <a:srgbClr val="0000FF"/>
                </a:solidFill>
              </a:rPr>
              <a:t>-kryty-a-</a:t>
            </a:r>
            <a:r>
              <a:rPr lang="cs-CZ" sz="2400" dirty="0" err="1" smtClean="0">
                <a:solidFill>
                  <a:srgbClr val="0000FF"/>
                </a:solidFill>
              </a:rPr>
              <a:t>umela</a:t>
            </a:r>
            <a:r>
              <a:rPr lang="cs-CZ" sz="2400" dirty="0" smtClean="0">
                <a:solidFill>
                  <a:srgbClr val="0000FF"/>
                </a:solidFill>
              </a:rPr>
              <a:t>-</a:t>
            </a:r>
            <a:r>
              <a:rPr lang="cs-CZ" sz="2400" dirty="0" err="1" smtClean="0">
                <a:solidFill>
                  <a:srgbClr val="0000FF"/>
                </a:solidFill>
              </a:rPr>
              <a:t>kuze</a:t>
            </a:r>
            <a:r>
              <a:rPr lang="cs-CZ" sz="2400" dirty="0" smtClean="0">
                <a:solidFill>
                  <a:srgbClr val="0000FF"/>
                </a:solidFill>
              </a:rPr>
              <a:t>/</a:t>
            </a:r>
            <a:endParaRPr lang="cs-CZ" sz="2400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127714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Látku jménem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Integra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vyvinuli američtí vědci z Kalifornské univerzity pod vedením profesora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Javeyho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79512" y="472514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csarim.cz</a:t>
            </a:r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/Public/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csarim</a:t>
            </a:r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prednasky</a:t>
            </a:r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_XVII_CSARIM/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Travnicek</a:t>
            </a:r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_Taktika-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resuscitacni</a:t>
            </a:r>
            <a:r>
              <a:rPr lang="cs-C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-pece.</a:t>
            </a:r>
            <a:r>
              <a:rPr lang="cs-CZ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endParaRPr lang="cs-CZ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68760"/>
            <a:ext cx="91439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79512" y="40466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MECHANISMUS FUNKCE UMĚLÉ KŮŽE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rin McNeill">
            <a:hlinkClick r:id="rId2" tooltip="Erin McNeil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22048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 období asi 300 př.n.l., v Itálii nález dřevěné nohy opatřené bronzovým kováním.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306896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 období středověku (6. stol.n.l.) v oblasti dnešního Švýcarska nález hrobu muže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protézou chodidla.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Kožená protéza byla vycpaná rostlinným materiálem a na pevnosti jí dodávala dřevěná výztuha připevněná ke kůži železnými hřeby.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4725144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 období středověku (7. - 8. stol.n.l.) v oblasti dnešního Německa objeven Francký hrob muže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dřevěnou protézou nohy sahající až po koleno.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Protéza byla ze dřeva a před opotřebením ji chránily bronzové destičky přibité železnými hřeby.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3265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Za tímto účelem také „zdokonalovali“ tělesné tvary (vycpávky tělesných dutin pilinami, umělé oči, nosy a dokonce i pohlavní orgány.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Ztracené údy byly nahrazovány atrapami z textilií, papyru, bláta či pryskyřice.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3407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První doložené náhrady částí dolních končetin z období asi 950 - 710 let př.n.l. z Théb.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2048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Byly vyrobeny většinou kombinací několika materiálů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(dřeva, kůže, lněných textilií, pryskyřice, papyru, sádry.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06896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Připevňovaly se k pahýlu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tkaničkami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využívalo se i tvaru a konstrukce sandálu, aby náhrada co nejlépe „sedla“.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619672" y="764704"/>
            <a:ext cx="590465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HISTORIE KONČETINOVÝCH PROTÉZ</a:t>
            </a:r>
            <a:endParaRPr lang="cs-CZ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93305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Plnily několik funkcí: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443711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Estetickou funkci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zakrývaly tělesnou vadu.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9512" y="49411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Praktickou funkci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do určité míry nahrazovaly funkci chybějící části těla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66124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Okultní funkci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měly umožnit přechod do posmrtného života.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623731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Nálezy v hrobech zámožných lidí té doby.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13407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Zmínky o prvních očních protézách pochází z dob starověkých kultur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 období 5. stol.př.n.l.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2048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Zhotovovali je Římští a Egyptští kněží a to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 nabarveného jílu.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Oční protézy se upevňovaly na látku a nosily se vně očního důlku.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619672" y="764704"/>
            <a:ext cx="590465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HISTORIE OČNÍCH PROTÉZ</a:t>
            </a:r>
            <a:endParaRPr lang="cs-CZ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06896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Trvalo mnoho století než se vyvinuly oční protézy, které se vkládaly do očního důlku.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Nejprve se vyráběly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ze zlata pokrytého barevnou glazurou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teprve později, v 16. století, v době pozdní renesance, je Benátští skláři začali vyrábět </a:t>
            </a:r>
            <a:r>
              <a:rPr lang="cs-C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ze skla. 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501317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První skleněné protézy však byly hrubé, nepohodlné na nošení a navíc velice křehké. I přesto dál v Benátkách jejich výroba pokračovala a pečlivě střežená výrobní tajemství se dědila z generace na generaci až do konce 18. století.  </a:t>
            </a:r>
            <a:endParaRPr lang="cs-CZ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1434</TotalTime>
  <Words>3922</Words>
  <Application>Microsoft Office PowerPoint</Application>
  <PresentationFormat>Předvádění na obrazovce (4:3)</PresentationFormat>
  <Paragraphs>267</Paragraphs>
  <Slides>62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Tok</vt:lpstr>
      <vt:lpstr>Historie protéz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ZUBNÍ PROTETIKA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UMĚLÁ KŮŽE</vt:lpstr>
      <vt:lpstr>Snímek 60</vt:lpstr>
      <vt:lpstr>Snímek 61</vt:lpstr>
      <vt:lpstr>Snímek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protéz</dc:title>
  <dc:creator>Ptacek</dc:creator>
  <cp:lastModifiedBy>Ptacek</cp:lastModifiedBy>
  <cp:revision>29</cp:revision>
  <dcterms:created xsi:type="dcterms:W3CDTF">2014-02-21T16:01:16Z</dcterms:created>
  <dcterms:modified xsi:type="dcterms:W3CDTF">2014-03-15T12:55:56Z</dcterms:modified>
</cp:coreProperties>
</file>