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5"/>
  </p:notesMasterIdLst>
  <p:sldIdLst>
    <p:sldId id="256" r:id="rId2"/>
    <p:sldId id="305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334" r:id="rId32"/>
    <p:sldId id="335" r:id="rId33"/>
    <p:sldId id="304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6420" autoAdjust="0"/>
  </p:normalViewPr>
  <p:slideViewPr>
    <p:cSldViewPr>
      <p:cViewPr varScale="1">
        <p:scale>
          <a:sx n="73" d="100"/>
          <a:sy n="73" d="100"/>
        </p:scale>
        <p:origin x="-69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187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BB7E2-C0C1-4357-8075-F60811DCA8F1}" type="datetimeFigureOut">
              <a:rPr lang="cs-CZ" smtClean="0"/>
              <a:pPr/>
              <a:t>25.4.2014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0DED8-8BAE-4728-A184-D448481AF5E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986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409D-7E56-480A-B9F7-B67A0DE1C634}" type="datetimeFigureOut">
              <a:rPr lang="cs-CZ" smtClean="0"/>
              <a:pPr/>
              <a:t>25.4.2014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4C12-9874-494F-87CE-DFCB1CE491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409D-7E56-480A-B9F7-B67A0DE1C634}" type="datetimeFigureOut">
              <a:rPr lang="cs-CZ" smtClean="0"/>
              <a:pPr/>
              <a:t>25.4.2014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4C12-9874-494F-87CE-DFCB1CE491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409D-7E56-480A-B9F7-B67A0DE1C634}" type="datetimeFigureOut">
              <a:rPr lang="cs-CZ" smtClean="0"/>
              <a:pPr/>
              <a:t>25.4.2014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4C12-9874-494F-87CE-DFCB1CE491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409D-7E56-480A-B9F7-B67A0DE1C634}" type="datetimeFigureOut">
              <a:rPr lang="cs-CZ" smtClean="0"/>
              <a:pPr/>
              <a:t>25.4.2014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4C12-9874-494F-87CE-DFCB1CE491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409D-7E56-480A-B9F7-B67A0DE1C634}" type="datetimeFigureOut">
              <a:rPr lang="cs-CZ" smtClean="0"/>
              <a:pPr/>
              <a:t>25.4.2014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4C12-9874-494F-87CE-DFCB1CE491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409D-7E56-480A-B9F7-B67A0DE1C634}" type="datetimeFigureOut">
              <a:rPr lang="cs-CZ" smtClean="0"/>
              <a:pPr/>
              <a:t>25.4.2014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4C12-9874-494F-87CE-DFCB1CE491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409D-7E56-480A-B9F7-B67A0DE1C634}" type="datetimeFigureOut">
              <a:rPr lang="cs-CZ" smtClean="0"/>
              <a:pPr/>
              <a:t>25.4.2014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4C12-9874-494F-87CE-DFCB1CE491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409D-7E56-480A-B9F7-B67A0DE1C634}" type="datetimeFigureOut">
              <a:rPr lang="cs-CZ" smtClean="0"/>
              <a:pPr/>
              <a:t>25.4.2014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4C12-9874-494F-87CE-DFCB1CE491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409D-7E56-480A-B9F7-B67A0DE1C634}" type="datetimeFigureOut">
              <a:rPr lang="cs-CZ" smtClean="0"/>
              <a:pPr/>
              <a:t>25.4.2014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4C12-9874-494F-87CE-DFCB1CE491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409D-7E56-480A-B9F7-B67A0DE1C634}" type="datetimeFigureOut">
              <a:rPr lang="cs-CZ" smtClean="0"/>
              <a:pPr/>
              <a:t>25.4.2014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4C12-9874-494F-87CE-DFCB1CE491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409D-7E56-480A-B9F7-B67A0DE1C634}" type="datetimeFigureOut">
              <a:rPr lang="cs-CZ" smtClean="0"/>
              <a:pPr/>
              <a:t>25.4.2014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4C12-9874-494F-87CE-DFCB1CE491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8409D-7E56-480A-B9F7-B67A0DE1C634}" type="datetimeFigureOut">
              <a:rPr lang="cs-CZ" smtClean="0"/>
              <a:pPr/>
              <a:t>25.4.2014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4C12-9874-494F-87CE-DFCB1CE4918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halek.info/prezentace/management-cviceni2/mngcv2.php?l=01&amp;projection&amp;p=06" TargetMode="External"/><Relationship Id="rId7" Type="http://schemas.openxmlformats.org/officeDocument/2006/relationships/hyperlink" Target="http://halek.info/prezentace/management-cviceni2/mngcv2.php?l=01&amp;projection&amp;p=43" TargetMode="External"/><Relationship Id="rId2" Type="http://schemas.openxmlformats.org/officeDocument/2006/relationships/hyperlink" Target="http://halek.info/prezentace/management-cviceni2/mngcv2.php?l=01&amp;projection&amp;p=0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halek.info/prezentace/management-cviceni2/mngcv2.php?l=01&amp;projection&amp;p=41" TargetMode="External"/><Relationship Id="rId5" Type="http://schemas.openxmlformats.org/officeDocument/2006/relationships/hyperlink" Target="http://halek.info/prezentace/management-cviceni2/mngcv2.php?l=01&amp;projection&amp;p=31" TargetMode="External"/><Relationship Id="rId4" Type="http://schemas.openxmlformats.org/officeDocument/2006/relationships/hyperlink" Target="http://halek.info/prezentace/management-cviceni2/mngcv2.php?l=01&amp;projection&amp;p=12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062664" cy="5760639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Základní pojmy managementu a MAN aktivity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 </a:t>
            </a:r>
            <a:br>
              <a:rPr lang="cs-CZ" dirty="0"/>
            </a:br>
            <a:r>
              <a:rPr lang="cs-CZ" b="1" dirty="0"/>
              <a:t>Obsah prezentace:</a:t>
            </a:r>
            <a:r>
              <a:rPr lang="cs-CZ" dirty="0"/>
              <a:t/>
            </a:r>
            <a:br>
              <a:rPr lang="cs-CZ" dirty="0"/>
            </a:br>
            <a:r>
              <a:rPr lang="cs-CZ" dirty="0">
                <a:hlinkClick r:id="rId2"/>
              </a:rPr>
              <a:t>Význam pojmu management</a:t>
            </a:r>
            <a:r>
              <a:rPr lang="cs-CZ" dirty="0"/>
              <a:t/>
            </a:r>
            <a:br>
              <a:rPr lang="cs-CZ" dirty="0"/>
            </a:br>
            <a:r>
              <a:rPr lang="cs-CZ" dirty="0">
                <a:hlinkClick r:id="rId3"/>
              </a:rPr>
              <a:t>Definice managementu</a:t>
            </a:r>
            <a:r>
              <a:rPr lang="cs-CZ" dirty="0"/>
              <a:t/>
            </a:r>
            <a:br>
              <a:rPr lang="cs-CZ" dirty="0"/>
            </a:br>
            <a:r>
              <a:rPr lang="cs-CZ" dirty="0">
                <a:hlinkClick r:id="rId4"/>
              </a:rPr>
              <a:t>Základní MAN aktivity a jejich vazby</a:t>
            </a:r>
            <a:r>
              <a:rPr lang="cs-CZ" dirty="0"/>
              <a:t/>
            </a:r>
            <a:br>
              <a:rPr lang="cs-CZ" dirty="0"/>
            </a:br>
            <a:r>
              <a:rPr lang="cs-CZ" dirty="0">
                <a:hlinkClick r:id="rId5"/>
              </a:rPr>
              <a:t>Souhrnný příklad</a:t>
            </a:r>
            <a:r>
              <a:rPr lang="cs-CZ" dirty="0"/>
              <a:t/>
            </a:r>
            <a:br>
              <a:rPr lang="cs-CZ" dirty="0"/>
            </a:br>
            <a:r>
              <a:rPr lang="cs-CZ" dirty="0">
                <a:hlinkClick r:id="rId6"/>
              </a:rPr>
              <a:t>Otázky k zamyšlení</a:t>
            </a:r>
            <a:r>
              <a:rPr lang="cs-CZ" dirty="0"/>
              <a:t/>
            </a:r>
            <a:br>
              <a:rPr lang="cs-CZ" dirty="0"/>
            </a:br>
            <a:r>
              <a:rPr lang="cs-CZ" dirty="0">
                <a:hlinkClick r:id="rId7"/>
              </a:rPr>
              <a:t>Dlouhodobý projekt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620688"/>
            <a:ext cx="8291264" cy="5505475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Definice managementu</a:t>
            </a:r>
            <a:endParaRPr lang="cs-CZ" dirty="0"/>
          </a:p>
          <a:p>
            <a:r>
              <a:rPr lang="cs-CZ" dirty="0"/>
              <a:t>Manažeři, kteří aplikují teorii řízení, musí obvykle </a:t>
            </a:r>
            <a:r>
              <a:rPr lang="cs-CZ" b="1" dirty="0"/>
              <a:t>přizpůsobovat principy realitě</a:t>
            </a:r>
            <a:r>
              <a:rPr lang="cs-CZ" dirty="0"/>
              <a:t>.</a:t>
            </a:r>
          </a:p>
          <a:p>
            <a:r>
              <a:rPr lang="cs-CZ" b="1" i="1" dirty="0"/>
              <a:t>Techniky managementu</a:t>
            </a:r>
            <a:endParaRPr lang="cs-CZ" dirty="0"/>
          </a:p>
          <a:p>
            <a:r>
              <a:rPr lang="cs-CZ" i="1" dirty="0"/>
              <a:t>jsou v podstatě zásady, </a:t>
            </a:r>
            <a:r>
              <a:rPr lang="cs-CZ" b="1" i="1" dirty="0"/>
              <a:t>jak provádět činnosti</a:t>
            </a:r>
            <a:r>
              <a:rPr lang="cs-CZ" i="1" dirty="0"/>
              <a:t>, respektive metody, </a:t>
            </a:r>
            <a:r>
              <a:rPr lang="cs-CZ" b="1" i="1" dirty="0"/>
              <a:t>jak dosahovat požadovaných výsledků</a:t>
            </a:r>
            <a:r>
              <a:rPr lang="cs-CZ" i="1" dirty="0"/>
              <a:t>.</a:t>
            </a:r>
            <a:endParaRPr lang="cs-CZ" dirty="0"/>
          </a:p>
          <a:p>
            <a:pPr lvl="0" fontAlgn="ctr"/>
            <a:r>
              <a:rPr lang="cs-CZ" dirty="0"/>
              <a:t>jsou důležité ve všech oblastech praxe.</a:t>
            </a:r>
          </a:p>
          <a:p>
            <a:pPr lvl="0" fontAlgn="ctr"/>
            <a:r>
              <a:rPr lang="cs-CZ" dirty="0"/>
              <a:t>to platí i o </a:t>
            </a:r>
            <a:r>
              <a:rPr lang="cs-CZ" b="1" dirty="0"/>
              <a:t>řízení</a:t>
            </a:r>
            <a:r>
              <a:rPr lang="cs-CZ" dirty="0"/>
              <a:t>, i když v této oblasti bylo vynalezeno </a:t>
            </a:r>
            <a:r>
              <a:rPr lang="cs-CZ" b="1" dirty="0"/>
              <a:t>poměrně málo skutečně významných technik</a:t>
            </a:r>
            <a:r>
              <a:rPr lang="cs-CZ" dirty="0"/>
              <a:t>.</a:t>
            </a:r>
          </a:p>
          <a:p>
            <a:pPr lvl="0" fontAlgn="ctr"/>
            <a:r>
              <a:rPr lang="cs-CZ" dirty="0"/>
              <a:t>běžně vycházejí z teorie a </a:t>
            </a:r>
            <a:r>
              <a:rPr lang="cs-CZ" b="1" dirty="0"/>
              <a:t>umožňují manažerům vykonávat činnosti co nejefektivněji</a:t>
            </a:r>
            <a:r>
              <a:rPr lang="cs-CZ" dirty="0"/>
              <a:t>.</a:t>
            </a:r>
          </a:p>
          <a:p>
            <a:r>
              <a:rPr lang="cs-CZ" b="1" dirty="0"/>
              <a:t>Například může jít o rozpočtování, účetnictví, síťové plánování.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6113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1074" y="313510"/>
            <a:ext cx="8255726" cy="5812654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Definice managementu</a:t>
            </a:r>
            <a:endParaRPr lang="cs-CZ" dirty="0"/>
          </a:p>
          <a:p>
            <a:r>
              <a:rPr lang="cs-CZ" b="1" i="1" dirty="0"/>
              <a:t>Rozhodování</a:t>
            </a:r>
            <a:endParaRPr lang="cs-CZ" dirty="0"/>
          </a:p>
          <a:p>
            <a:r>
              <a:rPr lang="cs-CZ" i="1" dirty="0"/>
              <a:t>představuje jednu z nejvýznamnějších činností, která tvoří</a:t>
            </a:r>
            <a:r>
              <a:rPr lang="cs-CZ" b="1" i="1" dirty="0"/>
              <a:t> součást pracovní náplně manažerů na všech úrovních řízení</a:t>
            </a:r>
            <a:r>
              <a:rPr lang="cs-CZ" i="1" dirty="0"/>
              <a:t>.</a:t>
            </a:r>
            <a:endParaRPr lang="cs-CZ" dirty="0"/>
          </a:p>
          <a:p>
            <a:r>
              <a:rPr lang="cs-CZ" b="1" i="1" dirty="0"/>
              <a:t>Management společnosti </a:t>
            </a:r>
            <a:r>
              <a:rPr lang="cs-CZ" b="1" i="1" u="sng" dirty="0"/>
              <a:t>Karlovarské minerální vody, a. s.</a:t>
            </a:r>
            <a:r>
              <a:rPr lang="cs-CZ" i="1" dirty="0"/>
              <a:t> </a:t>
            </a:r>
            <a:r>
              <a:rPr lang="cs-CZ" b="1" i="1" dirty="0"/>
              <a:t>(největší výrobce minerálních a pramenitých vod)</a:t>
            </a:r>
            <a:r>
              <a:rPr lang="cs-CZ" i="1" dirty="0"/>
              <a:t> musí zvažovat přístupy při</a:t>
            </a:r>
            <a:endParaRPr lang="cs-CZ" dirty="0"/>
          </a:p>
          <a:p>
            <a:pPr lvl="0" fontAlgn="ctr"/>
            <a:r>
              <a:rPr lang="cs-CZ" i="1" dirty="0"/>
              <a:t>rozhodování nad </a:t>
            </a:r>
            <a:r>
              <a:rPr lang="cs-CZ" b="1" i="1" dirty="0"/>
              <a:t>podnikovými daty</a:t>
            </a:r>
            <a:r>
              <a:rPr lang="cs-CZ" i="1" dirty="0"/>
              <a:t> interními, výrobními, personálními, zdrojovými, apod.,</a:t>
            </a:r>
            <a:endParaRPr lang="cs-CZ" dirty="0"/>
          </a:p>
          <a:p>
            <a:pPr lvl="0" fontAlgn="ctr"/>
            <a:r>
              <a:rPr lang="cs-CZ" i="1" dirty="0"/>
              <a:t>musí rozhodovat </a:t>
            </a:r>
            <a:r>
              <a:rPr lang="cs-CZ" b="1" i="1" dirty="0"/>
              <a:t>o systému řízení společnosti</a:t>
            </a:r>
            <a:r>
              <a:rPr lang="cs-CZ" i="1" dirty="0"/>
              <a:t>, o cílech a plánech,</a:t>
            </a:r>
            <a:endParaRPr lang="cs-CZ" dirty="0"/>
          </a:p>
          <a:p>
            <a:pPr lvl="0" fontAlgn="ctr"/>
            <a:r>
              <a:rPr lang="cs-CZ" i="1" dirty="0"/>
              <a:t>je povinen rozhodovat </a:t>
            </a:r>
            <a:r>
              <a:rPr lang="cs-CZ" b="1" i="1" dirty="0"/>
              <a:t>o opatřeních a postupech</a:t>
            </a:r>
            <a:r>
              <a:rPr lang="cs-CZ" i="1" dirty="0"/>
              <a:t>, které ovlivňují celkový chod společnosti.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7198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548680"/>
            <a:ext cx="8517632" cy="5678091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err="1"/>
              <a:t>I.Rozhodování</a:t>
            </a:r>
            <a:endParaRPr lang="cs-CZ" dirty="0"/>
          </a:p>
          <a:p>
            <a:pPr lvl="0" fontAlgn="ctr"/>
            <a:r>
              <a:rPr lang="cs-CZ" dirty="0"/>
              <a:t>při řešení každého problému existuje vždy </a:t>
            </a:r>
            <a:r>
              <a:rPr lang="cs-CZ" b="1" dirty="0"/>
              <a:t>několik možností</a:t>
            </a:r>
            <a:endParaRPr lang="cs-CZ" dirty="0"/>
          </a:p>
          <a:p>
            <a:r>
              <a:rPr lang="cs-CZ" i="1" dirty="0"/>
              <a:t>Má-li</a:t>
            </a:r>
            <a:r>
              <a:rPr lang="cs-CZ" b="1" i="1" dirty="0"/>
              <a:t> cestovní kancelář</a:t>
            </a:r>
            <a:r>
              <a:rPr lang="cs-CZ" i="1" dirty="0"/>
              <a:t> možnost dopravovat své klienty do vícero turistických oblastí, musí se vedení kanceláře </a:t>
            </a:r>
            <a:r>
              <a:rPr lang="cs-CZ" b="1" i="1" dirty="0"/>
              <a:t>rozhodnout, které destinace budou pro danou sezónu nabízeny</a:t>
            </a:r>
            <a:r>
              <a:rPr lang="cs-CZ" i="1" dirty="0"/>
              <a:t> s ohledem na finanční, personální, cenové, rizikové, politické atd. charakteristiky destinace.</a:t>
            </a:r>
            <a:endParaRPr lang="cs-CZ" dirty="0"/>
          </a:p>
          <a:p>
            <a:pPr lvl="0" fontAlgn="ctr"/>
            <a:r>
              <a:rPr lang="cs-CZ" dirty="0"/>
              <a:t>jde však pouze o </a:t>
            </a:r>
            <a:r>
              <a:rPr lang="cs-CZ" b="1" dirty="0"/>
              <a:t>možnosti reálné</a:t>
            </a:r>
            <a:r>
              <a:rPr lang="cs-CZ" dirty="0"/>
              <a:t> </a:t>
            </a:r>
            <a:r>
              <a:rPr lang="cs-CZ" b="1" dirty="0"/>
              <a:t>(uskutečnitelné, dosažitelné)</a:t>
            </a:r>
            <a:r>
              <a:rPr lang="cs-CZ" dirty="0"/>
              <a:t>.</a:t>
            </a:r>
          </a:p>
          <a:p>
            <a:r>
              <a:rPr lang="cs-CZ" i="1" dirty="0"/>
              <a:t>Pro cestovní kancelář </a:t>
            </a:r>
            <a:r>
              <a:rPr lang="cs-CZ" b="1" i="1" dirty="0"/>
              <a:t>"dosažitelné" destinace</a:t>
            </a:r>
            <a:r>
              <a:rPr lang="cs-CZ" i="1" dirty="0"/>
              <a:t>, smlouvy s hoteliéry a turistickými průvodci, výběr dopravního prostředku, rozhodnutí o systému slev u zájezdů apod.</a:t>
            </a:r>
            <a:endParaRPr lang="cs-CZ" dirty="0"/>
          </a:p>
          <a:p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70168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649491"/>
          </a:xfrm>
        </p:spPr>
        <p:txBody>
          <a:bodyPr/>
          <a:lstStyle/>
          <a:p>
            <a:r>
              <a:rPr lang="cs-CZ" b="1" dirty="0" err="1"/>
              <a:t>I.Rozhodování</a:t>
            </a:r>
            <a:endParaRPr lang="cs-CZ" dirty="0"/>
          </a:p>
          <a:p>
            <a:r>
              <a:rPr lang="cs-CZ" dirty="0"/>
              <a:t> </a:t>
            </a:r>
          </a:p>
          <a:p>
            <a:pPr lvl="0" fontAlgn="ctr"/>
            <a:r>
              <a:rPr lang="cs-CZ" dirty="0"/>
              <a:t>předem se snažíme postihnout, </a:t>
            </a:r>
            <a:r>
              <a:rPr lang="cs-CZ" b="1" dirty="0"/>
              <a:t>co je výhodnější a co je méně výhodné</a:t>
            </a:r>
            <a:r>
              <a:rPr lang="cs-CZ" dirty="0"/>
              <a:t>, případně nejvýhodnější oproti nevýhodnému.</a:t>
            </a:r>
          </a:p>
          <a:p>
            <a:r>
              <a:rPr lang="cs-CZ" b="1" i="1" dirty="0"/>
              <a:t>Vyšší slevy zájezdů</a:t>
            </a:r>
            <a:r>
              <a:rPr lang="cs-CZ" i="1" dirty="0"/>
              <a:t> (méně výhodné) realizují </a:t>
            </a:r>
            <a:r>
              <a:rPr lang="cs-CZ" b="1" i="1" dirty="0"/>
              <a:t>vyšší objemy</a:t>
            </a:r>
            <a:r>
              <a:rPr lang="cs-CZ" i="1" dirty="0"/>
              <a:t> (výhodné) prodaných zájezdů.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06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548680"/>
            <a:ext cx="8291264" cy="5577483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/>
              <a:t>Základní podnikatelská </a:t>
            </a:r>
            <a:r>
              <a:rPr lang="cs-CZ" b="1" dirty="0" smtClean="0"/>
              <a:t>rozhodnutí</a:t>
            </a:r>
          </a:p>
          <a:p>
            <a:endParaRPr lang="cs-CZ" b="1" dirty="0"/>
          </a:p>
          <a:p>
            <a:endParaRPr lang="cs-CZ" dirty="0"/>
          </a:p>
          <a:p>
            <a:pPr lvl="0" fontAlgn="ctr"/>
            <a:r>
              <a:rPr lang="cs-CZ" dirty="0"/>
              <a:t>odpovídající </a:t>
            </a:r>
            <a:r>
              <a:rPr lang="cs-CZ" b="1" dirty="0"/>
              <a:t>předmět podnikání</a:t>
            </a:r>
            <a:r>
              <a:rPr lang="cs-CZ" dirty="0"/>
              <a:t> </a:t>
            </a:r>
            <a:r>
              <a:rPr lang="cs-CZ" b="1" dirty="0"/>
              <a:t>(cestovní kancelář vs. průvodce)</a:t>
            </a:r>
            <a:r>
              <a:rPr lang="cs-CZ" dirty="0"/>
              <a:t>, </a:t>
            </a:r>
          </a:p>
          <a:p>
            <a:pPr lvl="0" fontAlgn="ctr"/>
            <a:r>
              <a:rPr lang="cs-CZ" b="1" dirty="0"/>
              <a:t>místo</a:t>
            </a:r>
            <a:r>
              <a:rPr lang="cs-CZ" dirty="0"/>
              <a:t> podnikání </a:t>
            </a:r>
            <a:r>
              <a:rPr lang="cs-CZ" b="1" dirty="0"/>
              <a:t>(centrum, frekvence, výše nájmu, konkurence)</a:t>
            </a:r>
            <a:r>
              <a:rPr lang="cs-CZ" dirty="0"/>
              <a:t>,</a:t>
            </a:r>
          </a:p>
          <a:p>
            <a:pPr lvl="0" fontAlgn="ctr"/>
            <a:r>
              <a:rPr lang="cs-CZ" b="1" dirty="0"/>
              <a:t>rozdělení zisku</a:t>
            </a:r>
            <a:r>
              <a:rPr lang="cs-CZ" dirty="0"/>
              <a:t> </a:t>
            </a:r>
            <a:r>
              <a:rPr lang="cs-CZ" b="1" dirty="0"/>
              <a:t>(investice, rezervní fond, podíly na zisku)</a:t>
            </a:r>
            <a:r>
              <a:rPr lang="cs-CZ" dirty="0"/>
              <a:t>,</a:t>
            </a:r>
          </a:p>
          <a:p>
            <a:pPr lvl="0" fontAlgn="ctr"/>
            <a:r>
              <a:rPr lang="cs-CZ" dirty="0"/>
              <a:t>obsazení </a:t>
            </a:r>
            <a:r>
              <a:rPr lang="cs-CZ" b="1" dirty="0"/>
              <a:t>klíčových funkcí</a:t>
            </a:r>
            <a:r>
              <a:rPr lang="cs-CZ" dirty="0"/>
              <a:t> </a:t>
            </a:r>
            <a:r>
              <a:rPr lang="cs-CZ" b="1" dirty="0"/>
              <a:t>(ředitelé závodů, odborní ředitelé a jejich zástupci, případně vedoucí mimořádně důležitých oddělení (finanční, strategického rozvoje, marketingové apod.)</a:t>
            </a:r>
            <a:r>
              <a:rPr lang="cs-CZ" dirty="0"/>
              <a:t>,</a:t>
            </a:r>
          </a:p>
          <a:p>
            <a:pPr lvl="0" fontAlgn="ctr"/>
            <a:r>
              <a:rPr lang="cs-CZ" b="1" dirty="0"/>
              <a:t>změny obsahu</a:t>
            </a:r>
            <a:r>
              <a:rPr lang="cs-CZ" dirty="0"/>
              <a:t> činnosti, výrobního programu </a:t>
            </a:r>
            <a:r>
              <a:rPr lang="cs-CZ" b="1" dirty="0"/>
              <a:t>(rozšíření nebo zúžení sortimentu, náhrada dosavadního výrobku novým výrobkem)</a:t>
            </a:r>
            <a:r>
              <a:rPr lang="cs-CZ" dirty="0"/>
              <a:t>,</a:t>
            </a:r>
          </a:p>
          <a:p>
            <a:pPr lvl="0" fontAlgn="ctr"/>
            <a:r>
              <a:rPr lang="cs-CZ" b="1" dirty="0"/>
              <a:t>strategie</a:t>
            </a:r>
            <a:r>
              <a:rPr lang="cs-CZ" dirty="0"/>
              <a:t> </a:t>
            </a:r>
            <a:r>
              <a:rPr lang="cs-CZ" b="1" dirty="0"/>
              <a:t>(ofenzivní, mírně ofenzivní, defenzivní, zůstatková)</a:t>
            </a:r>
            <a:r>
              <a:rPr lang="cs-CZ" dirty="0"/>
              <a:t>,</a:t>
            </a:r>
          </a:p>
          <a:p>
            <a:pPr lvl="0" fontAlgn="ctr"/>
            <a:r>
              <a:rPr lang="cs-CZ" dirty="0"/>
              <a:t>sloučení (fúze) nebo likvidace podniku, návrh na konkurzní řízení;</a:t>
            </a:r>
          </a:p>
          <a:p>
            <a:pPr lvl="0" fontAlgn="ctr"/>
            <a:r>
              <a:rPr lang="cs-CZ" dirty="0"/>
              <a:t>finanční, cenová a platová (mzdová) politika.</a:t>
            </a:r>
          </a:p>
          <a:p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923283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Základní podnikatelská rozhodnutí</a:t>
            </a:r>
            <a:endParaRPr lang="cs-CZ" dirty="0"/>
          </a:p>
          <a:p>
            <a:r>
              <a:rPr lang="cs-CZ" b="1" dirty="0"/>
              <a:t>Rozhodnutí</a:t>
            </a:r>
            <a:r>
              <a:rPr lang="cs-CZ" dirty="0"/>
              <a:t> = promyšlený </a:t>
            </a:r>
            <a:r>
              <a:rPr lang="cs-CZ" b="1" dirty="0"/>
              <a:t>výběr mezi několika možnostmi, variantami</a:t>
            </a:r>
            <a:r>
              <a:rPr lang="cs-CZ" dirty="0"/>
              <a:t>.</a:t>
            </a:r>
          </a:p>
          <a:p>
            <a:r>
              <a:rPr lang="cs-CZ" b="1" dirty="0"/>
              <a:t>Kvalitní rozhodnutí</a:t>
            </a:r>
            <a:r>
              <a:rPr lang="cs-CZ" dirty="0"/>
              <a:t> = </a:t>
            </a:r>
            <a:r>
              <a:rPr lang="cs-CZ" b="1" dirty="0"/>
              <a:t>nejlepší dosažitelné řešení</a:t>
            </a:r>
            <a:r>
              <a:rPr lang="cs-CZ" dirty="0"/>
              <a:t>, přínos pro instituci i </a:t>
            </a:r>
            <a:r>
              <a:rPr lang="cs-CZ" dirty="0" err="1"/>
              <a:t>rozhodovatele</a:t>
            </a:r>
            <a:r>
              <a:rPr lang="cs-CZ" dirty="0"/>
              <a:t> (manažera).</a:t>
            </a:r>
          </a:p>
          <a:p>
            <a:r>
              <a:rPr lang="cs-CZ" b="1" dirty="0"/>
              <a:t>Riziko</a:t>
            </a:r>
            <a:r>
              <a:rPr lang="cs-CZ" dirty="0"/>
              <a:t> = </a:t>
            </a:r>
            <a:r>
              <a:rPr lang="cs-CZ" b="1" dirty="0"/>
              <a:t>nebezpečí nezdaru při podnikání</a:t>
            </a:r>
            <a:r>
              <a:rPr lang="cs-CZ" dirty="0"/>
              <a:t>, škody, poškození. V každém podnikání existuje riziko malé, zanedbatelné, průměrné nebo vysoké. Analýzou činitelů rizika přispíváme k jeho omezení.</a:t>
            </a:r>
          </a:p>
          <a:p>
            <a:r>
              <a:rPr lang="cs-CZ" i="1" dirty="0"/>
              <a:t>Bude-li cestovní kancelář nabízet klientům </a:t>
            </a:r>
            <a:r>
              <a:rPr lang="cs-CZ" b="1" i="1" dirty="0"/>
              <a:t>příliš mnoho destinací</a:t>
            </a:r>
            <a:r>
              <a:rPr lang="cs-CZ" i="1" dirty="0"/>
              <a:t>, než je pro ni únosné, hrozí, že </a:t>
            </a:r>
            <a:r>
              <a:rPr lang="cs-CZ" b="1" i="1" dirty="0"/>
              <a:t>nebude schopna efektivně řídit</a:t>
            </a:r>
            <a:r>
              <a:rPr lang="cs-CZ" i="1" dirty="0"/>
              <a:t> všechny s tím související aktivity.</a:t>
            </a:r>
            <a:endParaRPr lang="cs-CZ" dirty="0"/>
          </a:p>
          <a:p>
            <a:r>
              <a:rPr lang="cs-CZ" i="1" dirty="0"/>
              <a:t>V případě </a:t>
            </a:r>
            <a:r>
              <a:rPr lang="cs-CZ" b="1" i="1" dirty="0"/>
              <a:t>omezené nabídky</a:t>
            </a:r>
            <a:r>
              <a:rPr lang="cs-CZ" i="1" dirty="0"/>
              <a:t> (málo počet nabízených destinací) je možné, že nebudou realizovány </a:t>
            </a:r>
            <a:r>
              <a:rPr lang="cs-CZ" b="1" i="1" dirty="0"/>
              <a:t>potřebné objemy prodejů</a:t>
            </a:r>
            <a:r>
              <a:rPr lang="cs-CZ" i="1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37914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0262" y="418012"/>
            <a:ext cx="8216537" cy="5708152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II. Vedení lidí a motivace</a:t>
            </a:r>
            <a:endParaRPr lang="cs-CZ" dirty="0"/>
          </a:p>
          <a:p>
            <a:r>
              <a:rPr lang="cs-CZ" b="1" i="1" dirty="0"/>
              <a:t>Vedení lidí a motivace</a:t>
            </a:r>
            <a:endParaRPr lang="cs-CZ" dirty="0"/>
          </a:p>
          <a:p>
            <a:r>
              <a:rPr lang="cs-CZ" i="1" dirty="0"/>
              <a:t>představuje vedle rozhodování </a:t>
            </a:r>
            <a:r>
              <a:rPr lang="cs-CZ" b="1" i="1" dirty="0"/>
              <a:t>druhou základní manažerskou aktivitu</a:t>
            </a:r>
            <a:r>
              <a:rPr lang="cs-CZ" i="1" dirty="0"/>
              <a:t>.</a:t>
            </a:r>
            <a:endParaRPr lang="cs-CZ" dirty="0"/>
          </a:p>
          <a:p>
            <a:r>
              <a:rPr lang="cs-CZ" dirty="0"/>
              <a:t>V základní podobě je třeba rozlišovat mezi </a:t>
            </a:r>
            <a:r>
              <a:rPr lang="cs-CZ" b="1" dirty="0"/>
              <a:t>stimuly</a:t>
            </a:r>
            <a:r>
              <a:rPr lang="cs-CZ" dirty="0"/>
              <a:t> a </a:t>
            </a:r>
            <a:r>
              <a:rPr lang="cs-CZ" b="1" dirty="0"/>
              <a:t>motivy</a:t>
            </a:r>
            <a:r>
              <a:rPr lang="cs-CZ" dirty="0"/>
              <a:t>.</a:t>
            </a:r>
          </a:p>
          <a:p>
            <a:r>
              <a:rPr lang="cs-CZ" b="1" dirty="0"/>
              <a:t>Stimuly</a:t>
            </a:r>
            <a:endParaRPr lang="cs-CZ" dirty="0"/>
          </a:p>
          <a:p>
            <a:r>
              <a:rPr lang="cs-CZ" b="1" dirty="0"/>
              <a:t>Vnější podněty</a:t>
            </a:r>
            <a:r>
              <a:rPr lang="cs-CZ" dirty="0"/>
              <a:t> k jednání lidí za určitým cílem.</a:t>
            </a:r>
          </a:p>
          <a:p>
            <a:r>
              <a:rPr lang="cs-CZ" dirty="0"/>
              <a:t>Druhy stimulů:</a:t>
            </a:r>
          </a:p>
          <a:p>
            <a:pPr lvl="0" fontAlgn="ctr"/>
            <a:r>
              <a:rPr lang="cs-CZ" b="1" dirty="0"/>
              <a:t>pracovní role</a:t>
            </a:r>
            <a:r>
              <a:rPr lang="cs-CZ" dirty="0"/>
              <a:t> </a:t>
            </a:r>
            <a:r>
              <a:rPr lang="cs-CZ" b="1" dirty="0"/>
              <a:t>(zařazení pracovníka - náplň práce)</a:t>
            </a:r>
            <a:r>
              <a:rPr lang="cs-CZ" dirty="0"/>
              <a:t>,</a:t>
            </a:r>
          </a:p>
          <a:p>
            <a:pPr lvl="0" fontAlgn="ctr"/>
            <a:r>
              <a:rPr lang="cs-CZ" b="1" dirty="0"/>
              <a:t>pracovní skupina</a:t>
            </a:r>
            <a:r>
              <a:rPr lang="cs-CZ" dirty="0"/>
              <a:t> </a:t>
            </a:r>
            <a:r>
              <a:rPr lang="cs-CZ" b="1" dirty="0"/>
              <a:t>(spolupráce nebo neochota, závist, pomluvy)</a:t>
            </a:r>
            <a:r>
              <a:rPr lang="cs-CZ" dirty="0"/>
              <a:t>,</a:t>
            </a:r>
          </a:p>
          <a:p>
            <a:pPr lvl="0" fontAlgn="ctr"/>
            <a:r>
              <a:rPr lang="cs-CZ" b="1" dirty="0"/>
              <a:t>životní a pracovní podmínky</a:t>
            </a:r>
            <a:r>
              <a:rPr lang="cs-CZ" dirty="0"/>
              <a:t> </a:t>
            </a:r>
            <a:r>
              <a:rPr lang="cs-CZ" b="1" dirty="0"/>
              <a:t>(vybavení práce, světlo, teplota)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35905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1074" y="470264"/>
            <a:ext cx="8255726" cy="5655900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II. Vedení lidí a motivace</a:t>
            </a:r>
            <a:endParaRPr lang="cs-CZ" dirty="0"/>
          </a:p>
          <a:p>
            <a:r>
              <a:rPr lang="cs-CZ" b="1" dirty="0" err="1"/>
              <a:t>Antistimuly</a:t>
            </a:r>
            <a:endParaRPr lang="cs-CZ" dirty="0"/>
          </a:p>
          <a:p>
            <a:pPr lvl="0" fontAlgn="ctr"/>
            <a:r>
              <a:rPr lang="cs-CZ" b="1" dirty="0"/>
              <a:t>nesprávné hodnocení a odměňování</a:t>
            </a:r>
            <a:r>
              <a:rPr lang="cs-CZ" dirty="0"/>
              <a:t>,</a:t>
            </a:r>
          </a:p>
          <a:p>
            <a:pPr lvl="0" fontAlgn="ctr"/>
            <a:r>
              <a:rPr lang="cs-CZ" b="1" dirty="0"/>
              <a:t>nevhodné jednání manažera</a:t>
            </a:r>
            <a:r>
              <a:rPr lang="cs-CZ" dirty="0"/>
              <a:t> - </a:t>
            </a:r>
            <a:r>
              <a:rPr lang="cs-CZ" b="1" dirty="0"/>
              <a:t>ponižování, zesměšňování, oblíbenci</a:t>
            </a:r>
            <a:r>
              <a:rPr lang="cs-CZ" dirty="0"/>
              <a:t>,</a:t>
            </a:r>
          </a:p>
          <a:p>
            <a:pPr lvl="0" fontAlgn="ctr"/>
            <a:r>
              <a:rPr lang="cs-CZ" b="1" dirty="0"/>
              <a:t>nedostatečná kvalifikace</a:t>
            </a:r>
            <a:r>
              <a:rPr lang="cs-CZ" dirty="0"/>
              <a:t> a </a:t>
            </a:r>
            <a:r>
              <a:rPr lang="cs-CZ" b="1" dirty="0"/>
              <a:t>autorita manažera</a:t>
            </a:r>
            <a:r>
              <a:rPr lang="cs-CZ" dirty="0"/>
              <a:t> (není příkladem),</a:t>
            </a:r>
          </a:p>
          <a:p>
            <a:pPr lvl="0" fontAlgn="ctr"/>
            <a:r>
              <a:rPr lang="cs-CZ" b="1" dirty="0"/>
              <a:t>záporné rysy kolektivu</a:t>
            </a:r>
            <a:r>
              <a:rPr lang="cs-CZ" dirty="0"/>
              <a:t>: konflikty, neochota, závist, pomluvy,</a:t>
            </a:r>
          </a:p>
          <a:p>
            <a:pPr lvl="0" fontAlgn="ctr"/>
            <a:r>
              <a:rPr lang="cs-CZ" b="1" dirty="0"/>
              <a:t>nedostatek nebo nadbytek informací</a:t>
            </a:r>
            <a:r>
              <a:rPr lang="cs-CZ" dirty="0"/>
              <a:t> bez rozlišení důležitosti,</a:t>
            </a:r>
          </a:p>
          <a:p>
            <a:pPr lvl="0" fontAlgn="ctr"/>
            <a:r>
              <a:rPr lang="cs-CZ" b="1" dirty="0"/>
              <a:t>jednotvárná práce</a:t>
            </a:r>
            <a:r>
              <a:rPr lang="cs-CZ" dirty="0"/>
              <a:t>, zdravotní, rodinné, bytové aj. problémy,</a:t>
            </a:r>
          </a:p>
          <a:p>
            <a:pPr lvl="0" fontAlgn="ctr"/>
            <a:r>
              <a:rPr lang="cs-CZ" b="1" dirty="0"/>
              <a:t>neodpovídající pracovní podmínky</a:t>
            </a:r>
            <a:r>
              <a:rPr lang="cs-CZ" dirty="0"/>
              <a:t> (pracovní prostředí),</a:t>
            </a:r>
          </a:p>
          <a:p>
            <a:pPr lvl="0" fontAlgn="ctr"/>
            <a:r>
              <a:rPr lang="cs-CZ" b="1" dirty="0"/>
              <a:t>nesamostatná práce</a:t>
            </a:r>
            <a:r>
              <a:rPr lang="cs-CZ" dirty="0"/>
              <a:t>, neznalost smyslu práce.</a:t>
            </a:r>
          </a:p>
        </p:txBody>
      </p:sp>
    </p:spTree>
    <p:extLst>
      <p:ext uri="{BB962C8B-B14F-4D97-AF65-F5344CB8AC3E}">
        <p14:creationId xmlns:p14="http://schemas.microsoft.com/office/powerpoint/2010/main" val="38206525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60648"/>
            <a:ext cx="8147248" cy="5865515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II. Vedení lidí a motivace</a:t>
            </a:r>
            <a:endParaRPr lang="cs-CZ" dirty="0"/>
          </a:p>
          <a:p>
            <a:r>
              <a:rPr lang="cs-CZ" b="1" dirty="0"/>
              <a:t>Motivy</a:t>
            </a:r>
            <a:endParaRPr lang="cs-CZ" dirty="0"/>
          </a:p>
          <a:p>
            <a:r>
              <a:rPr lang="cs-CZ" dirty="0"/>
              <a:t>Vnitřní pohnutky, vyúsťující v aktivitu člověka.</a:t>
            </a:r>
          </a:p>
          <a:p>
            <a:r>
              <a:rPr lang="cs-CZ" dirty="0"/>
              <a:t>Druhy motivů:</a:t>
            </a:r>
          </a:p>
          <a:p>
            <a:pPr lvl="0" fontAlgn="ctr"/>
            <a:r>
              <a:rPr lang="cs-CZ" b="1" dirty="0"/>
              <a:t>potřeby</a:t>
            </a:r>
            <a:r>
              <a:rPr lang="cs-CZ" dirty="0"/>
              <a:t> - pyramida potřeb podle A. </a:t>
            </a:r>
            <a:r>
              <a:rPr lang="cs-CZ" dirty="0" err="1"/>
              <a:t>Maslowa</a:t>
            </a:r>
            <a:r>
              <a:rPr lang="cs-CZ" dirty="0"/>
              <a:t> (viz dále);</a:t>
            </a:r>
          </a:p>
          <a:p>
            <a:pPr lvl="0" fontAlgn="ctr"/>
            <a:r>
              <a:rPr lang="cs-CZ" b="1" dirty="0"/>
              <a:t>návyky</a:t>
            </a:r>
            <a:r>
              <a:rPr lang="cs-CZ" dirty="0"/>
              <a:t> </a:t>
            </a:r>
            <a:r>
              <a:rPr lang="cs-CZ" b="1" dirty="0"/>
              <a:t>(hygienické, pracovní, spotřební, kulturní, výchova)</a:t>
            </a:r>
            <a:r>
              <a:rPr lang="cs-CZ" dirty="0"/>
              <a:t>,</a:t>
            </a:r>
          </a:p>
          <a:p>
            <a:pPr lvl="0" fontAlgn="ctr"/>
            <a:r>
              <a:rPr lang="cs-CZ" b="1" dirty="0"/>
              <a:t>zájmy, očekávání:</a:t>
            </a:r>
            <a:r>
              <a:rPr lang="cs-CZ" dirty="0"/>
              <a:t> podle šíře zájmů význam osobnosti;</a:t>
            </a:r>
          </a:p>
          <a:p>
            <a:pPr lvl="0" fontAlgn="ctr"/>
            <a:r>
              <a:rPr lang="cs-CZ" b="1" dirty="0"/>
              <a:t>ideály, vzory:</a:t>
            </a:r>
            <a:r>
              <a:rPr lang="cs-CZ" dirty="0"/>
              <a:t> vodítka jednání podle příkladu výrazných osobností</a:t>
            </a:r>
          </a:p>
          <a:p>
            <a:r>
              <a:rPr lang="cs-CZ" b="1" i="1" dirty="0"/>
              <a:t>Motivace jazykovým vzděláním</a:t>
            </a:r>
            <a:r>
              <a:rPr lang="cs-CZ" i="1" dirty="0"/>
              <a:t> (konverzační kurzy), vzdělávací kurzy, </a:t>
            </a:r>
            <a:r>
              <a:rPr lang="cs-CZ" b="1" i="1" dirty="0"/>
              <a:t>systém hodnocení pracovníků</a:t>
            </a:r>
            <a:r>
              <a:rPr lang="cs-CZ" i="1" dirty="0"/>
              <a:t>, životní pojištění zaměstnanců, </a:t>
            </a:r>
            <a:r>
              <a:rPr lang="cs-CZ" b="1" i="1" dirty="0"/>
              <a:t>využívání firemního majetku k osobním účelům</a:t>
            </a:r>
            <a:r>
              <a:rPr lang="cs-CZ" i="1" dirty="0"/>
              <a:t>, apod.</a:t>
            </a:r>
            <a:endParaRPr lang="cs-CZ" dirty="0"/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6916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476672"/>
            <a:ext cx="8301608" cy="5606083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/>
              <a:t>II. Vedení lidí a motivace</a:t>
            </a:r>
            <a:endParaRPr lang="cs-CZ" dirty="0"/>
          </a:p>
          <a:p>
            <a:r>
              <a:rPr lang="cs-CZ" b="1" i="1" dirty="0"/>
              <a:t>Pořadí hodnot podle průzkumů v letech 1995 - 2000</a:t>
            </a:r>
            <a:endParaRPr lang="cs-CZ" dirty="0"/>
          </a:p>
          <a:p>
            <a:pPr lvl="0" fontAlgn="ctr"/>
            <a:r>
              <a:rPr lang="cs-CZ" b="1" i="1" dirty="0"/>
              <a:t>Zdraví</a:t>
            </a:r>
            <a:endParaRPr lang="cs-CZ" dirty="0"/>
          </a:p>
          <a:p>
            <a:pPr lvl="0" fontAlgn="ctr"/>
            <a:r>
              <a:rPr lang="cs-CZ" b="1" i="1" dirty="0"/>
              <a:t>Spořádaná rodina</a:t>
            </a:r>
            <a:endParaRPr lang="cs-CZ" dirty="0"/>
          </a:p>
          <a:p>
            <a:pPr lvl="0" fontAlgn="ctr"/>
            <a:r>
              <a:rPr lang="cs-CZ" b="1" i="1" dirty="0"/>
              <a:t>Jistota, bezpečí</a:t>
            </a:r>
            <a:endParaRPr lang="cs-CZ" dirty="0"/>
          </a:p>
          <a:p>
            <a:pPr lvl="0" fontAlgn="ctr"/>
            <a:r>
              <a:rPr lang="cs-CZ" i="1" dirty="0"/>
              <a:t>Přátelství</a:t>
            </a:r>
            <a:endParaRPr lang="cs-CZ" dirty="0"/>
          </a:p>
          <a:p>
            <a:pPr lvl="0" fontAlgn="ctr"/>
            <a:r>
              <a:rPr lang="cs-CZ" i="1" dirty="0"/>
              <a:t>Pracovní uspokojení</a:t>
            </a:r>
            <a:endParaRPr lang="cs-CZ" dirty="0"/>
          </a:p>
          <a:p>
            <a:pPr lvl="0" fontAlgn="ctr"/>
            <a:r>
              <a:rPr lang="cs-CZ" i="1" dirty="0"/>
              <a:t>Pravda, svoboda</a:t>
            </a:r>
            <a:endParaRPr lang="cs-CZ" dirty="0"/>
          </a:p>
          <a:p>
            <a:pPr lvl="0" fontAlgn="ctr"/>
            <a:r>
              <a:rPr lang="cs-CZ" i="1" dirty="0"/>
              <a:t>Peníze</a:t>
            </a:r>
            <a:endParaRPr lang="cs-CZ" dirty="0"/>
          </a:p>
          <a:p>
            <a:pPr lvl="0" fontAlgn="ctr"/>
            <a:r>
              <a:rPr lang="cs-CZ" i="1" dirty="0"/>
              <a:t>Životní a pracovní prostředí</a:t>
            </a:r>
            <a:endParaRPr lang="cs-CZ" dirty="0"/>
          </a:p>
          <a:p>
            <a:pPr lvl="0" fontAlgn="ctr"/>
            <a:r>
              <a:rPr lang="cs-CZ" i="1" dirty="0"/>
              <a:t>Vlastní zdokonalení</a:t>
            </a:r>
            <a:endParaRPr lang="cs-CZ" dirty="0"/>
          </a:p>
          <a:p>
            <a:pPr lvl="0" fontAlgn="ctr"/>
            <a:r>
              <a:rPr lang="cs-CZ" i="1" dirty="0"/>
              <a:t>Bydlení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709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649491"/>
          </a:xfrm>
        </p:spPr>
        <p:txBody>
          <a:bodyPr/>
          <a:lstStyle/>
          <a:p>
            <a:r>
              <a:rPr lang="cs-CZ" b="1" dirty="0"/>
              <a:t>1. Významy pojmu management</a:t>
            </a:r>
            <a:endParaRPr lang="cs-CZ" dirty="0"/>
          </a:p>
          <a:p>
            <a:r>
              <a:rPr lang="cs-CZ" b="1" i="1" dirty="0"/>
              <a:t>Management</a:t>
            </a:r>
            <a:endParaRPr lang="cs-CZ" dirty="0"/>
          </a:p>
          <a:p>
            <a:pPr lvl="0" fontAlgn="ctr"/>
            <a:r>
              <a:rPr lang="cs-CZ" b="1" i="1" dirty="0"/>
              <a:t>řízení</a:t>
            </a:r>
            <a:r>
              <a:rPr lang="cs-CZ" i="1" dirty="0"/>
              <a:t> jako jedna z </a:t>
            </a:r>
            <a:r>
              <a:rPr lang="cs-CZ" b="1" i="1" dirty="0"/>
              <a:t>nejdůležitějších lidských činností</a:t>
            </a:r>
            <a:r>
              <a:rPr lang="cs-CZ" i="1" dirty="0"/>
              <a:t> </a:t>
            </a:r>
            <a:r>
              <a:rPr lang="cs-CZ" b="1" i="1" dirty="0"/>
              <a:t>(soukromě i pracovně)</a:t>
            </a:r>
            <a:endParaRPr lang="cs-CZ" dirty="0"/>
          </a:p>
          <a:p>
            <a:pPr lvl="0" fontAlgn="ctr"/>
            <a:r>
              <a:rPr lang="cs-CZ" b="1" i="1" dirty="0"/>
              <a:t>skupina vedoucích pracovníků</a:t>
            </a:r>
            <a:endParaRPr lang="cs-CZ" dirty="0"/>
          </a:p>
          <a:p>
            <a:pPr lvl="0" fontAlgn="ctr"/>
            <a:r>
              <a:rPr lang="cs-CZ" i="1" dirty="0"/>
              <a:t>dále budeme zásadně preferovat </a:t>
            </a:r>
            <a:r>
              <a:rPr lang="cs-CZ" b="1" i="1" dirty="0"/>
              <a:t>"management = řízení"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44458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5760" y="457200"/>
            <a:ext cx="8321040" cy="5668963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III. Organizace</a:t>
            </a:r>
            <a:endParaRPr lang="cs-CZ" dirty="0"/>
          </a:p>
          <a:p>
            <a:pPr lvl="0" fontAlgn="ctr"/>
            <a:r>
              <a:rPr lang="cs-CZ" dirty="0"/>
              <a:t>představuje vedle plánování, motivování, vedení lidí a kontroly další </a:t>
            </a:r>
            <a:r>
              <a:rPr lang="cs-CZ" b="1" dirty="0"/>
              <a:t>složku řízení</a:t>
            </a:r>
            <a:r>
              <a:rPr lang="cs-CZ" dirty="0"/>
              <a:t>.</a:t>
            </a:r>
          </a:p>
          <a:p>
            <a:r>
              <a:rPr lang="cs-CZ" b="1" i="1" dirty="0"/>
              <a:t>Organizování</a:t>
            </a:r>
            <a:endParaRPr lang="cs-CZ" dirty="0"/>
          </a:p>
          <a:p>
            <a:r>
              <a:rPr lang="cs-CZ" i="1" dirty="0"/>
              <a:t>relativně </a:t>
            </a:r>
            <a:r>
              <a:rPr lang="cs-CZ" b="1" i="1" dirty="0"/>
              <a:t>trvalé uspořádání prvků a vazeb</a:t>
            </a:r>
            <a:r>
              <a:rPr lang="cs-CZ" i="1" dirty="0"/>
              <a:t> (vztahů, činností) v soustavě (podnik, dílna, štáb) s cílem zajistit dynamickou rovnováhu.</a:t>
            </a:r>
            <a:endParaRPr lang="cs-CZ" dirty="0"/>
          </a:p>
          <a:p>
            <a:pPr lvl="0" fontAlgn="ctr"/>
            <a:r>
              <a:rPr lang="cs-CZ" b="1" dirty="0"/>
              <a:t>smyslem organizování</a:t>
            </a:r>
            <a:r>
              <a:rPr lang="cs-CZ" dirty="0"/>
              <a:t> je vytvořit podmínky pro koordinování úsilí pomocí vytváření struktury procesů a struktury vztahů.</a:t>
            </a:r>
          </a:p>
          <a:p>
            <a:r>
              <a:rPr lang="cs-CZ" b="1" i="1" dirty="0"/>
              <a:t>Nákupní oddělení</a:t>
            </a:r>
            <a:r>
              <a:rPr lang="cs-CZ" i="1" dirty="0"/>
              <a:t> dřevozpracujícího podniku objednává pro </a:t>
            </a:r>
            <a:r>
              <a:rPr lang="cs-CZ" b="1" i="1" dirty="0"/>
              <a:t>zajištění výroby</a:t>
            </a:r>
            <a:r>
              <a:rPr lang="cs-CZ" i="1" dirty="0"/>
              <a:t> díly dle </a:t>
            </a:r>
            <a:r>
              <a:rPr lang="cs-CZ" b="1" i="1" dirty="0"/>
              <a:t>výrobního programu</a:t>
            </a:r>
            <a:r>
              <a:rPr lang="cs-CZ" i="1" dirty="0"/>
              <a:t> a </a:t>
            </a:r>
            <a:r>
              <a:rPr lang="cs-CZ" b="1" i="1" dirty="0"/>
              <a:t>rozpisu spotřeby materiálu</a:t>
            </a:r>
            <a:r>
              <a:rPr lang="cs-CZ" i="1" dirty="0"/>
              <a:t>, včetně odpadu. </a:t>
            </a:r>
            <a:r>
              <a:rPr lang="cs-CZ" b="1" i="1" dirty="0"/>
              <a:t>Koordinuje svoji činnost dle stavu zásob</a:t>
            </a:r>
            <a:r>
              <a:rPr lang="cs-CZ" i="1" dirty="0"/>
              <a:t> na skladu a vyskladněného materiálu.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18730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721499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III. Organizace</a:t>
            </a:r>
            <a:endParaRPr lang="cs-CZ" dirty="0"/>
          </a:p>
          <a:p>
            <a:r>
              <a:rPr lang="cs-CZ" b="1" dirty="0"/>
              <a:t>Stupeň formalizace</a:t>
            </a:r>
            <a:endParaRPr lang="cs-CZ" dirty="0"/>
          </a:p>
          <a:p>
            <a:pPr lvl="0" fontAlgn="ctr"/>
            <a:r>
              <a:rPr lang="cs-CZ" dirty="0"/>
              <a:t>je stupeň </a:t>
            </a:r>
            <a:r>
              <a:rPr lang="cs-CZ" b="1" dirty="0"/>
              <a:t>standardizace prací</a:t>
            </a:r>
            <a:r>
              <a:rPr lang="cs-CZ" dirty="0"/>
              <a:t> v organizaci a rozsah, ve kterém pravidla a postupy upravují chování zaměstnanců.</a:t>
            </a:r>
          </a:p>
          <a:p>
            <a:r>
              <a:rPr lang="cs-CZ" dirty="0"/>
              <a:t>V organizacích s </a:t>
            </a:r>
            <a:r>
              <a:rPr lang="cs-CZ" b="1" dirty="0"/>
              <a:t>vysokým stupněm formalizace</a:t>
            </a:r>
            <a:r>
              <a:rPr lang="cs-CZ" dirty="0"/>
              <a:t> existují podrobné popisy práce, mnoho různých předpisů a přesně definované pracovní postupy.</a:t>
            </a:r>
          </a:p>
          <a:p>
            <a:r>
              <a:rPr lang="cs-CZ" i="1" dirty="0"/>
              <a:t>Řada organizací, například </a:t>
            </a:r>
            <a:r>
              <a:rPr lang="cs-CZ" b="1" i="1" dirty="0"/>
              <a:t>výzkumné ústavy a vysoké školy</a:t>
            </a:r>
            <a:r>
              <a:rPr lang="cs-CZ" i="1" dirty="0"/>
              <a:t>, uplatňují </a:t>
            </a:r>
            <a:r>
              <a:rPr lang="cs-CZ" b="1" i="1" dirty="0"/>
              <a:t>nepsaná pravidla chování</a:t>
            </a:r>
            <a:r>
              <a:rPr lang="cs-CZ" i="1" dirty="0"/>
              <a:t>, která všichni dobře znají a respektují!</a:t>
            </a:r>
            <a:endParaRPr lang="cs-CZ" dirty="0"/>
          </a:p>
          <a:p>
            <a:r>
              <a:rPr lang="cs-CZ" b="1" i="1" u="sng" dirty="0" err="1"/>
              <a:t>Netiketa</a:t>
            </a:r>
            <a:endParaRPr lang="cs-CZ" dirty="0"/>
          </a:p>
          <a:p>
            <a:r>
              <a:rPr lang="cs-CZ" i="1" dirty="0"/>
              <a:t>pomyslná </a:t>
            </a:r>
            <a:r>
              <a:rPr lang="cs-CZ" b="1" i="1" dirty="0"/>
              <a:t>sbírka pravidel a zásad</a:t>
            </a:r>
            <a:r>
              <a:rPr lang="cs-CZ" i="1" dirty="0"/>
              <a:t>, která by se měla dodržovat v internetovém světě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65570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764704"/>
            <a:ext cx="8075240" cy="5361459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III. Organizace</a:t>
            </a:r>
            <a:endParaRPr lang="cs-CZ" dirty="0"/>
          </a:p>
          <a:p>
            <a:r>
              <a:rPr lang="cs-CZ" b="1" dirty="0"/>
              <a:t>Stupeň centralizace</a:t>
            </a:r>
            <a:endParaRPr lang="cs-CZ" dirty="0"/>
          </a:p>
          <a:p>
            <a:r>
              <a:rPr lang="cs-CZ" dirty="0"/>
              <a:t>Jestliže vrcholoví manažeři </a:t>
            </a:r>
            <a:r>
              <a:rPr lang="cs-CZ" b="1" dirty="0"/>
              <a:t>přijímají většinu klíčových rozhodnutí</a:t>
            </a:r>
            <a:r>
              <a:rPr lang="cs-CZ" dirty="0"/>
              <a:t>, aniž by do tohoto procesu zapojili manažery nebo zaměstnance z nižších úrovní, potom můžeme takovou organizaci označit za </a:t>
            </a:r>
            <a:r>
              <a:rPr lang="cs-CZ" b="1" dirty="0"/>
              <a:t>centralizovanou</a:t>
            </a:r>
            <a:r>
              <a:rPr lang="cs-CZ" dirty="0"/>
              <a:t>.</a:t>
            </a:r>
          </a:p>
          <a:p>
            <a:r>
              <a:rPr lang="cs-CZ" i="1" dirty="0"/>
              <a:t>Příkladem centralizace může být organizační </a:t>
            </a:r>
            <a:r>
              <a:rPr lang="cs-CZ" b="1" i="1" dirty="0"/>
              <a:t>začlenění nákupu české akciové společnosti</a:t>
            </a:r>
            <a:r>
              <a:rPr lang="cs-CZ" i="1" dirty="0"/>
              <a:t> v potravinářském průmyslu, která je součástí nadnárodní skupiny.</a:t>
            </a:r>
            <a:endParaRPr lang="cs-CZ" dirty="0"/>
          </a:p>
          <a:p>
            <a:r>
              <a:rPr lang="cs-CZ" i="1" dirty="0"/>
              <a:t>Skupina zahrnuje </a:t>
            </a:r>
            <a:r>
              <a:rPr lang="cs-CZ" b="1" i="1" dirty="0"/>
              <a:t>12 výrobních jednotek v šesti evropských zemích</a:t>
            </a:r>
            <a:r>
              <a:rPr lang="cs-CZ" i="1" dirty="0"/>
              <a:t>.</a:t>
            </a:r>
            <a:endParaRPr lang="cs-CZ" dirty="0"/>
          </a:p>
          <a:p>
            <a:r>
              <a:rPr lang="cs-CZ" i="1" dirty="0"/>
              <a:t>Základním principem nákupní strategie firmy je </a:t>
            </a:r>
            <a:r>
              <a:rPr lang="cs-CZ" b="1" i="1" dirty="0"/>
              <a:t>decentralizace</a:t>
            </a:r>
            <a:r>
              <a:rPr lang="cs-CZ" i="1" dirty="0"/>
              <a:t> nákupu na jednotlivé země a naopak </a:t>
            </a:r>
            <a:r>
              <a:rPr lang="cs-CZ" b="1" i="1" dirty="0"/>
              <a:t>centralizace</a:t>
            </a:r>
            <a:r>
              <a:rPr lang="cs-CZ" i="1" dirty="0"/>
              <a:t>, kdy je to účelné, zejména pro posílení vyjednávací síly kupujícího.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9361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548680"/>
            <a:ext cx="8147248" cy="5577483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III. Organizace</a:t>
            </a:r>
            <a:endParaRPr lang="cs-CZ" dirty="0"/>
          </a:p>
          <a:p>
            <a:r>
              <a:rPr lang="cs-CZ" b="1" dirty="0"/>
              <a:t>Stupeň složitosti</a:t>
            </a:r>
            <a:endParaRPr lang="cs-CZ" dirty="0"/>
          </a:p>
          <a:p>
            <a:pPr lvl="0" fontAlgn="ctr"/>
            <a:r>
              <a:rPr lang="cs-CZ" dirty="0"/>
              <a:t>je výsledkem </a:t>
            </a:r>
            <a:r>
              <a:rPr lang="cs-CZ" b="1" dirty="0"/>
              <a:t>dělby práce</a:t>
            </a:r>
            <a:r>
              <a:rPr lang="cs-CZ" dirty="0"/>
              <a:t> a </a:t>
            </a:r>
            <a:r>
              <a:rPr lang="cs-CZ" b="1" dirty="0"/>
              <a:t>vytváření oddělení</a:t>
            </a:r>
            <a:r>
              <a:rPr lang="cs-CZ" dirty="0"/>
              <a:t>.</a:t>
            </a:r>
          </a:p>
          <a:p>
            <a:pPr lvl="0" fontAlgn="ctr"/>
            <a:r>
              <a:rPr lang="cs-CZ" dirty="0"/>
              <a:t>závisí na </a:t>
            </a:r>
            <a:r>
              <a:rPr lang="cs-CZ" b="1" dirty="0"/>
              <a:t>počtu specifikovaných prací</a:t>
            </a:r>
            <a:r>
              <a:rPr lang="cs-CZ" dirty="0"/>
              <a:t> a na </a:t>
            </a:r>
            <a:r>
              <a:rPr lang="cs-CZ" b="1" dirty="0"/>
              <a:t>počtu organizačních jednotek</a:t>
            </a:r>
            <a:r>
              <a:rPr lang="cs-CZ" dirty="0"/>
              <a:t>.</a:t>
            </a:r>
          </a:p>
          <a:p>
            <a:r>
              <a:rPr lang="cs-CZ" i="1" dirty="0"/>
              <a:t>Relativně </a:t>
            </a:r>
            <a:r>
              <a:rPr lang="cs-CZ" b="1" i="1" dirty="0"/>
              <a:t>snadno se řídí firma</a:t>
            </a:r>
            <a:r>
              <a:rPr lang="cs-CZ" i="1" dirty="0"/>
              <a:t>, která provádí jen malý počet odlišných prací a sestává se </a:t>
            </a:r>
            <a:r>
              <a:rPr lang="cs-CZ" b="1" i="1" dirty="0"/>
              <a:t>z malého počtu organizačních jednotek</a:t>
            </a:r>
            <a:r>
              <a:rPr lang="cs-CZ" i="1" dirty="0"/>
              <a:t>.</a:t>
            </a:r>
            <a:endParaRPr lang="cs-CZ" dirty="0"/>
          </a:p>
          <a:p>
            <a:r>
              <a:rPr lang="cs-CZ" dirty="0"/>
              <a:t>Uvedené tři dimenze </a:t>
            </a:r>
            <a:r>
              <a:rPr lang="cs-CZ" b="1" dirty="0"/>
              <a:t>nejsou na sobě závislé</a:t>
            </a:r>
            <a:r>
              <a:rPr lang="cs-CZ" dirty="0"/>
              <a:t>.</a:t>
            </a:r>
          </a:p>
          <a:p>
            <a:r>
              <a:rPr lang="cs-CZ" dirty="0"/>
              <a:t>Organizace může být slabě nebo silně </a:t>
            </a:r>
            <a:r>
              <a:rPr lang="cs-CZ" b="1" dirty="0"/>
              <a:t>formalizovaná</a:t>
            </a:r>
            <a:r>
              <a:rPr lang="cs-CZ" dirty="0"/>
              <a:t>, </a:t>
            </a:r>
            <a:r>
              <a:rPr lang="cs-CZ" b="1" dirty="0"/>
              <a:t>decentralizovaná</a:t>
            </a:r>
            <a:r>
              <a:rPr lang="cs-CZ" dirty="0"/>
              <a:t> nebo silně </a:t>
            </a:r>
            <a:r>
              <a:rPr lang="cs-CZ" b="1" dirty="0"/>
              <a:t>centralizovaná</a:t>
            </a:r>
            <a:r>
              <a:rPr lang="cs-CZ" dirty="0"/>
              <a:t> a málo nebo hodně </a:t>
            </a:r>
            <a:r>
              <a:rPr lang="cs-CZ" b="1" dirty="0"/>
              <a:t>složitá</a:t>
            </a:r>
            <a:r>
              <a:rPr lang="cs-CZ" dirty="0"/>
              <a:t>.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9968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332656"/>
            <a:ext cx="8013576" cy="5606083"/>
          </a:xfrm>
        </p:spPr>
        <p:txBody>
          <a:bodyPr>
            <a:normAutofit fontScale="77500" lnSpcReduction="20000"/>
          </a:bodyPr>
          <a:lstStyle/>
          <a:p>
            <a:r>
              <a:rPr lang="cs-CZ" b="1" i="1" dirty="0"/>
              <a:t>IV. Kontrola</a:t>
            </a:r>
            <a:endParaRPr lang="cs-CZ" dirty="0"/>
          </a:p>
          <a:p>
            <a:pPr lvl="0" fontAlgn="ctr"/>
            <a:r>
              <a:rPr lang="cs-CZ" i="1" dirty="0"/>
              <a:t>je nedílnou součástí manažerských aktivit </a:t>
            </a:r>
            <a:r>
              <a:rPr lang="cs-CZ" b="1" i="1" dirty="0"/>
              <a:t>na všech stupních řízení</a:t>
            </a:r>
            <a:r>
              <a:rPr lang="cs-CZ" i="1" dirty="0"/>
              <a:t>.</a:t>
            </a:r>
            <a:endParaRPr lang="cs-CZ" dirty="0"/>
          </a:p>
          <a:p>
            <a:pPr lvl="0" fontAlgn="ctr"/>
            <a:r>
              <a:rPr lang="cs-CZ" i="1" dirty="0"/>
              <a:t>smyslem je získat přesvědčení, že</a:t>
            </a:r>
            <a:r>
              <a:rPr lang="cs-CZ" b="1" i="1" dirty="0"/>
              <a:t> záměry firmy se vyvíjí žádoucím směrem a určené plány budou dosaženy</a:t>
            </a:r>
            <a:r>
              <a:rPr lang="cs-CZ" i="1" dirty="0"/>
              <a:t>.</a:t>
            </a:r>
            <a:endParaRPr lang="cs-CZ" dirty="0"/>
          </a:p>
          <a:p>
            <a:r>
              <a:rPr lang="cs-CZ" i="1" dirty="0"/>
              <a:t>Prezentuje-li firma </a:t>
            </a:r>
            <a:r>
              <a:rPr lang="cs-CZ" i="1" u="sng" dirty="0"/>
              <a:t>AEC, spol. s r. o.</a:t>
            </a:r>
            <a:r>
              <a:rPr lang="cs-CZ" i="1" dirty="0"/>
              <a:t> </a:t>
            </a:r>
            <a:r>
              <a:rPr lang="cs-CZ" b="1" i="1" dirty="0"/>
              <a:t>(poskytovatel softwaru a služeb pro bezpečnost dat a antivirovou ochranu)</a:t>
            </a:r>
            <a:r>
              <a:rPr lang="cs-CZ" i="1" dirty="0"/>
              <a:t> své služby:</a:t>
            </a:r>
            <a:endParaRPr lang="cs-CZ" dirty="0"/>
          </a:p>
          <a:p>
            <a:pPr lvl="0" fontAlgn="ctr"/>
            <a:r>
              <a:rPr lang="cs-CZ" b="1" i="1" dirty="0"/>
              <a:t>ochrana internetového provozu</a:t>
            </a:r>
            <a:r>
              <a:rPr lang="cs-CZ" i="1" dirty="0"/>
              <a:t>, detekce a blokování virových programů,</a:t>
            </a:r>
            <a:endParaRPr lang="cs-CZ" dirty="0"/>
          </a:p>
          <a:p>
            <a:pPr lvl="0" fontAlgn="ctr"/>
            <a:r>
              <a:rPr lang="cs-CZ" b="1" i="1" dirty="0"/>
              <a:t>ochrana firemního serveru</a:t>
            </a:r>
            <a:r>
              <a:rPr lang="cs-CZ" i="1" dirty="0"/>
              <a:t>, ochrana veškerých přenosů souborů,</a:t>
            </a:r>
            <a:endParaRPr lang="cs-CZ" dirty="0"/>
          </a:p>
          <a:p>
            <a:r>
              <a:rPr lang="cs-CZ" i="1" dirty="0"/>
              <a:t>pak se musí současně aktivně pokoušet svá </a:t>
            </a:r>
            <a:r>
              <a:rPr lang="cs-CZ" b="1" i="1" dirty="0"/>
              <a:t>ochranná zabezpečení překonávat</a:t>
            </a:r>
            <a:r>
              <a:rPr lang="cs-CZ" i="1" dirty="0"/>
              <a:t>, tzn. </a:t>
            </a:r>
            <a:r>
              <a:rPr lang="cs-CZ" b="1" i="1" dirty="0"/>
              <a:t>kontrolovat</a:t>
            </a:r>
            <a:r>
              <a:rPr lang="cs-CZ" i="1" dirty="0"/>
              <a:t> jejich funkčnost, a tak zjišťovat, zda je vlastní záměr firmy dosažitelný.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1541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332656"/>
            <a:ext cx="8147248" cy="5793507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IV. Kontrola</a:t>
            </a:r>
            <a:endParaRPr lang="cs-CZ" dirty="0"/>
          </a:p>
          <a:p>
            <a:r>
              <a:rPr lang="cs-CZ" b="1" dirty="0"/>
              <a:t>Předmětem kontroly</a:t>
            </a:r>
            <a:r>
              <a:rPr lang="cs-CZ" dirty="0"/>
              <a:t> mohou být jevy a procesy:</a:t>
            </a:r>
          </a:p>
          <a:p>
            <a:r>
              <a:rPr lang="cs-CZ" b="1" dirty="0"/>
              <a:t>uskutečněné</a:t>
            </a:r>
            <a:endParaRPr lang="cs-CZ" dirty="0"/>
          </a:p>
          <a:p>
            <a:r>
              <a:rPr lang="cs-CZ" b="1" dirty="0"/>
              <a:t>(kontrola již zřízené ochrany firemního serveru)</a:t>
            </a:r>
            <a:r>
              <a:rPr lang="cs-CZ" dirty="0"/>
              <a:t>,</a:t>
            </a:r>
          </a:p>
          <a:p>
            <a:r>
              <a:rPr lang="cs-CZ" b="1" dirty="0"/>
              <a:t>probíhající</a:t>
            </a:r>
            <a:endParaRPr lang="cs-CZ" dirty="0"/>
          </a:p>
          <a:p>
            <a:r>
              <a:rPr lang="cs-CZ" b="1" dirty="0"/>
              <a:t>(kontrola, zda aktualizace virových databází probíhá standardním způsobem)</a:t>
            </a:r>
            <a:r>
              <a:rPr lang="cs-CZ" dirty="0"/>
              <a:t>,</a:t>
            </a:r>
          </a:p>
          <a:p>
            <a:r>
              <a:rPr lang="cs-CZ" b="1" dirty="0"/>
              <a:t>budoucí</a:t>
            </a:r>
            <a:endParaRPr lang="cs-CZ" dirty="0"/>
          </a:p>
          <a:p>
            <a:r>
              <a:rPr lang="cs-CZ" b="1" dirty="0"/>
              <a:t>(V roce 1999 byl předmětem kontroly mnoha počítačových systémů přechod na nový kalendářní rok 2000 a s ním spojené možnosti kolapsu počítačů - mediálně označovaný problém Y2K.)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44647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764704"/>
            <a:ext cx="8435280" cy="5361459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IV. Kontrola</a:t>
            </a:r>
            <a:endParaRPr lang="cs-CZ" dirty="0"/>
          </a:p>
          <a:p>
            <a:pPr lvl="0" fontAlgn="ctr"/>
            <a:r>
              <a:rPr lang="cs-CZ" dirty="0"/>
              <a:t>V řadě případů pak může kontrola vyvolat </a:t>
            </a:r>
            <a:r>
              <a:rPr lang="cs-CZ" b="1" dirty="0"/>
              <a:t>nové manažerské aktivity</a:t>
            </a:r>
            <a:r>
              <a:rPr lang="cs-CZ" dirty="0"/>
              <a:t>.</a:t>
            </a:r>
          </a:p>
          <a:p>
            <a:r>
              <a:rPr lang="cs-CZ" i="1" dirty="0"/>
              <a:t>Podaří-li se pracovníkům firmy </a:t>
            </a:r>
            <a:r>
              <a:rPr lang="cs-CZ" b="1" i="1" dirty="0"/>
              <a:t>AEC, spol. s r. o.</a:t>
            </a:r>
            <a:r>
              <a:rPr lang="cs-CZ" i="1" dirty="0"/>
              <a:t> překonat vlastní ochranná zabezpečení u svých klientů, znamená to, že musí </a:t>
            </a:r>
            <a:r>
              <a:rPr lang="cs-CZ" b="1" i="1" dirty="0"/>
              <a:t>začít s vývojem nových programů</a:t>
            </a:r>
            <a:r>
              <a:rPr lang="cs-CZ" i="1" dirty="0"/>
              <a:t>, které překonání bezpečnosti v budoucnu zamezí.</a:t>
            </a:r>
            <a:endParaRPr lang="cs-CZ" dirty="0"/>
          </a:p>
          <a:p>
            <a:pPr lvl="0" fontAlgn="ctr"/>
            <a:r>
              <a:rPr lang="cs-CZ" b="1" dirty="0"/>
              <a:t>Účelem kontroly</a:t>
            </a:r>
            <a:r>
              <a:rPr lang="cs-CZ" dirty="0"/>
              <a:t> není pouhá informovanost řídících článků o stavu sledované reality, tzn. </a:t>
            </a:r>
            <a:r>
              <a:rPr lang="cs-CZ" b="1" dirty="0"/>
              <a:t>zpětná vazba</a:t>
            </a:r>
            <a:r>
              <a:rPr lang="cs-CZ" dirty="0"/>
              <a:t>, popř. postihy či likvidace nedostatků, ale především její </a:t>
            </a:r>
            <a:r>
              <a:rPr lang="cs-CZ" b="1" dirty="0"/>
              <a:t>preventivní vliv</a:t>
            </a:r>
            <a:r>
              <a:rPr lang="cs-CZ" dirty="0"/>
              <a:t>.</a:t>
            </a:r>
          </a:p>
          <a:p>
            <a:r>
              <a:rPr lang="cs-CZ" i="1" dirty="0"/>
              <a:t>Překonat a následně </a:t>
            </a:r>
            <a:r>
              <a:rPr lang="cs-CZ" b="1" i="1" dirty="0"/>
              <a:t>vylepšit vlastní bezpečnostní prvky</a:t>
            </a:r>
            <a:r>
              <a:rPr lang="cs-CZ" i="1" dirty="0"/>
              <a:t> (při ochraně serverů klientů firmy) je levnější a účelnější, než následná náprava v případě skutečného napadení serveru zvenčí.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6355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620688"/>
            <a:ext cx="8435280" cy="5505475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IV. Kontrola</a:t>
            </a:r>
            <a:endParaRPr lang="cs-CZ" dirty="0"/>
          </a:p>
          <a:p>
            <a:pPr lvl="0" fontAlgn="ctr"/>
            <a:r>
              <a:rPr lang="cs-CZ" dirty="0"/>
              <a:t>V řadě případů pak může kontrola vyvolat </a:t>
            </a:r>
            <a:r>
              <a:rPr lang="cs-CZ" b="1" dirty="0"/>
              <a:t>nové manažerské aktivity</a:t>
            </a:r>
            <a:r>
              <a:rPr lang="cs-CZ" dirty="0"/>
              <a:t>.</a:t>
            </a:r>
          </a:p>
          <a:p>
            <a:r>
              <a:rPr lang="cs-CZ" i="1" dirty="0"/>
              <a:t>Podaří-li se pracovníkům firmy </a:t>
            </a:r>
            <a:r>
              <a:rPr lang="cs-CZ" b="1" i="1" dirty="0"/>
              <a:t>AEC, spol. s r. o.</a:t>
            </a:r>
            <a:r>
              <a:rPr lang="cs-CZ" i="1" dirty="0"/>
              <a:t> překonat vlastní ochranná zabezpečení u svých klientů, znamená to, že musí </a:t>
            </a:r>
            <a:r>
              <a:rPr lang="cs-CZ" b="1" i="1" dirty="0"/>
              <a:t>začít s vývojem nových programů</a:t>
            </a:r>
            <a:r>
              <a:rPr lang="cs-CZ" i="1" dirty="0"/>
              <a:t>, které překonání bezpečnosti v budoucnu zamezí.</a:t>
            </a:r>
            <a:endParaRPr lang="cs-CZ" dirty="0"/>
          </a:p>
          <a:p>
            <a:pPr lvl="0" fontAlgn="ctr"/>
            <a:r>
              <a:rPr lang="cs-CZ" b="1" dirty="0"/>
              <a:t>Účelem kontroly</a:t>
            </a:r>
            <a:r>
              <a:rPr lang="cs-CZ" dirty="0"/>
              <a:t> není pouhá informovanost řídících článků o stavu sledované reality, tzn. </a:t>
            </a:r>
            <a:r>
              <a:rPr lang="cs-CZ" b="1" dirty="0"/>
              <a:t>zpětná vazba</a:t>
            </a:r>
            <a:r>
              <a:rPr lang="cs-CZ" dirty="0"/>
              <a:t>, popř. postihy či likvidace nedostatků, ale především její </a:t>
            </a:r>
            <a:r>
              <a:rPr lang="cs-CZ" b="1" dirty="0"/>
              <a:t>preventivní vliv</a:t>
            </a:r>
            <a:r>
              <a:rPr lang="cs-CZ" dirty="0"/>
              <a:t>.</a:t>
            </a:r>
          </a:p>
          <a:p>
            <a:r>
              <a:rPr lang="cs-CZ" i="1" dirty="0"/>
              <a:t>Překonat a následně </a:t>
            </a:r>
            <a:r>
              <a:rPr lang="cs-CZ" b="1" i="1" dirty="0"/>
              <a:t>vylepšit vlastní bezpečnostní prvky</a:t>
            </a:r>
            <a:r>
              <a:rPr lang="cs-CZ" i="1" dirty="0"/>
              <a:t> (při ochraně serverů klientů firmy) je levnější a účelnější, než následná náprava v případě skutečného napadení serveru zvenčí.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39969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620688"/>
            <a:ext cx="8075240" cy="5505475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IV. Kontrola</a:t>
            </a:r>
            <a:endParaRPr lang="cs-CZ" dirty="0"/>
          </a:p>
          <a:p>
            <a:r>
              <a:rPr lang="cs-CZ" b="1" dirty="0"/>
              <a:t>Proces kontroly</a:t>
            </a:r>
            <a:r>
              <a:rPr lang="cs-CZ" dirty="0"/>
              <a:t> je možné strukturovat na </a:t>
            </a:r>
            <a:r>
              <a:rPr lang="cs-CZ" b="1" dirty="0"/>
              <a:t>pět základních fází</a:t>
            </a:r>
            <a:r>
              <a:rPr lang="cs-CZ" dirty="0"/>
              <a:t>:</a:t>
            </a:r>
          </a:p>
          <a:p>
            <a:pPr lvl="0" fontAlgn="ctr"/>
            <a:r>
              <a:rPr lang="cs-CZ" b="1" dirty="0"/>
              <a:t>získávání a výběr informací</a:t>
            </a:r>
            <a:r>
              <a:rPr lang="cs-CZ" dirty="0"/>
              <a:t> pro kontrolu </a:t>
            </a:r>
            <a:r>
              <a:rPr lang="cs-CZ" b="1" dirty="0"/>
              <a:t>(pochůzky po pracovišti)</a:t>
            </a:r>
            <a:r>
              <a:rPr lang="cs-CZ" dirty="0"/>
              <a:t>,</a:t>
            </a:r>
          </a:p>
          <a:p>
            <a:pPr lvl="0" fontAlgn="ctr"/>
            <a:r>
              <a:rPr lang="cs-CZ" b="1" dirty="0"/>
              <a:t>ověřování správnosti</a:t>
            </a:r>
            <a:r>
              <a:rPr lang="cs-CZ" dirty="0"/>
              <a:t> získaných informací </a:t>
            </a:r>
            <a:r>
              <a:rPr lang="cs-CZ" b="1" dirty="0"/>
              <a:t>(kontrola výkazů práce)</a:t>
            </a:r>
            <a:r>
              <a:rPr lang="cs-CZ" dirty="0"/>
              <a:t>,</a:t>
            </a:r>
          </a:p>
          <a:p>
            <a:pPr lvl="0" fontAlgn="ctr"/>
            <a:r>
              <a:rPr lang="cs-CZ" b="1" dirty="0"/>
              <a:t>hodnocení</a:t>
            </a:r>
            <a:r>
              <a:rPr lang="cs-CZ" dirty="0"/>
              <a:t> kontrolovaných procesů </a:t>
            </a:r>
            <a:r>
              <a:rPr lang="cs-CZ" b="1" dirty="0"/>
              <a:t>(analýza vytíženosti pracovníka)</a:t>
            </a:r>
            <a:r>
              <a:rPr lang="cs-CZ" dirty="0"/>
              <a:t>,</a:t>
            </a:r>
          </a:p>
          <a:p>
            <a:pPr lvl="0" fontAlgn="ctr"/>
            <a:r>
              <a:rPr lang="cs-CZ" b="1" dirty="0"/>
              <a:t>závěry a návrhy</a:t>
            </a:r>
            <a:r>
              <a:rPr lang="cs-CZ" dirty="0"/>
              <a:t> opatření pro řídící subjekt </a:t>
            </a:r>
            <a:r>
              <a:rPr lang="cs-CZ" b="1" dirty="0"/>
              <a:t>(finanční postih pracovníka, zavedení systému přímé odpovědnosti za včasné a přesné plnění úkolů)</a:t>
            </a:r>
            <a:r>
              <a:rPr lang="cs-CZ" dirty="0"/>
              <a:t>,</a:t>
            </a:r>
          </a:p>
          <a:p>
            <a:pPr lvl="0" fontAlgn="ctr"/>
            <a:r>
              <a:rPr lang="cs-CZ" b="1" dirty="0"/>
              <a:t>zpětná kontrola</a:t>
            </a:r>
            <a:r>
              <a:rPr lang="cs-CZ" dirty="0"/>
              <a:t> </a:t>
            </a:r>
            <a:r>
              <a:rPr lang="cs-CZ" b="1" dirty="0"/>
              <a:t>(kontrola, zda přijaté postihy a opatření byly přiměřené)</a:t>
            </a:r>
            <a:r>
              <a:rPr lang="cs-CZ" dirty="0"/>
              <a:t>.</a:t>
            </a:r>
          </a:p>
          <a:p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370854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6393126"/>
              </p:ext>
            </p:extLst>
          </p:nvPr>
        </p:nvGraphicFramePr>
        <p:xfrm>
          <a:off x="467545" y="1196753"/>
          <a:ext cx="8188299" cy="4752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9433"/>
                <a:gridCol w="2729433"/>
                <a:gridCol w="2729433"/>
              </a:tblGrid>
              <a:tr h="4821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Manažerská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>
                          <a:effectLst/>
                        </a:rPr>
                        <a:t>aktivita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Dílčí funkce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Příklad, hlavní obsah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720" marR="45720" anchor="ctr"/>
                </a:tc>
              </a:tr>
              <a:tr h="757649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Stimulace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45720" marT="15240" marB="1524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Výchovná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45720" marT="15240" marB="1524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Růst kvalifikace, výkonů,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odpovědnosti, morálních kvalit,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rozvoj tvůrčích schopností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45720" marT="15240" marB="15240" anchor="ctr"/>
                </a:tc>
              </a:tr>
              <a:tr h="99871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Stimulační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45720" marT="15240" marB="1524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Vnější podněty - odměny a tresty,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příklady, pracovní podmínky, sociální klima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- kolektiv i podnik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45720" marT="15240" marB="15240" anchor="ctr"/>
                </a:tc>
              </a:tr>
              <a:tr h="99871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Motivační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45720" marT="15240" marB="1524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Sebevýchova, sebekontrola, sebekritika,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hodnotový systém jednotlivce, 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náročnost, zájem, iniciativa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45720" marT="15240" marB="15240" anchor="ctr"/>
                </a:tc>
              </a:tr>
              <a:tr h="51657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Morální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45720" marT="15240" marB="1524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Spravedlivé jednání, ohled, takt,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vzájemná pomoc, pochopení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45720" marT="15240" marB="15240" anchor="ctr"/>
                </a:tc>
              </a:tr>
              <a:tr h="99871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Distributivní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45720" marT="15240" marB="1524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Rozlišení jednotlivců i podniků</a:t>
                      </a:r>
                      <a:br>
                        <a:rPr lang="cs-CZ" sz="1400" dirty="0">
                          <a:effectLst/>
                        </a:rPr>
                      </a:br>
                      <a:r>
                        <a:rPr lang="cs-CZ" sz="1400" dirty="0">
                          <a:effectLst/>
                        </a:rPr>
                        <a:t>podle výsledků (mzdy, dotace, úlevy)</a:t>
                      </a:r>
                      <a:br>
                        <a:rPr lang="cs-CZ" sz="1400" dirty="0">
                          <a:effectLst/>
                        </a:rPr>
                      </a:br>
                      <a:r>
                        <a:rPr lang="cs-CZ" sz="1400" dirty="0">
                          <a:effectLst/>
                        </a:rPr>
                        <a:t>- ocenění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45720" marT="15240" marB="1524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350679"/>
            <a:ext cx="931951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Přehled dílčích funkcí podle MAN aktivit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02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764704"/>
            <a:ext cx="8147248" cy="5361459"/>
          </a:xfrm>
        </p:spPr>
        <p:txBody>
          <a:bodyPr/>
          <a:lstStyle/>
          <a:p>
            <a:r>
              <a:rPr lang="cs-CZ" b="1" dirty="0"/>
              <a:t>Významy pojmu management</a:t>
            </a:r>
            <a:endParaRPr lang="cs-CZ" dirty="0"/>
          </a:p>
          <a:p>
            <a:r>
              <a:rPr lang="cs-CZ" dirty="0"/>
              <a:t> </a:t>
            </a:r>
          </a:p>
          <a:p>
            <a:r>
              <a:rPr lang="cs-CZ" b="1" dirty="0"/>
              <a:t>1. význam</a:t>
            </a:r>
            <a:r>
              <a:rPr lang="cs-CZ" dirty="0"/>
              <a:t> - určitá </a:t>
            </a:r>
            <a:r>
              <a:rPr lang="cs-CZ" b="1" dirty="0"/>
              <a:t>skupina lidí</a:t>
            </a:r>
            <a:r>
              <a:rPr lang="cs-CZ" dirty="0"/>
              <a:t> v podniku</a:t>
            </a:r>
          </a:p>
          <a:p>
            <a:pPr lvl="0" fontAlgn="ctr"/>
            <a:r>
              <a:rPr lang="cs-CZ" dirty="0"/>
              <a:t>jako management se označují </a:t>
            </a:r>
            <a:r>
              <a:rPr lang="cs-CZ" b="1" dirty="0"/>
              <a:t>řídící pracovníci</a:t>
            </a:r>
            <a:r>
              <a:rPr lang="cs-CZ" dirty="0"/>
              <a:t> (manažeři), kteří realizují </a:t>
            </a:r>
            <a:r>
              <a:rPr lang="cs-CZ" b="1" dirty="0"/>
              <a:t>manažerské funkce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18092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7997154"/>
              </p:ext>
            </p:extLst>
          </p:nvPr>
        </p:nvGraphicFramePr>
        <p:xfrm>
          <a:off x="539750" y="2332039"/>
          <a:ext cx="8147049" cy="41933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15683"/>
                <a:gridCol w="2715683"/>
                <a:gridCol w="2715683"/>
              </a:tblGrid>
              <a:tr h="4089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Manažerská</a:t>
                      </a:r>
                      <a:br>
                        <a:rPr lang="cs-CZ" sz="1100" dirty="0">
                          <a:effectLst/>
                        </a:rPr>
                      </a:br>
                      <a:r>
                        <a:rPr lang="cs-CZ" sz="1100" dirty="0">
                          <a:effectLst/>
                        </a:rPr>
                        <a:t>aktivita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261" marR="45261" marT="45261" marB="45261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Dílčí funkce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261" marR="45261" marT="45261" marB="45261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Příklad, hlavní obsah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261" marR="45261" marT="45261" marB="45261" anchor="ctr"/>
                </a:tc>
              </a:tr>
              <a:tr h="637578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Organizace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5436" marR="45261" marT="15087" marB="1508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Komunikační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5436" marR="45261" marT="15087" marB="1508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Výměna informací, šíření podnětů,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využití výpočetní techniky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5436" marR="45261" marT="15087" marB="15087" anchor="ctr"/>
                </a:tc>
              </a:tr>
              <a:tr h="10433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Koordinační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5436" marR="45261" marT="15087" marB="1508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Věcný, časový a prostorový soulad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činností - harmonogramy, síťové grafy,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plány, rozpočty, týmy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5436" marR="45261" marT="15087" marB="15087" anchor="ctr"/>
                </a:tc>
              </a:tr>
              <a:tr h="84044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Adaptační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5436" marR="45261" marT="15087" marB="1508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Aktivní a pasivní přizpůsobovací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schopnost - pružná reakce na změny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5436" marR="45261" marT="15087" marB="15087" anchor="ctr"/>
                </a:tc>
              </a:tr>
              <a:tr h="124617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Integrační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5436" marR="45261" marT="15087" marB="1508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Kázeň, soustava předpisů, příkazů,</a:t>
                      </a:r>
                      <a:br>
                        <a:rPr lang="cs-CZ" sz="1400" dirty="0">
                          <a:effectLst/>
                        </a:rPr>
                      </a:br>
                      <a:r>
                        <a:rPr lang="cs-CZ" sz="1400" dirty="0">
                          <a:effectLst/>
                        </a:rPr>
                        <a:t>limitů, norem, ukazatelů, pracovní náplň</a:t>
                      </a:r>
                      <a:br>
                        <a:rPr lang="cs-CZ" sz="1400" dirty="0">
                          <a:effectLst/>
                        </a:rPr>
                      </a:br>
                      <a:r>
                        <a:rPr lang="cs-CZ" sz="1400" dirty="0">
                          <a:effectLst/>
                        </a:rPr>
                        <a:t>(popis práce jednotlivých funkcí)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5436" marR="45261" marT="15087" marB="15087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9750" y="1035413"/>
            <a:ext cx="762099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Přehled dílčích funkcí podle MAN aktivit</a:t>
            </a:r>
            <a:endParaRPr kumimoji="0" lang="cs-CZ" altLang="cs-CZ" sz="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1778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9489563"/>
              </p:ext>
            </p:extLst>
          </p:nvPr>
        </p:nvGraphicFramePr>
        <p:xfrm>
          <a:off x="251521" y="2274837"/>
          <a:ext cx="8435280" cy="41784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1760"/>
                <a:gridCol w="2811760"/>
                <a:gridCol w="2811760"/>
              </a:tblGrid>
              <a:tr h="6588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Manažerská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>
                          <a:effectLst/>
                        </a:rPr>
                        <a:t>aktivita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658" marR="45658" marT="45658" marB="4565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Dílčí funkce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658" marR="45658" marT="45658" marB="4565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Příklad, hlavní obsah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658" marR="45658" marT="45658" marB="45658" anchor="ctr"/>
                </a:tc>
              </a:tr>
              <a:tr h="1778018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Organizace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097" marR="45658" marT="15219" marB="15219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Unifikační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097" marR="45658" marT="15219" marB="15219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Sjednocování struktur útvarů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a procesů sjednocování informací, 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zejména vstupních a výstupních 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dokladů, tabulek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097" marR="45658" marT="15219" marB="15219" anchor="ctr"/>
                </a:tc>
              </a:tr>
              <a:tr h="70605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Diversifikační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097" marR="45658" marT="15219" marB="15219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Širší sortiment výroby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účelné rozdělení činností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097" marR="45658" marT="15219" marB="15219" anchor="ctr"/>
                </a:tc>
              </a:tr>
              <a:tr h="10355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Regulační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097" marR="45658" marT="15219" marB="15219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Zajištění činnosti ve stanovených</a:t>
                      </a:r>
                      <a:br>
                        <a:rPr lang="cs-CZ" sz="1400" dirty="0">
                          <a:effectLst/>
                        </a:rPr>
                      </a:br>
                      <a:r>
                        <a:rPr lang="cs-CZ" sz="1400" dirty="0">
                          <a:effectLst/>
                        </a:rPr>
                        <a:t>mezích (opakované úkony, rutinní práce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097" marR="45658" marT="15219" marB="15219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8313" y="1397655"/>
            <a:ext cx="7620997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Přehled dílčích funkcí podle MAN aktivit</a:t>
            </a:r>
            <a:endParaRPr kumimoji="0" lang="cs-CZ" altLang="cs-CZ" sz="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cs-CZ" alt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0493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8800472"/>
              </p:ext>
            </p:extLst>
          </p:nvPr>
        </p:nvGraphicFramePr>
        <p:xfrm>
          <a:off x="395536" y="3140967"/>
          <a:ext cx="8291265" cy="30963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3755"/>
                <a:gridCol w="2763755"/>
                <a:gridCol w="2763755"/>
              </a:tblGrid>
              <a:tr h="2786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Manažerská aktivita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865" marR="44865" marT="44865" marB="4486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Dílčí funkce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865" marR="44865" marT="44865" marB="4486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Příklad, hlavní obsah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865" marR="44865" marT="44865" marB="44865" anchor="ctr"/>
                </a:tc>
              </a:tr>
              <a:tr h="939219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Kontrola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4774" marR="44865" marT="14955" marB="1495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Vysvětlující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4774" marR="44865" marT="14955" marB="1495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Poznání příčin, souvislostí, tendencí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jako základ rozboru, podstaty věci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4774" marR="44865" marT="14955" marB="14955" anchor="ctr"/>
                </a:tc>
              </a:tr>
              <a:tr h="71251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Metodická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4774" marR="44865" marT="14955" marB="1495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Jednotný výklad pojmů, hodnot,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kritérií postupů a forem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4774" marR="44865" marT="14955" marB="14955" anchor="ctr"/>
                </a:tc>
              </a:tr>
              <a:tr h="116592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Komparační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4774" marR="44865" marT="14955" marB="1495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Srovnávání podniků, pracovníků,</a:t>
                      </a:r>
                      <a:br>
                        <a:rPr lang="cs-CZ" sz="1400" dirty="0">
                          <a:effectLst/>
                        </a:rPr>
                      </a:br>
                      <a:r>
                        <a:rPr lang="cs-CZ" sz="1400" dirty="0">
                          <a:effectLst/>
                        </a:rPr>
                        <a:t>činností, pozornost k odlišnostem, </a:t>
                      </a:r>
                      <a:br>
                        <a:rPr lang="cs-CZ" sz="1400" dirty="0">
                          <a:effectLst/>
                        </a:rPr>
                      </a:br>
                      <a:r>
                        <a:rPr lang="cs-CZ" sz="1400" dirty="0">
                          <a:effectLst/>
                        </a:rPr>
                        <a:t>zkušenosti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4774" marR="44865" marT="14955" marB="14955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1188" y="1728243"/>
            <a:ext cx="762099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Přehled dílčích funkcí podle MAN aktivit</a:t>
            </a:r>
            <a:endParaRPr kumimoji="0" lang="cs-CZ" altLang="cs-CZ" sz="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7623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Významy pojmu management</a:t>
            </a:r>
            <a:endParaRPr lang="cs-CZ" dirty="0"/>
          </a:p>
          <a:p>
            <a:r>
              <a:rPr lang="cs-CZ" dirty="0"/>
              <a:t> </a:t>
            </a:r>
          </a:p>
          <a:p>
            <a:r>
              <a:rPr lang="cs-CZ" b="1" dirty="0"/>
              <a:t>2. význam</a:t>
            </a:r>
            <a:r>
              <a:rPr lang="cs-CZ" dirty="0"/>
              <a:t> - určitý </a:t>
            </a:r>
            <a:r>
              <a:rPr lang="cs-CZ" b="1" dirty="0"/>
              <a:t>způsob vedení lidí</a:t>
            </a:r>
            <a:endParaRPr lang="cs-CZ" dirty="0"/>
          </a:p>
          <a:p>
            <a:pPr lvl="0" fontAlgn="ctr"/>
            <a:r>
              <a:rPr lang="cs-CZ" dirty="0"/>
              <a:t>management charakterizujeme jako činnost, při které </a:t>
            </a:r>
            <a:r>
              <a:rPr lang="cs-CZ" b="1" dirty="0"/>
              <a:t>manažer neprovádí úkoly sám</a:t>
            </a:r>
            <a:r>
              <a:rPr lang="cs-CZ" dirty="0"/>
              <a:t>, ale vykonává je </a:t>
            </a:r>
            <a:r>
              <a:rPr lang="cs-CZ" b="1" dirty="0"/>
              <a:t>prostřednictvím jiných lidí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6044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721499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Významy pojmu management</a:t>
            </a:r>
            <a:endParaRPr lang="cs-CZ" dirty="0"/>
          </a:p>
          <a:p>
            <a:r>
              <a:rPr lang="cs-CZ" dirty="0"/>
              <a:t> </a:t>
            </a:r>
          </a:p>
          <a:p>
            <a:r>
              <a:rPr lang="cs-CZ" b="1" dirty="0"/>
              <a:t>3. význam</a:t>
            </a:r>
            <a:r>
              <a:rPr lang="cs-CZ" dirty="0"/>
              <a:t> - </a:t>
            </a:r>
            <a:r>
              <a:rPr lang="cs-CZ" b="1" dirty="0"/>
              <a:t>odborná disciplína a obor studia</a:t>
            </a:r>
            <a:endParaRPr lang="cs-CZ" dirty="0"/>
          </a:p>
          <a:p>
            <a:pPr lvl="0" fontAlgn="ctr"/>
            <a:r>
              <a:rPr lang="cs-CZ" dirty="0"/>
              <a:t>soubor přístupů </a:t>
            </a:r>
            <a:r>
              <a:rPr lang="cs-CZ" b="1" dirty="0"/>
              <a:t>(názorů, doporučení, principů, technik, metod)</a:t>
            </a:r>
            <a:r>
              <a:rPr lang="cs-CZ" dirty="0"/>
              <a:t>, kterých využívají manažeři k zvládnutí manažerských funkcí a tím i k dosažení vytýčených cílů organizace.</a:t>
            </a:r>
          </a:p>
          <a:p>
            <a:r>
              <a:rPr lang="cs-CZ" i="1" dirty="0"/>
              <a:t>Wikipedie: Otevřená encyklopedie: </a:t>
            </a:r>
            <a:r>
              <a:rPr lang="cs-CZ" b="1" i="1" dirty="0"/>
              <a:t>Heslo Management</a:t>
            </a:r>
            <a:r>
              <a:rPr lang="cs-CZ" i="1" dirty="0"/>
              <a:t> [online]. c2008:  www.wikipedia.cz</a:t>
            </a:r>
            <a:endParaRPr lang="cs-CZ" dirty="0"/>
          </a:p>
          <a:p>
            <a:r>
              <a:rPr lang="cs-CZ" b="1" dirty="0"/>
              <a:t>4. význam</a:t>
            </a:r>
            <a:r>
              <a:rPr lang="cs-CZ" dirty="0"/>
              <a:t> -</a:t>
            </a:r>
            <a:r>
              <a:rPr lang="cs-CZ" b="1" dirty="0"/>
              <a:t> teorie</a:t>
            </a:r>
            <a:r>
              <a:rPr lang="cs-CZ" dirty="0"/>
              <a:t> a hlavně pak praxe v </a:t>
            </a:r>
            <a:r>
              <a:rPr lang="cs-CZ" b="1" dirty="0"/>
              <a:t>řízení podniků</a:t>
            </a:r>
            <a:endParaRPr lang="cs-CZ" dirty="0"/>
          </a:p>
          <a:p>
            <a:pPr lvl="0" fontAlgn="ctr"/>
            <a:r>
              <a:rPr lang="cs-CZ" dirty="0"/>
              <a:t>skutečná </a:t>
            </a:r>
            <a:r>
              <a:rPr lang="cs-CZ" b="1" dirty="0"/>
              <a:t>aplikace teoretických názorů a principů</a:t>
            </a:r>
            <a:r>
              <a:rPr lang="cs-CZ" dirty="0"/>
              <a:t> v praxi jednotlivého podniku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9919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2. Definice managementu z pohledu firmy</a:t>
            </a:r>
            <a:endParaRPr lang="cs-CZ" dirty="0"/>
          </a:p>
          <a:p>
            <a:r>
              <a:rPr lang="cs-CZ" dirty="0"/>
              <a:t>Zkoumání managementu je mnohem snadnější, pokud vychází z vhodné struktury jasných činností. Proto provádíme rozdělení </a:t>
            </a:r>
            <a:r>
              <a:rPr lang="cs-CZ" b="1" dirty="0"/>
              <a:t>základních funkcí řízení</a:t>
            </a:r>
            <a:r>
              <a:rPr lang="cs-CZ" dirty="0"/>
              <a:t>, např. takto:</a:t>
            </a:r>
          </a:p>
          <a:p>
            <a:pPr lvl="0" fontAlgn="ctr"/>
            <a:r>
              <a:rPr lang="cs-CZ" b="1" dirty="0"/>
              <a:t>Plánování</a:t>
            </a:r>
            <a:r>
              <a:rPr lang="cs-CZ" dirty="0"/>
              <a:t> </a:t>
            </a:r>
            <a:r>
              <a:rPr lang="cs-CZ" b="1" dirty="0"/>
              <a:t>(plánování odbytu společnosti)</a:t>
            </a:r>
            <a:r>
              <a:rPr lang="cs-CZ" dirty="0"/>
              <a:t>,</a:t>
            </a:r>
          </a:p>
          <a:p>
            <a:pPr lvl="0" fontAlgn="ctr"/>
            <a:r>
              <a:rPr lang="cs-CZ" b="1" dirty="0"/>
              <a:t>Organizování</a:t>
            </a:r>
            <a:r>
              <a:rPr lang="cs-CZ" dirty="0"/>
              <a:t> </a:t>
            </a:r>
            <a:r>
              <a:rPr lang="cs-CZ" b="1" dirty="0"/>
              <a:t>(dělba práce na úseku obchodu)</a:t>
            </a:r>
            <a:r>
              <a:rPr lang="cs-CZ" dirty="0"/>
              <a:t>,</a:t>
            </a:r>
          </a:p>
          <a:p>
            <a:pPr lvl="0" fontAlgn="ctr"/>
            <a:r>
              <a:rPr lang="cs-CZ" b="1" dirty="0"/>
              <a:t>Personalistika</a:t>
            </a:r>
            <a:r>
              <a:rPr lang="cs-CZ" dirty="0"/>
              <a:t> </a:t>
            </a:r>
            <a:r>
              <a:rPr lang="cs-CZ" b="1" dirty="0"/>
              <a:t>(specifikace požadavků na pracovní místo)</a:t>
            </a:r>
            <a:r>
              <a:rPr lang="cs-CZ" dirty="0"/>
              <a:t>,</a:t>
            </a:r>
          </a:p>
          <a:p>
            <a:pPr lvl="0" fontAlgn="ctr"/>
            <a:r>
              <a:rPr lang="cs-CZ" b="1" dirty="0"/>
              <a:t>Vedení</a:t>
            </a:r>
            <a:r>
              <a:rPr lang="cs-CZ" dirty="0"/>
              <a:t> (lidí) </a:t>
            </a:r>
            <a:r>
              <a:rPr lang="cs-CZ" b="1" dirty="0"/>
              <a:t>(vymezení odpovědnosti ve společnosti)</a:t>
            </a:r>
            <a:r>
              <a:rPr lang="cs-CZ" dirty="0"/>
              <a:t>,</a:t>
            </a:r>
          </a:p>
          <a:p>
            <a:pPr lvl="0" fontAlgn="ctr"/>
            <a:r>
              <a:rPr lang="cs-CZ" b="1" dirty="0"/>
              <a:t>Kontrola</a:t>
            </a:r>
            <a:r>
              <a:rPr lang="cs-CZ" dirty="0"/>
              <a:t> </a:t>
            </a:r>
            <a:r>
              <a:rPr lang="cs-CZ" b="1" dirty="0"/>
              <a:t>(výpočet efektivnosti investic)</a:t>
            </a:r>
            <a:r>
              <a:rPr lang="cs-CZ" dirty="0"/>
              <a:t>.</a:t>
            </a:r>
          </a:p>
          <a:p>
            <a:r>
              <a:rPr lang="cs-CZ" dirty="0"/>
              <a:t>Manažerskými funkcemi budeme rozumět </a:t>
            </a:r>
            <a:r>
              <a:rPr lang="cs-CZ" b="1" dirty="0"/>
              <a:t>plánování, organizování, řízení lidských zdrojů (personalistiku), vedení a kontrolování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041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Příklady funkcí managementu</a:t>
            </a:r>
            <a:endParaRPr lang="cs-CZ" dirty="0"/>
          </a:p>
          <a:p>
            <a:r>
              <a:rPr lang="cs-CZ" dirty="0"/>
              <a:t> </a:t>
            </a:r>
          </a:p>
          <a:p>
            <a:pPr lvl="0" fontAlgn="ctr"/>
            <a:r>
              <a:rPr lang="cs-CZ" b="1" dirty="0"/>
              <a:t>Plánování - návrh výstavby nové čističky odpadních vod textilního závodu s celkovými náklady, které nepřesahují 22 milionů Kč</a:t>
            </a:r>
            <a:endParaRPr lang="cs-CZ" dirty="0"/>
          </a:p>
          <a:p>
            <a:pPr lvl="0" fontAlgn="ctr"/>
            <a:r>
              <a:rPr lang="cs-CZ" b="1" dirty="0"/>
              <a:t>Organizování</a:t>
            </a:r>
            <a:r>
              <a:rPr lang="cs-CZ" dirty="0"/>
              <a:t> </a:t>
            </a:r>
            <a:r>
              <a:rPr lang="cs-CZ" b="1" dirty="0"/>
              <a:t>- vnitřní koordinace pracovníků centra havarijních poruch dodávek tepla</a:t>
            </a:r>
            <a:endParaRPr lang="cs-CZ" dirty="0"/>
          </a:p>
          <a:p>
            <a:pPr lvl="0" fontAlgn="ctr"/>
            <a:r>
              <a:rPr lang="cs-CZ" b="1" dirty="0"/>
              <a:t>Personalistika</a:t>
            </a:r>
            <a:r>
              <a:rPr lang="cs-CZ" dirty="0"/>
              <a:t> </a:t>
            </a:r>
            <a:r>
              <a:rPr lang="cs-CZ" b="1" dirty="0"/>
              <a:t>- zajištění rekvalifikačního a školícího kurzu zaměstnanců společnosti poskytující asistenční služby motoristům</a:t>
            </a:r>
            <a:endParaRPr lang="cs-CZ" dirty="0"/>
          </a:p>
          <a:p>
            <a:pPr lvl="0" fontAlgn="ctr"/>
            <a:r>
              <a:rPr lang="cs-CZ" b="1" dirty="0"/>
              <a:t>Vedení lidí</a:t>
            </a:r>
            <a:r>
              <a:rPr lang="cs-CZ" dirty="0"/>
              <a:t> </a:t>
            </a:r>
            <a:r>
              <a:rPr lang="cs-CZ" b="1" dirty="0"/>
              <a:t>- vymezení stupně odbornosti vedoucího úseku kvality</a:t>
            </a:r>
            <a:endParaRPr lang="cs-CZ" dirty="0"/>
          </a:p>
          <a:p>
            <a:pPr lvl="0" fontAlgn="ctr"/>
            <a:r>
              <a:rPr lang="cs-CZ" b="1" dirty="0"/>
              <a:t>Kontrola</a:t>
            </a:r>
            <a:r>
              <a:rPr lang="cs-CZ" dirty="0"/>
              <a:t> </a:t>
            </a:r>
            <a:r>
              <a:rPr lang="cs-CZ" b="1" dirty="0"/>
              <a:t>- zjištění procenta vadných dílů finální produkce strojního závodu a předložení návrhu na jeho zlepšení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5677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8640" y="444138"/>
            <a:ext cx="8138160" cy="5682026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Definice managementu</a:t>
            </a:r>
            <a:endParaRPr lang="cs-CZ" dirty="0"/>
          </a:p>
          <a:p>
            <a:r>
              <a:rPr lang="cs-CZ" dirty="0"/>
              <a:t>Management je ucelený </a:t>
            </a:r>
            <a:r>
              <a:rPr lang="cs-CZ" b="1" dirty="0"/>
              <a:t>soubor ověřených přístupů</a:t>
            </a:r>
            <a:r>
              <a:rPr lang="cs-CZ" dirty="0"/>
              <a:t>, zkušeností a metod, které vedoucí pracovníci užívají k zvládnutí </a:t>
            </a:r>
            <a:r>
              <a:rPr lang="cs-CZ" b="1" dirty="0"/>
              <a:t>manažerských funkcí</a:t>
            </a:r>
            <a:r>
              <a:rPr lang="cs-CZ" dirty="0"/>
              <a:t>.</a:t>
            </a:r>
          </a:p>
          <a:p>
            <a:r>
              <a:rPr lang="cs-CZ" i="1" dirty="0" smtClean="0"/>
              <a:t>Management </a:t>
            </a:r>
            <a:r>
              <a:rPr lang="cs-CZ" i="1" dirty="0"/>
              <a:t>musí umět:</a:t>
            </a:r>
            <a:endParaRPr lang="cs-CZ" dirty="0"/>
          </a:p>
          <a:p>
            <a:pPr lvl="0" fontAlgn="ctr"/>
            <a:r>
              <a:rPr lang="cs-CZ" b="1" i="1" dirty="0"/>
              <a:t>definovat cíle</a:t>
            </a:r>
            <a:r>
              <a:rPr lang="cs-CZ" i="1" dirty="0"/>
              <a:t> společnosti, </a:t>
            </a:r>
            <a:r>
              <a:rPr lang="cs-CZ" b="1" i="1" dirty="0"/>
              <a:t>(dodávat sofistikované webové aplikace)</a:t>
            </a:r>
            <a:endParaRPr lang="cs-CZ" dirty="0"/>
          </a:p>
          <a:p>
            <a:pPr lvl="0" fontAlgn="ctr"/>
            <a:r>
              <a:rPr lang="cs-CZ" i="1" dirty="0"/>
              <a:t>stanovit </a:t>
            </a:r>
            <a:r>
              <a:rPr lang="cs-CZ" b="1" i="1" dirty="0"/>
              <a:t>zdroje</a:t>
            </a:r>
            <a:r>
              <a:rPr lang="cs-CZ" i="1" dirty="0"/>
              <a:t>,</a:t>
            </a:r>
            <a:endParaRPr lang="cs-CZ" dirty="0"/>
          </a:p>
          <a:p>
            <a:pPr lvl="0" fontAlgn="ctr"/>
            <a:r>
              <a:rPr lang="cs-CZ" i="1" dirty="0"/>
              <a:t>rozpracovat </a:t>
            </a:r>
            <a:r>
              <a:rPr lang="cs-CZ" b="1" i="1" dirty="0"/>
              <a:t>dílčí úkoly</a:t>
            </a:r>
            <a:r>
              <a:rPr lang="cs-CZ" i="1" dirty="0"/>
              <a:t>,</a:t>
            </a:r>
            <a:endParaRPr lang="cs-CZ" dirty="0"/>
          </a:p>
          <a:p>
            <a:pPr lvl="0" fontAlgn="ctr"/>
            <a:r>
              <a:rPr lang="cs-CZ" b="1" i="1" dirty="0"/>
              <a:t>uspořádat zdroje a pracovníky</a:t>
            </a:r>
            <a:r>
              <a:rPr lang="cs-CZ" i="1" dirty="0"/>
              <a:t> ve společnosti,</a:t>
            </a:r>
            <a:endParaRPr lang="cs-CZ" dirty="0"/>
          </a:p>
          <a:p>
            <a:pPr lvl="0" fontAlgn="ctr"/>
            <a:r>
              <a:rPr lang="cs-CZ" b="1" i="1" dirty="0"/>
              <a:t>rozmístit a evidovat pracovníky</a:t>
            </a:r>
            <a:r>
              <a:rPr lang="cs-CZ" i="1" dirty="0"/>
              <a:t>, dále je usměrňovat a motivovat,</a:t>
            </a:r>
            <a:endParaRPr lang="cs-CZ" dirty="0"/>
          </a:p>
          <a:p>
            <a:pPr lvl="0" fontAlgn="ctr"/>
            <a:r>
              <a:rPr lang="cs-CZ" i="1" dirty="0"/>
              <a:t>optimalizovat svůj řídící proces a</a:t>
            </a:r>
            <a:endParaRPr lang="cs-CZ" dirty="0"/>
          </a:p>
          <a:p>
            <a:pPr lvl="0" fontAlgn="ctr"/>
            <a:r>
              <a:rPr lang="cs-CZ" i="1" dirty="0"/>
              <a:t>v neposlední řadě také </a:t>
            </a:r>
            <a:r>
              <a:rPr lang="cs-CZ" b="1" i="1" dirty="0"/>
              <a:t>zjišťovat odchylky</a:t>
            </a:r>
            <a:r>
              <a:rPr lang="cs-CZ" i="1" dirty="0"/>
              <a:t> skutečného stavu od plánu.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5438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60648"/>
            <a:ext cx="8147248" cy="5865515"/>
          </a:xfrm>
        </p:spPr>
        <p:txBody>
          <a:bodyPr/>
          <a:lstStyle/>
          <a:p>
            <a:r>
              <a:rPr lang="cs-CZ" b="1" dirty="0"/>
              <a:t>Definice managementu</a:t>
            </a:r>
            <a:endParaRPr lang="cs-CZ" dirty="0"/>
          </a:p>
          <a:p>
            <a:r>
              <a:rPr lang="cs-CZ" dirty="0"/>
              <a:t> </a:t>
            </a:r>
          </a:p>
          <a:p>
            <a:r>
              <a:rPr lang="cs-CZ" b="1" dirty="0"/>
              <a:t>Management</a:t>
            </a:r>
            <a:r>
              <a:rPr lang="cs-CZ" dirty="0"/>
              <a:t> je:</a:t>
            </a:r>
          </a:p>
          <a:p>
            <a:pPr lvl="0" fontAlgn="ctr"/>
            <a:r>
              <a:rPr lang="cs-CZ" b="1" dirty="0"/>
              <a:t>uměním</a:t>
            </a:r>
            <a:r>
              <a:rPr lang="cs-CZ" dirty="0"/>
              <a:t>, stejně jako </a:t>
            </a:r>
            <a:r>
              <a:rPr lang="cs-CZ" b="1" dirty="0"/>
              <a:t>například lékařství, konstruování, nebo dokonce kopaná</a:t>
            </a:r>
            <a:r>
              <a:rPr lang="cs-CZ" dirty="0"/>
              <a:t>,</a:t>
            </a:r>
          </a:p>
          <a:p>
            <a:pPr lvl="0" fontAlgn="ctr"/>
            <a:r>
              <a:rPr lang="cs-CZ" dirty="0"/>
              <a:t>je to "</a:t>
            </a:r>
            <a:r>
              <a:rPr lang="cs-CZ" b="1" dirty="0"/>
              <a:t>vědět jak</a:t>
            </a:r>
            <a:r>
              <a:rPr lang="cs-CZ" dirty="0"/>
              <a:t>",</a:t>
            </a:r>
          </a:p>
          <a:p>
            <a:pPr lvl="0" fontAlgn="ctr"/>
            <a:r>
              <a:rPr lang="cs-CZ" dirty="0"/>
              <a:t>manažeři používají systematické znalosti z managementu, tedy </a:t>
            </a:r>
            <a:r>
              <a:rPr lang="cs-CZ" b="1" dirty="0"/>
              <a:t>z vědy</a:t>
            </a:r>
            <a:endParaRPr lang="cs-CZ" dirty="0"/>
          </a:p>
          <a:p>
            <a:r>
              <a:rPr lang="cs-CZ" dirty="0"/>
              <a:t>V tomto kontextu se věda a umění se </a:t>
            </a:r>
            <a:r>
              <a:rPr lang="cs-CZ" b="1" dirty="0"/>
              <a:t>vzájemně doplňují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57649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402</Words>
  <Application>Microsoft Office PowerPoint</Application>
  <PresentationFormat>Předvádění na obrazovce (4:3)</PresentationFormat>
  <Paragraphs>251</Paragraphs>
  <Slides>33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Motiv sady Office</vt:lpstr>
      <vt:lpstr>Základní pojmy managementu a MAN aktivity   Obsah prezentace: Význam pojmu management Definice managementu Základní MAN aktivity a jejich vazby Souhrnný příklad Otázky k zamyšlení Dlouhodobý projekt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Pedagogická fakulta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Manager v procesu řízení  vlastnosti manažera  profilující charakteristiky osobnosti role managera manažerské dovednosti</dc:title>
  <dc:creator>Your User Name</dc:creator>
  <cp:lastModifiedBy>Stava</cp:lastModifiedBy>
  <cp:revision>10</cp:revision>
  <dcterms:created xsi:type="dcterms:W3CDTF">2011-10-14T10:27:14Z</dcterms:created>
  <dcterms:modified xsi:type="dcterms:W3CDTF">2014-04-25T12:58:09Z</dcterms:modified>
</cp:coreProperties>
</file>