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50"/>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8" autoAdjust="0"/>
    <p:restoredTop sz="86420" autoAdjust="0"/>
  </p:normalViewPr>
  <p:slideViewPr>
    <p:cSldViewPr>
      <p:cViewPr varScale="1">
        <p:scale>
          <a:sx n="64" d="100"/>
          <a:sy n="64" d="100"/>
        </p:scale>
        <p:origin x="-306" y="-96"/>
      </p:cViewPr>
      <p:guideLst>
        <p:guide orient="horz" pos="2160"/>
        <p:guide pos="2880"/>
      </p:guideLst>
    </p:cSldViewPr>
  </p:slideViewPr>
  <p:outlineViewPr>
    <p:cViewPr>
      <p:scale>
        <a:sx n="33" d="100"/>
        <a:sy n="33" d="100"/>
      </p:scale>
      <p:origin x="0" y="6187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1BB7E2-C0C1-4357-8075-F60811DCA8F1}" type="datetimeFigureOut">
              <a:rPr lang="cs-CZ" smtClean="0"/>
              <a:pPr/>
              <a:t>14.10.2011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40DED8-8BAE-4728-A184-D448481AF5E9}"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1240DED8-8BAE-4728-A184-D448481AF5E9}" type="slidenum">
              <a:rPr lang="cs-CZ" smtClean="0"/>
              <a:pPr/>
              <a:t>31</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7038409D-7E56-480A-B9F7-B67A0DE1C634}" type="datetimeFigureOut">
              <a:rPr lang="cs-CZ" smtClean="0"/>
              <a:pPr/>
              <a:t>14.10.2011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94D4C12-9874-494F-87CE-DFCB1CE49186}"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038409D-7E56-480A-B9F7-B67A0DE1C634}" type="datetimeFigureOut">
              <a:rPr lang="cs-CZ" smtClean="0"/>
              <a:pPr/>
              <a:t>14.10.2011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94D4C12-9874-494F-87CE-DFCB1CE4918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038409D-7E56-480A-B9F7-B67A0DE1C634}" type="datetimeFigureOut">
              <a:rPr lang="cs-CZ" smtClean="0"/>
              <a:pPr/>
              <a:t>14.10.2011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94D4C12-9874-494F-87CE-DFCB1CE4918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038409D-7E56-480A-B9F7-B67A0DE1C634}" type="datetimeFigureOut">
              <a:rPr lang="cs-CZ" smtClean="0"/>
              <a:pPr/>
              <a:t>14.10.2011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94D4C12-9874-494F-87CE-DFCB1CE49186}"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7038409D-7E56-480A-B9F7-B67A0DE1C634}" type="datetimeFigureOut">
              <a:rPr lang="cs-CZ" smtClean="0"/>
              <a:pPr/>
              <a:t>14.10.2011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94D4C12-9874-494F-87CE-DFCB1CE49186}"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038409D-7E56-480A-B9F7-B67A0DE1C634}" type="datetimeFigureOut">
              <a:rPr lang="cs-CZ" smtClean="0"/>
              <a:pPr/>
              <a:t>14.10.2011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94D4C12-9874-494F-87CE-DFCB1CE49186}"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038409D-7E56-480A-B9F7-B67A0DE1C634}" type="datetimeFigureOut">
              <a:rPr lang="cs-CZ" smtClean="0"/>
              <a:pPr/>
              <a:t>14.10.2011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94D4C12-9874-494F-87CE-DFCB1CE49186}"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7038409D-7E56-480A-B9F7-B67A0DE1C634}" type="datetimeFigureOut">
              <a:rPr lang="cs-CZ" smtClean="0"/>
              <a:pPr/>
              <a:t>14.10.2011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94D4C12-9874-494F-87CE-DFCB1CE49186}"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038409D-7E56-480A-B9F7-B67A0DE1C634}" type="datetimeFigureOut">
              <a:rPr lang="cs-CZ" smtClean="0"/>
              <a:pPr/>
              <a:t>14.10.2011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94D4C12-9874-494F-87CE-DFCB1CE4918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038409D-7E56-480A-B9F7-B67A0DE1C634}" type="datetimeFigureOut">
              <a:rPr lang="cs-CZ" smtClean="0"/>
              <a:pPr/>
              <a:t>14.10.2011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94D4C12-9874-494F-87CE-DFCB1CE49186}"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038409D-7E56-480A-B9F7-B67A0DE1C634}" type="datetimeFigureOut">
              <a:rPr lang="cs-CZ" smtClean="0"/>
              <a:pPr/>
              <a:t>14.10.2011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94D4C12-9874-494F-87CE-DFCB1CE49186}"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38409D-7E56-480A-B9F7-B67A0DE1C634}" type="datetimeFigureOut">
              <a:rPr lang="cs-CZ" smtClean="0"/>
              <a:pPr/>
              <a:t>14.10.2011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4D4C12-9874-494F-87CE-DFCB1CE49186}"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332656"/>
            <a:ext cx="8062664" cy="5760639"/>
          </a:xfrm>
        </p:spPr>
        <p:txBody>
          <a:bodyPr>
            <a:normAutofit fontScale="90000"/>
          </a:bodyPr>
          <a:lstStyle/>
          <a:p>
            <a:pPr lvl="0"/>
            <a:r>
              <a:rPr lang="cs-CZ" b="1" dirty="0" err="1"/>
              <a:t>Manager</a:t>
            </a:r>
            <a:r>
              <a:rPr lang="cs-CZ" b="1" dirty="0"/>
              <a:t> v procesu </a:t>
            </a:r>
            <a:r>
              <a:rPr lang="cs-CZ" b="1" dirty="0" smtClean="0"/>
              <a:t>řízení</a:t>
            </a:r>
            <a:br>
              <a:rPr lang="cs-CZ" b="1" dirty="0" smtClean="0"/>
            </a:br>
            <a:r>
              <a:rPr lang="cs-CZ" b="1" dirty="0" smtClean="0"/>
              <a:t/>
            </a:r>
            <a:br>
              <a:rPr lang="cs-CZ" b="1" dirty="0" smtClean="0"/>
            </a:br>
            <a:r>
              <a:rPr lang="cs-CZ" dirty="0"/>
              <a:t>vlastnosti </a:t>
            </a:r>
            <a:r>
              <a:rPr lang="cs-CZ" dirty="0" smtClean="0"/>
              <a:t>manažera</a:t>
            </a:r>
            <a:br>
              <a:rPr lang="cs-CZ" dirty="0" smtClean="0"/>
            </a:br>
            <a:r>
              <a:rPr lang="cs-CZ" dirty="0" smtClean="0"/>
              <a:t> </a:t>
            </a:r>
            <a:r>
              <a:rPr lang="cs-CZ" dirty="0"/>
              <a:t>profilující charakteristiky osobnosti</a:t>
            </a:r>
            <a:br>
              <a:rPr lang="cs-CZ" dirty="0"/>
            </a:br>
            <a:r>
              <a:rPr lang="cs-CZ" u="sng" dirty="0" smtClean="0"/>
              <a:t>role </a:t>
            </a:r>
            <a:r>
              <a:rPr lang="cs-CZ" dirty="0" smtClean="0"/>
              <a:t> </a:t>
            </a:r>
            <a:r>
              <a:rPr lang="cs-CZ" u="sng" dirty="0" err="1" smtClean="0"/>
              <a:t>managera</a:t>
            </a:r>
            <a:r>
              <a:rPr lang="cs-CZ" dirty="0"/>
              <a:t/>
            </a:r>
            <a:br>
              <a:rPr lang="cs-CZ" dirty="0"/>
            </a:br>
            <a:r>
              <a:rPr lang="cs-CZ" dirty="0"/>
              <a:t>manažerské dovednosti</a:t>
            </a:r>
            <a:br>
              <a:rPr lang="cs-CZ" dirty="0"/>
            </a:br>
            <a:r>
              <a:rPr lang="cs-CZ" b="1" dirty="0"/>
              <a:t/>
            </a:r>
            <a:br>
              <a:rPr lang="cs-CZ" b="1" dirty="0"/>
            </a:b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70000" lnSpcReduction="20000"/>
          </a:bodyPr>
          <a:lstStyle/>
          <a:p>
            <a:r>
              <a:rPr lang="cs-CZ" b="1" dirty="0" smtClean="0"/>
              <a:t>4. Závěr</a:t>
            </a:r>
            <a:endParaRPr lang="cs-CZ" dirty="0" smtClean="0"/>
          </a:p>
          <a:p>
            <a:r>
              <a:rPr lang="cs-CZ" dirty="0" smtClean="0"/>
              <a:t>	Závěrem lze říci, že všech deset rolí je vzájemně propojeno a navzájem se kvalitativně podmiňují. Umění manažera je pak v jejich sladěné integraci. Ta zajišťuje, že jednotlivým rolím je věnována úměrná pozornost a jsou harmonizovány v jeden celek. Význam manažerských rolí je také značně ovlivněn tím, na jaké úrovni managementu jsou realizovány. Ale bez ohledu na věnovaný čas a přikládaný význam vykonávají všichni manažeři, bez zřetele ke svému postavení všech deset rolí.</a:t>
            </a:r>
          </a:p>
          <a:p>
            <a:r>
              <a:rPr lang="cs-CZ" dirty="0" smtClean="0"/>
              <a:t> </a:t>
            </a:r>
          </a:p>
          <a:p>
            <a:r>
              <a:rPr lang="cs-CZ" dirty="0" smtClean="0"/>
              <a:t> </a:t>
            </a:r>
          </a:p>
          <a:p>
            <a:r>
              <a:rPr lang="cs-CZ" b="1" dirty="0" smtClean="0"/>
              <a:t>Prameny:</a:t>
            </a:r>
            <a:r>
              <a:rPr lang="cs-CZ" dirty="0" smtClean="0"/>
              <a:t>1.  J.H. </a:t>
            </a:r>
            <a:r>
              <a:rPr lang="cs-CZ" dirty="0" err="1" smtClean="0"/>
              <a:t>Donnelly</a:t>
            </a:r>
            <a:r>
              <a:rPr lang="en-US" dirty="0" smtClean="0"/>
              <a:t>;</a:t>
            </a:r>
            <a:r>
              <a:rPr lang="cs-CZ" dirty="0" smtClean="0"/>
              <a:t> </a:t>
            </a:r>
            <a:r>
              <a:rPr lang="cs-CZ" dirty="0" err="1" smtClean="0"/>
              <a:t>jr</a:t>
            </a:r>
            <a:r>
              <a:rPr lang="cs-CZ" dirty="0" smtClean="0"/>
              <a:t>. J.L. </a:t>
            </a:r>
            <a:r>
              <a:rPr lang="cs-CZ" dirty="0" err="1" smtClean="0"/>
              <a:t>Gipson</a:t>
            </a:r>
            <a:r>
              <a:rPr lang="en-US" dirty="0" smtClean="0"/>
              <a:t>;</a:t>
            </a:r>
            <a:r>
              <a:rPr lang="cs-CZ" dirty="0" smtClean="0"/>
              <a:t> J.M. </a:t>
            </a:r>
            <a:r>
              <a:rPr lang="cs-CZ" dirty="0" err="1" smtClean="0"/>
              <a:t>Ivancevich</a:t>
            </a:r>
            <a:r>
              <a:rPr lang="cs-CZ" dirty="0" smtClean="0"/>
              <a:t>, Management, </a:t>
            </a:r>
            <a:r>
              <a:rPr lang="cs-CZ" dirty="0" err="1" smtClean="0"/>
              <a:t>Grada</a:t>
            </a:r>
            <a:r>
              <a:rPr lang="cs-CZ" dirty="0" smtClean="0"/>
              <a:t>, 1999</a:t>
            </a:r>
          </a:p>
          <a:p>
            <a:r>
              <a:rPr lang="cs-CZ" dirty="0" smtClean="0"/>
              <a:t>	     2.  Management – Teorie a praxe v informační společnosti, Management </a:t>
            </a:r>
            <a:r>
              <a:rPr lang="cs-CZ" dirty="0" err="1" smtClean="0"/>
              <a:t>Press</a:t>
            </a:r>
            <a:r>
              <a:rPr lang="cs-CZ" dirty="0" smtClean="0"/>
              <a:t>, 1999</a:t>
            </a: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u="sng" dirty="0" smtClean="0"/>
              <a:t> Management v podniku</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47500" lnSpcReduction="20000"/>
          </a:bodyPr>
          <a:lstStyle/>
          <a:p>
            <a:r>
              <a:rPr lang="cs-CZ" b="1" u="sng" dirty="0" smtClean="0"/>
              <a:t>a</a:t>
            </a:r>
            <a:r>
              <a:rPr lang="cs-CZ" b="1" u="sng" dirty="0"/>
              <a:t>) podnik jako systém</a:t>
            </a:r>
            <a:endParaRPr lang="cs-CZ" dirty="0"/>
          </a:p>
          <a:p>
            <a:r>
              <a:rPr lang="cs-CZ" b="1" i="1" dirty="0"/>
              <a:t>Management</a:t>
            </a:r>
            <a:r>
              <a:rPr lang="cs-CZ" dirty="0"/>
              <a:t> je proces plánování, organizování, vedení a kontroly organizačních činností zaměřených na dosažení organizačních cílů.</a:t>
            </a:r>
          </a:p>
          <a:p>
            <a:r>
              <a:rPr lang="cs-CZ" i="1" u="sng" dirty="0"/>
              <a:t>Management obsahuje</a:t>
            </a:r>
            <a:r>
              <a:rPr lang="cs-CZ" dirty="0"/>
              <a:t>:</a:t>
            </a:r>
          </a:p>
          <a:p>
            <a:pPr lvl="0"/>
            <a:r>
              <a:rPr lang="cs-CZ" dirty="0"/>
              <a:t>-</a:t>
            </a:r>
            <a:r>
              <a:rPr lang="cs-CZ" b="1" i="1" dirty="0"/>
              <a:t>řízení</a:t>
            </a:r>
            <a:r>
              <a:rPr lang="cs-CZ" dirty="0"/>
              <a:t> – tedy usměrňování prvků a činností v soustavách k dosahování stanovených cílů při co nejlepším poměru výstupů k vstupům. Řízení obsahuje plánování, organizování, vedení lidí a kontrolu, přičemž tyto činnosti jsou propojeny s rozhodováním a komunikaci.</a:t>
            </a:r>
          </a:p>
          <a:p>
            <a:pPr lvl="0"/>
            <a:r>
              <a:rPr lang="cs-CZ" b="1" i="1" dirty="0"/>
              <a:t>personální (manažerské) zajišťování</a:t>
            </a:r>
            <a:r>
              <a:rPr lang="cs-CZ" dirty="0"/>
              <a:t> – dosahování stanovených cílů určených vlastníky dané soustavy (podniku, neziskové organizace aj.)</a:t>
            </a:r>
          </a:p>
          <a:p>
            <a:pPr lvl="0"/>
            <a:r>
              <a:rPr lang="cs-CZ" b="1" i="1" dirty="0"/>
              <a:t>interdisciplinární nauku</a:t>
            </a:r>
            <a:r>
              <a:rPr lang="cs-CZ" dirty="0"/>
              <a:t> – která čerpá z různých společenských a přírodních věd a která doporučuje používat osvědčené zobecněné metody dosahování cílů.</a:t>
            </a:r>
          </a:p>
          <a:p>
            <a:pPr lvl="0"/>
            <a:r>
              <a:rPr lang="cs-CZ" b="1" i="1" dirty="0"/>
              <a:t>umění</a:t>
            </a:r>
            <a:r>
              <a:rPr lang="cs-CZ" dirty="0"/>
              <a:t> – dané individuálními vrozenými i získanými schopnostmi manažerů, např. intuice, umění riskovat, jednat s lidmi, umění předvídat, řešit konflikty, uspořádávat chaotické situace aj.</a:t>
            </a:r>
          </a:p>
          <a:p>
            <a:r>
              <a:rPr lang="cs-CZ" dirty="0"/>
              <a:t> </a:t>
            </a:r>
          </a:p>
          <a:p>
            <a:r>
              <a:rPr lang="cs-CZ" b="1" dirty="0"/>
              <a:t>Vývoj managementu</a:t>
            </a:r>
          </a:p>
          <a:p>
            <a:pPr lvl="0"/>
            <a:r>
              <a:rPr lang="cs-CZ" dirty="0"/>
              <a:t>1. etapa	vědecký (klasický) management</a:t>
            </a:r>
          </a:p>
          <a:p>
            <a:pPr lvl="0"/>
            <a:r>
              <a:rPr lang="cs-CZ" dirty="0"/>
              <a:t>2. etapa	</a:t>
            </a:r>
            <a:r>
              <a:rPr lang="cs-CZ" dirty="0" err="1"/>
              <a:t>psychologicko</a:t>
            </a:r>
            <a:r>
              <a:rPr lang="cs-CZ" dirty="0"/>
              <a:t> – sociální přístupy</a:t>
            </a:r>
          </a:p>
          <a:p>
            <a:pPr lvl="0"/>
            <a:r>
              <a:rPr lang="cs-CZ" dirty="0"/>
              <a:t>3. etapa	management 30. – 70. let</a:t>
            </a:r>
          </a:p>
          <a:p>
            <a:pPr lvl="0"/>
            <a:r>
              <a:rPr lang="cs-CZ" dirty="0"/>
              <a:t>4. etapa	soudobý management</a:t>
            </a:r>
          </a:p>
          <a:p>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u="sng" dirty="0" smtClean="0"/>
              <a:t>b) manažerské činnosti</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62500" lnSpcReduction="20000"/>
          </a:bodyPr>
          <a:lstStyle/>
          <a:p>
            <a:r>
              <a:rPr lang="cs-CZ" b="1" i="1" dirty="0" smtClean="0"/>
              <a:t>Manažer</a:t>
            </a:r>
            <a:r>
              <a:rPr lang="cs-CZ" dirty="0" smtClean="0"/>
              <a:t> </a:t>
            </a:r>
            <a:r>
              <a:rPr lang="cs-CZ" dirty="0"/>
              <a:t>– profese a její nositel je zodpovědný za dosahování cílů, které mu organizační jednotka svěřila (v případě,že manažer není současně podnikatelem) včetně tvůrčí účasti na jejich tvorbě a zjištění. Při své práci využívá kolektiv pracovníků.</a:t>
            </a:r>
          </a:p>
          <a:p>
            <a:r>
              <a:rPr lang="cs-CZ" b="1" dirty="0"/>
              <a:t>Manažer a podnikatel</a:t>
            </a:r>
          </a:p>
          <a:p>
            <a:pPr lvl="0"/>
            <a:r>
              <a:rPr lang="cs-CZ" b="1" i="1" dirty="0"/>
              <a:t>manažer- podnikatel (vlastník)</a:t>
            </a:r>
            <a:r>
              <a:rPr lang="cs-CZ" dirty="0"/>
              <a:t> </a:t>
            </a:r>
            <a:r>
              <a:rPr lang="cs-CZ" dirty="0">
                <a:sym typeface="Symbol"/>
              </a:rPr>
              <a:t></a:t>
            </a:r>
            <a:r>
              <a:rPr lang="cs-CZ" dirty="0"/>
              <a:t> u menších firem, kdy vlastník firmy je současně ředitelem</a:t>
            </a:r>
          </a:p>
          <a:p>
            <a:pPr lvl="0"/>
            <a:r>
              <a:rPr lang="cs-CZ" b="1" i="1" dirty="0"/>
              <a:t>manažer – vlastník (podnikatel)</a:t>
            </a:r>
            <a:r>
              <a:rPr lang="cs-CZ" dirty="0"/>
              <a:t> </a:t>
            </a:r>
            <a:r>
              <a:rPr lang="cs-CZ" dirty="0">
                <a:sym typeface="Symbol"/>
              </a:rPr>
              <a:t></a:t>
            </a:r>
            <a:r>
              <a:rPr lang="cs-CZ" dirty="0"/>
              <a:t> manažeři nenesou riziko podnikání jako podnikatel, vlastník může být zcela mimo řídící proces (vlastník má svého manažera a nemusí o firmě v podstatě nic vědět)</a:t>
            </a:r>
          </a:p>
          <a:p>
            <a:r>
              <a:rPr lang="cs-CZ" b="1" u="sng" dirty="0"/>
              <a:t>Vývojové etapy vzniku manažerské profese</a:t>
            </a:r>
          </a:p>
          <a:p>
            <a:pPr lvl="0" hangingPunct="0"/>
            <a:r>
              <a:rPr lang="cs-CZ" b="1" i="1" dirty="0"/>
              <a:t>1. Etapa</a:t>
            </a:r>
            <a:r>
              <a:rPr lang="cs-CZ" dirty="0"/>
              <a:t> - pouze vlastník</a:t>
            </a:r>
          </a:p>
          <a:p>
            <a:pPr lvl="0" hangingPunct="0"/>
            <a:r>
              <a:rPr lang="cs-CZ" b="1" i="1" dirty="0"/>
              <a:t>2. Etapa</a:t>
            </a:r>
            <a:r>
              <a:rPr lang="cs-CZ" dirty="0"/>
              <a:t> - vlastník - zaměstnanec (výkonné činnosti) </a:t>
            </a:r>
          </a:p>
          <a:p>
            <a:pPr lvl="0" hangingPunct="0"/>
            <a:r>
              <a:rPr lang="cs-CZ" b="1" i="1" dirty="0"/>
              <a:t>3. Etapa</a:t>
            </a:r>
            <a:r>
              <a:rPr lang="cs-CZ" dirty="0"/>
              <a:t> - vlastník - manažer (řídící činnosti) - zaměstnanec</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b="1" dirty="0"/>
              <a:t>Manažerské úrovně</a:t>
            </a:r>
          </a:p>
          <a:p>
            <a:pPr lvl="0"/>
            <a:r>
              <a:rPr lang="cs-CZ" dirty="0"/>
              <a:t>manažer 1. linie (manažer základního článku)</a:t>
            </a:r>
          </a:p>
          <a:p>
            <a:pPr lvl="0"/>
            <a:r>
              <a:rPr lang="cs-CZ" dirty="0"/>
              <a:t>manažer 2. linie (manažer středního článku)</a:t>
            </a:r>
          </a:p>
          <a:p>
            <a:pPr lvl="0"/>
            <a:r>
              <a:rPr lang="cs-CZ" dirty="0"/>
              <a:t>vrcholový manažer (top manažer)</a:t>
            </a:r>
          </a:p>
          <a:p>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Manažer 1. linie</a:t>
            </a:r>
            <a:br>
              <a:rPr lang="cs-CZ" b="1" dirty="0" smtClean="0"/>
            </a:b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jsou </a:t>
            </a:r>
            <a:r>
              <a:rPr lang="cs-CZ" dirty="0"/>
              <a:t>přímými nadřízenými zaměstnanců. Odpovídají za přidělování úkolů zaměstnancům. Kontrolují práci zaměstnanců, získávají informace od zaměstnanců, přijímají stížnosti zaměstnanců. Informují střední manažery a navrhují jim řešení problémů. Jsou zpravidla podřízeni vedoucímu středního článku. Jejich úkolem je slaďovat zájmy podniku jako celku. U manažerů 1. linie jsou vedle lidských dovedností velmi významné technické znalosti a dovednosti.</a:t>
            </a:r>
          </a:p>
          <a:p>
            <a:r>
              <a:rPr lang="cs-CZ" i="1" u="sng" dirty="0"/>
              <a:t>Příklady profesí manažerů 1. linie</a:t>
            </a:r>
            <a:r>
              <a:rPr lang="cs-CZ" dirty="0"/>
              <a:t>: mistři, vedoucí malých prodejen, vedoucí dílen……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Manažer 2. linie</a:t>
            </a:r>
            <a:br>
              <a:rPr lang="cs-CZ" b="1" dirty="0" smtClean="0"/>
            </a:b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funkce </a:t>
            </a:r>
            <a:r>
              <a:rPr lang="cs-CZ" dirty="0"/>
              <a:t>manažerů 2. linie je vytvořena u velkých podniků. Zde tvoří prostředníky mezi top manažery a manažery základního článku. Vzhledem k tomu, že tvoří prostředníky je jejich základním úkolem sběr, třídění, zpracovávání a předávání informací od nižšího článku řízení vyššímu článku řízení a transformace informací vyššího článku řízení pro potřeby příslušného nižšího článku řízení. Velmi významné jsou u nich lidské dovednosti (např. jednat s lidmi a získávat je). Mezi jejich činnosti patří např. péče o design výrobku, tvorba cen, zajišťování propagace a reklamy, určovat prostředky podpory prodeje, určování distribučních cest, zlepšování obchodně technických služeb aj.</a:t>
            </a:r>
          </a:p>
          <a:p>
            <a:r>
              <a:rPr lang="cs-CZ" i="1" u="sng" dirty="0"/>
              <a:t>Příklady profesí manažerů 2. linie</a:t>
            </a:r>
            <a:r>
              <a:rPr lang="cs-CZ" dirty="0"/>
              <a:t>: vedoucí závodů, vedoucí odborných útvarů na závodech aj.</a:t>
            </a:r>
          </a:p>
          <a:p>
            <a:pPr>
              <a:buNone/>
            </a:pPr>
            <a:r>
              <a:rPr lang="cs-CZ"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Vrcholový manažer</a:t>
            </a:r>
            <a:endParaRPr lang="cs-CZ" b="1" dirty="0"/>
          </a:p>
        </p:txBody>
      </p:sp>
      <p:sp>
        <p:nvSpPr>
          <p:cNvPr id="3" name="Zástupný symbol pro obsah 2"/>
          <p:cNvSpPr>
            <a:spLocks noGrp="1"/>
          </p:cNvSpPr>
          <p:nvPr>
            <p:ph idx="1"/>
          </p:nvPr>
        </p:nvSpPr>
        <p:spPr/>
        <p:txBody>
          <a:bodyPr>
            <a:normAutofit fontScale="77500" lnSpcReduction="20000"/>
          </a:bodyPr>
          <a:lstStyle/>
          <a:p>
            <a:r>
              <a:rPr lang="cs-CZ" dirty="0" smtClean="0"/>
              <a:t>vrcholoví </a:t>
            </a:r>
            <a:r>
              <a:rPr lang="cs-CZ" dirty="0"/>
              <a:t>manažeři zpravidla přebírají místo vlastníků odpovědnost za úspěšný rozvoj podniku. Zejména u akciových společností s roztříštěným vlastnictvím mezi značný počet minoritních vlastníků vrcholoví manažeři v podstatě spojují funkci vlastníků a manažerů. Jejich činnost spočívá především v tvorbě koncepcí. Rozhodují především o perspektivních rozvojových záměrech (o vývoji nových výrobků, o zásadních změnách v regionálním rozmístění odbytu, o zásadních investicích, o spolupráci s jinými firmami, o změnách v řízení aj.).</a:t>
            </a:r>
          </a:p>
          <a:p>
            <a:r>
              <a:rPr lang="cs-CZ" i="1" u="sng" dirty="0"/>
              <a:t>Příklady profesí vrcholových manažerů</a:t>
            </a:r>
            <a:r>
              <a:rPr lang="cs-CZ" dirty="0"/>
              <a:t>: většinou se nazývají ředitelé nebo generální ředitelé a jim přímo podřízení pracovníci (ředitelé techničtí, výrobní, ekonomičtí, obchodní, personální).</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i="1" u="sng" dirty="0" smtClean="0"/>
              <a:t>Členění manažerských funkcí</a:t>
            </a:r>
            <a:r>
              <a:rPr lang="cs-CZ" dirty="0" smtClean="0"/>
              <a:t>:</a:t>
            </a:r>
            <a:br>
              <a:rPr lang="cs-CZ" dirty="0" smtClean="0"/>
            </a:br>
            <a:endParaRPr lang="cs-CZ" dirty="0"/>
          </a:p>
        </p:txBody>
      </p:sp>
      <p:sp>
        <p:nvSpPr>
          <p:cNvPr id="3" name="Zástupný symbol pro obsah 2"/>
          <p:cNvSpPr>
            <a:spLocks noGrp="1"/>
          </p:cNvSpPr>
          <p:nvPr>
            <p:ph idx="1"/>
          </p:nvPr>
        </p:nvSpPr>
        <p:spPr/>
        <p:txBody>
          <a:bodyPr>
            <a:normAutofit fontScale="62500" lnSpcReduction="20000"/>
          </a:bodyPr>
          <a:lstStyle/>
          <a:p>
            <a:pPr lvl="0"/>
            <a:r>
              <a:rPr lang="cs-CZ" b="1" i="1" dirty="0" smtClean="0"/>
              <a:t>plánování</a:t>
            </a:r>
            <a:r>
              <a:rPr lang="cs-CZ" dirty="0" smtClean="0"/>
              <a:t> </a:t>
            </a:r>
            <a:r>
              <a:rPr lang="cs-CZ" dirty="0"/>
              <a:t>– manažer stanovuje cíle a zároveň postupy k jejich dosažení</a:t>
            </a:r>
          </a:p>
          <a:p>
            <a:pPr lvl="0"/>
            <a:r>
              <a:rPr lang="cs-CZ" b="1" i="1" dirty="0"/>
              <a:t>organizování</a:t>
            </a:r>
            <a:r>
              <a:rPr lang="cs-CZ" dirty="0"/>
              <a:t> – manažer potřebuje k zajištění cílů provést řadu činností – stanoví a uspořádá role lidí (těmto rolím přidělí konkrétní práce), manažer zajišťuje sdružování lidí do vhodných pracovních skupin, firemních útvarů, vymezuje jejich vztahy a tím vzniká tzv. </a:t>
            </a:r>
            <a:r>
              <a:rPr lang="cs-CZ" i="1" u="sng" dirty="0"/>
              <a:t>organizační struktura</a:t>
            </a:r>
            <a:r>
              <a:rPr lang="cs-CZ" dirty="0"/>
              <a:t>.</a:t>
            </a:r>
          </a:p>
          <a:p>
            <a:pPr lvl="0"/>
            <a:r>
              <a:rPr lang="cs-CZ" b="1" i="1" dirty="0"/>
              <a:t>výběr a rozmisťování pracovníků</a:t>
            </a:r>
            <a:r>
              <a:rPr lang="cs-CZ" dirty="0"/>
              <a:t> – v této manažerské funkci řídí pracovník vybírá a získává konkrétní pracovníky do své organizační struktury, aby plnili vymezené role. Součástí této funkce je i hodnocení podřízených.</a:t>
            </a:r>
          </a:p>
          <a:p>
            <a:pPr lvl="0"/>
            <a:r>
              <a:rPr lang="cs-CZ" b="1" i="1" dirty="0"/>
              <a:t>vedení lidí</a:t>
            </a:r>
            <a:r>
              <a:rPr lang="cs-CZ" dirty="0"/>
              <a:t> – mezi lidmi ve firmě vznikají vzájemné vztahy nadřízenosti, podřízenosti a spolupráce. Tyto vztahy musí vedoucí pracovník řídit, přímo či nepřímo usměrňovat tak, aby lidé ve firmě plnili vytyčené úkoly.</a:t>
            </a:r>
          </a:p>
          <a:p>
            <a:pPr lvl="0"/>
            <a:r>
              <a:rPr lang="cs-CZ" b="1" i="1" dirty="0"/>
              <a:t>kontrola</a:t>
            </a:r>
            <a:r>
              <a:rPr lang="cs-CZ" dirty="0"/>
              <a:t> – </a:t>
            </a:r>
            <a:r>
              <a:rPr lang="cs-CZ" dirty="0" err="1"/>
              <a:t>kontrola</a:t>
            </a:r>
            <a:r>
              <a:rPr lang="cs-CZ" dirty="0"/>
              <a:t> hodnotí kvalitu a kvantitu průběžných a konečných výsledků a vyvodí příslušné závěry.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20000"/>
          </a:bodyPr>
          <a:lstStyle/>
          <a:p>
            <a:r>
              <a:rPr lang="cs-CZ" dirty="0"/>
              <a:t>Těmto funkcím říkáme </a:t>
            </a:r>
            <a:r>
              <a:rPr lang="cs-CZ" b="1" i="1" dirty="0"/>
              <a:t>sekvenční funkce</a:t>
            </a:r>
            <a:r>
              <a:rPr lang="cs-CZ" dirty="0"/>
              <a:t> (měly by být vykonávány v uvedené posloupnosti a nikoliv zpřeházeně.</a:t>
            </a:r>
          </a:p>
          <a:p>
            <a:pPr>
              <a:buNone/>
            </a:pPr>
            <a:r>
              <a:rPr lang="cs-CZ" dirty="0"/>
              <a:t> </a:t>
            </a:r>
          </a:p>
          <a:p>
            <a:r>
              <a:rPr lang="cs-CZ" i="1" u="sng" dirty="0"/>
              <a:t>Mezi další manažerské funkce patří ještě</a:t>
            </a:r>
            <a:r>
              <a:rPr lang="cs-CZ" dirty="0"/>
              <a:t>:</a:t>
            </a:r>
          </a:p>
          <a:p>
            <a:pPr lvl="0"/>
            <a:r>
              <a:rPr lang="cs-CZ" b="1" i="1" dirty="0"/>
              <a:t>analyzování problémů</a:t>
            </a:r>
            <a:endParaRPr lang="cs-CZ" dirty="0"/>
          </a:p>
          <a:p>
            <a:pPr lvl="0"/>
            <a:r>
              <a:rPr lang="cs-CZ" b="1" i="1" dirty="0"/>
              <a:t>rozhodování</a:t>
            </a:r>
            <a:endParaRPr lang="cs-CZ" dirty="0"/>
          </a:p>
          <a:p>
            <a:pPr lvl="0"/>
            <a:r>
              <a:rPr lang="cs-CZ" b="1" i="1" dirty="0"/>
              <a:t>koordinace při realizaci</a:t>
            </a:r>
            <a:endParaRPr lang="cs-CZ" dirty="0"/>
          </a:p>
          <a:p>
            <a:r>
              <a:rPr lang="cs-CZ" dirty="0"/>
              <a:t>Tyto funkce nazýváme </a:t>
            </a:r>
            <a:r>
              <a:rPr lang="cs-CZ" b="1" i="1" dirty="0"/>
              <a:t>průběžné funkce</a:t>
            </a:r>
            <a:r>
              <a:rPr lang="cs-CZ" dirty="0"/>
              <a:t> a prostupují všemi funkcemi sekvenčními.</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u="sng" dirty="0" smtClean="0"/>
              <a:t>c) organizační struktura podniku</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47500" lnSpcReduction="20000"/>
          </a:bodyPr>
          <a:lstStyle/>
          <a:p>
            <a:r>
              <a:rPr lang="cs-CZ" b="1" dirty="0" smtClean="0"/>
              <a:t>ORGANIZOVÁNÍ</a:t>
            </a:r>
            <a:endParaRPr lang="cs-CZ" b="1" dirty="0"/>
          </a:p>
          <a:p>
            <a:r>
              <a:rPr lang="cs-CZ" dirty="0"/>
              <a:t>- zajišťuje dosažení stanovených cílů pomocí specializace a koordinace prací a lidí, je třeba vymezit pravomoci a odpovědnosti (kompetence)</a:t>
            </a:r>
          </a:p>
          <a:p>
            <a:r>
              <a:rPr lang="cs-CZ" b="1" i="1" dirty="0"/>
              <a:t>Proces organizování</a:t>
            </a:r>
            <a:r>
              <a:rPr lang="cs-CZ" dirty="0"/>
              <a:t>:</a:t>
            </a:r>
          </a:p>
          <a:p>
            <a:pPr lvl="0"/>
            <a:r>
              <a:rPr lang="cs-CZ" b="1" i="1" dirty="0"/>
              <a:t>identifikace činnosti</a:t>
            </a:r>
            <a:r>
              <a:rPr lang="cs-CZ" dirty="0"/>
              <a:t> – je třeba vědět co udělat</a:t>
            </a:r>
          </a:p>
          <a:p>
            <a:pPr lvl="0"/>
            <a:r>
              <a:rPr lang="cs-CZ" b="1" i="1" dirty="0"/>
              <a:t>seskupení vymezených činností podle určitých kritérií</a:t>
            </a:r>
            <a:endParaRPr lang="cs-CZ" dirty="0"/>
          </a:p>
          <a:p>
            <a:r>
              <a:rPr lang="cs-CZ" dirty="0"/>
              <a:t>- činnosti jsou přiřazeny útvarům</a:t>
            </a:r>
          </a:p>
          <a:p>
            <a:r>
              <a:rPr lang="cs-CZ" dirty="0"/>
              <a:t>- seskupování činností a jejich přiřazení určitým organizačním útvarům může být prováděno z různých hledisek:</a:t>
            </a:r>
          </a:p>
          <a:p>
            <a:r>
              <a:rPr lang="cs-CZ" dirty="0"/>
              <a:t>	- </a:t>
            </a:r>
            <a:r>
              <a:rPr lang="cs-CZ" i="1" u="sng" dirty="0"/>
              <a:t>funkční</a:t>
            </a:r>
            <a:r>
              <a:rPr lang="cs-CZ" dirty="0"/>
              <a:t> – podle obsahu činnosti bez ohledu na to, ke kterému výrobku se vztahují</a:t>
            </a:r>
          </a:p>
          <a:p>
            <a:r>
              <a:rPr lang="cs-CZ" dirty="0"/>
              <a:t>	- </a:t>
            </a:r>
            <a:r>
              <a:rPr lang="cs-CZ" i="1" u="sng" dirty="0"/>
              <a:t>výrobkové členění</a:t>
            </a:r>
            <a:r>
              <a:rPr lang="cs-CZ" dirty="0"/>
              <a:t> – podle druhů výrobků, každý výrobek má svůj útvar</a:t>
            </a:r>
          </a:p>
          <a:p>
            <a:r>
              <a:rPr lang="cs-CZ" dirty="0"/>
              <a:t>	- </a:t>
            </a:r>
            <a:r>
              <a:rPr lang="cs-CZ" i="1" u="sng" dirty="0"/>
              <a:t>hledisko konečné určení činnosti</a:t>
            </a:r>
            <a:r>
              <a:rPr lang="cs-CZ" dirty="0"/>
              <a:t> – podle okruhu zákazníků (útvar maloobchodního </a:t>
            </a:r>
          </a:p>
          <a:p>
            <a:r>
              <a:rPr lang="cs-CZ" dirty="0"/>
              <a:t>prodeje), podle umístění</a:t>
            </a:r>
          </a:p>
          <a:p>
            <a:pPr lvl="0"/>
            <a:r>
              <a:rPr lang="cs-CZ" b="1" i="1" dirty="0"/>
              <a:t>stanovení  a přiřazení rolí lidí</a:t>
            </a:r>
            <a:r>
              <a:rPr lang="cs-CZ" dirty="0"/>
              <a:t> – kolik lidí a jaké konkrétní úkoly budou plnit</a:t>
            </a:r>
          </a:p>
          <a:p>
            <a:r>
              <a:rPr lang="cs-CZ" dirty="0"/>
              <a:t>- na základě seskupování činností vzniká tzv. organizační struktura, která vyjadřuje formu trvalého uspořádání činností (výhoda – pro činnosti opakované, úspora času)</a:t>
            </a:r>
          </a:p>
          <a:p>
            <a:r>
              <a:rPr lang="cs-CZ" i="1" u="sng" dirty="0"/>
              <a:t>organizační struktura</a:t>
            </a:r>
            <a:r>
              <a:rPr lang="cs-CZ" dirty="0"/>
              <a:t> – soubor prvků (útvarů) a vazeb mezi nimi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9552" y="404664"/>
            <a:ext cx="8147248" cy="5721499"/>
          </a:xfrm>
        </p:spPr>
        <p:txBody>
          <a:bodyPr>
            <a:normAutofit lnSpcReduction="10000"/>
          </a:bodyPr>
          <a:lstStyle/>
          <a:p>
            <a:r>
              <a:rPr lang="cs-CZ" b="1" i="1" dirty="0"/>
              <a:t>Vlastnosti </a:t>
            </a:r>
            <a:r>
              <a:rPr lang="cs-CZ" b="1" i="1" dirty="0" err="1"/>
              <a:t>managera</a:t>
            </a:r>
            <a:r>
              <a:rPr lang="cs-CZ" i="1" dirty="0" smtClean="0"/>
              <a:t>:</a:t>
            </a:r>
          </a:p>
          <a:p>
            <a:r>
              <a:rPr lang="cs-CZ" i="1" dirty="0" smtClean="0"/>
              <a:t>a</a:t>
            </a:r>
            <a:r>
              <a:rPr lang="cs-CZ" i="1" dirty="0"/>
              <a:t>) emociální odolnost</a:t>
            </a:r>
            <a:endParaRPr lang="cs-CZ" dirty="0"/>
          </a:p>
          <a:p>
            <a:r>
              <a:rPr lang="cs-CZ" i="1" dirty="0"/>
              <a:t>b) činorodost</a:t>
            </a:r>
            <a:endParaRPr lang="cs-CZ" dirty="0"/>
          </a:p>
          <a:p>
            <a:r>
              <a:rPr lang="cs-CZ" i="1" dirty="0"/>
              <a:t>c) znalost základních faktů</a:t>
            </a:r>
            <a:endParaRPr lang="cs-CZ" dirty="0"/>
          </a:p>
          <a:p>
            <a:r>
              <a:rPr lang="cs-CZ" i="1" dirty="0"/>
              <a:t>d) sebepoznání</a:t>
            </a:r>
            <a:endParaRPr lang="cs-CZ" dirty="0"/>
          </a:p>
          <a:p>
            <a:r>
              <a:rPr lang="cs-CZ" i="1" dirty="0"/>
              <a:t>e) tvořivost</a:t>
            </a:r>
            <a:endParaRPr lang="cs-CZ" dirty="0"/>
          </a:p>
          <a:p>
            <a:r>
              <a:rPr lang="cs-CZ" i="1" dirty="0"/>
              <a:t>f) bystrost</a:t>
            </a:r>
            <a:endParaRPr lang="cs-CZ" dirty="0"/>
          </a:p>
          <a:p>
            <a:r>
              <a:rPr lang="cs-CZ" i="1" dirty="0"/>
              <a:t>g) způsobilost řešit vzniklé problémy</a:t>
            </a:r>
            <a:endParaRPr lang="cs-CZ" dirty="0"/>
          </a:p>
          <a:p>
            <a:r>
              <a:rPr lang="cs-CZ" i="1" dirty="0"/>
              <a:t>h) vnímavost k událostem</a:t>
            </a:r>
            <a:endParaRPr lang="cs-CZ" dirty="0"/>
          </a:p>
          <a:p>
            <a:r>
              <a:rPr lang="cs-CZ" i="1" dirty="0"/>
              <a:t>i) schopnost řešit problémy a rozhodovat</a:t>
            </a:r>
            <a:r>
              <a:rPr lang="cs-CZ" dirty="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i="1" u="sng" dirty="0" smtClean="0"/>
              <a:t>třídění organizačních struktur</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85000" lnSpcReduction="10000"/>
          </a:bodyPr>
          <a:lstStyle/>
          <a:p>
            <a:r>
              <a:rPr lang="cs-CZ" b="1" i="1" dirty="0" smtClean="0"/>
              <a:t>1.hledisko </a:t>
            </a:r>
            <a:r>
              <a:rPr lang="cs-CZ" b="1" i="1" dirty="0"/>
              <a:t>formálnosti</a:t>
            </a:r>
            <a:endParaRPr lang="cs-CZ" dirty="0"/>
          </a:p>
          <a:p>
            <a:pPr lvl="0"/>
            <a:r>
              <a:rPr lang="cs-CZ" b="1" i="1" dirty="0"/>
              <a:t>formální struktura</a:t>
            </a:r>
            <a:r>
              <a:rPr lang="cs-CZ" dirty="0"/>
              <a:t> – organizační struktura je oficiálně deklarována (např. v organizačním řádu firmy) a je tedy jednoznačná nadřízenost a podřízenost, činnosti, odpovědnosti a pravomoci jednotlivých vedoucích a celých útvarů</a:t>
            </a:r>
          </a:p>
          <a:p>
            <a:pPr lvl="0"/>
            <a:r>
              <a:rPr lang="cs-CZ" b="1" i="1" dirty="0"/>
              <a:t>neformální struktura</a:t>
            </a:r>
            <a:r>
              <a:rPr lang="cs-CZ" dirty="0"/>
              <a:t> – neformální struktury vznikají ve firmách spontánně a jsou tvořeny skupinkami lidí společných zájmů. V neformálních strukturách bývají také vedoucí osobnosti, ostatními uznávané autority, ovšem tito vedoucí nejsou nikým jmenováni.</a:t>
            </a:r>
          </a:p>
          <a:p>
            <a:endParaRPr lang="cs-CZ"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i="1" dirty="0" smtClean="0"/>
              <a:t>2. hledisko druhu sdružování činností</a:t>
            </a:r>
            <a:endParaRPr lang="cs-CZ" dirty="0"/>
          </a:p>
        </p:txBody>
      </p:sp>
      <p:sp>
        <p:nvSpPr>
          <p:cNvPr id="3" name="Zástupný symbol pro obsah 2"/>
          <p:cNvSpPr>
            <a:spLocks noGrp="1"/>
          </p:cNvSpPr>
          <p:nvPr>
            <p:ph idx="1"/>
          </p:nvPr>
        </p:nvSpPr>
        <p:spPr/>
        <p:txBody>
          <a:bodyPr>
            <a:normAutofit fontScale="62500" lnSpcReduction="20000"/>
          </a:bodyPr>
          <a:lstStyle/>
          <a:p>
            <a:pPr>
              <a:buNone/>
            </a:pPr>
            <a:endParaRPr lang="cs-CZ" dirty="0"/>
          </a:p>
          <a:p>
            <a:pPr lvl="0"/>
            <a:r>
              <a:rPr lang="cs-CZ" b="1" i="1" dirty="0"/>
              <a:t>funkcionální struktura</a:t>
            </a:r>
            <a:r>
              <a:rPr lang="cs-CZ" dirty="0"/>
              <a:t> – preferuje funkční specializaci útvarů</a:t>
            </a:r>
          </a:p>
          <a:p>
            <a:pPr lvl="0"/>
            <a:r>
              <a:rPr lang="cs-CZ" dirty="0"/>
              <a:t>výrobková struktura – dává přednost výrobkové (předmětné) specializaci (každý druh výrobku má svůj útvar, který zajišťuje pro tento výrobek- od marketingu, přes vývoj, zásobování, výrobu až po prodej)</a:t>
            </a:r>
          </a:p>
          <a:p>
            <a:r>
              <a:rPr lang="cs-CZ" dirty="0"/>
              <a:t>Typickým příkladem je </a:t>
            </a:r>
            <a:r>
              <a:rPr lang="cs-CZ" i="1" u="sng" dirty="0"/>
              <a:t>divizionální uspořádání</a:t>
            </a:r>
            <a:r>
              <a:rPr lang="cs-CZ" dirty="0"/>
              <a:t>. Toto uspořádání je oblíbené především u velkých firem s rozmanitou podnikatelskou činností (tzv. diversifikace výroby)</a:t>
            </a:r>
          </a:p>
          <a:p>
            <a:pPr lvl="0"/>
            <a:r>
              <a:rPr lang="cs-CZ" b="1" i="1" dirty="0"/>
              <a:t>ostatní účelové struktury</a:t>
            </a:r>
            <a:r>
              <a:rPr lang="cs-CZ" dirty="0"/>
              <a:t> – jsou doplňkovou formou uspořádání ke dvěma předchozím. Jedná se o organizační struktury "šité na míru" a odpovídající konkrétním potřebám konkrétní firmy.</a:t>
            </a:r>
          </a:p>
          <a:p>
            <a:r>
              <a:rPr lang="cs-CZ" dirty="0"/>
              <a:t>Příkladem je členění organizace do útvarů </a:t>
            </a:r>
            <a:r>
              <a:rPr lang="cs-CZ" i="1" u="sng" dirty="0"/>
              <a:t>podle odběratelů</a:t>
            </a:r>
            <a:r>
              <a:rPr lang="cs-CZ" dirty="0"/>
              <a:t> (např. obchodní firma má útvar specializovaný na velkoobchodní prodej a útvar specializovaný na maloobchod), nebo </a:t>
            </a:r>
            <a:r>
              <a:rPr lang="cs-CZ" i="1" u="sng" dirty="0"/>
              <a:t>podle dodavatelů</a:t>
            </a:r>
            <a:r>
              <a:rPr lang="cs-CZ" dirty="0"/>
              <a:t> (útvar zajišťující nákup ze zahraničí a útvar nákupu v tuzemsku), nebo </a:t>
            </a:r>
            <a:r>
              <a:rPr lang="cs-CZ" i="1" u="sng" dirty="0"/>
              <a:t>podle teritoriálního určení prodeje</a:t>
            </a:r>
            <a:r>
              <a:rPr lang="cs-CZ" dirty="0"/>
              <a:t> (útvar prodeje v tuzemsku a útvar pro vývoz na Slovensko</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i="1" dirty="0" smtClean="0"/>
              <a:t>3. hledisko rozhodovací pravomoci</a:t>
            </a:r>
            <a:r>
              <a:rPr lang="cs-CZ" dirty="0" smtClean="0"/>
              <a:t/>
            </a:r>
            <a:br>
              <a:rPr lang="cs-CZ" dirty="0" smtClean="0"/>
            </a:br>
            <a:endParaRPr lang="cs-CZ" dirty="0"/>
          </a:p>
        </p:txBody>
      </p:sp>
      <p:sp>
        <p:nvSpPr>
          <p:cNvPr id="3" name="Zástupný symbol pro obsah 2"/>
          <p:cNvSpPr>
            <a:spLocks noGrp="1"/>
          </p:cNvSpPr>
          <p:nvPr>
            <p:ph idx="1"/>
          </p:nvPr>
        </p:nvSpPr>
        <p:spPr>
          <a:xfrm>
            <a:off x="467544" y="908720"/>
            <a:ext cx="8219256" cy="5217443"/>
          </a:xfrm>
        </p:spPr>
        <p:txBody>
          <a:bodyPr>
            <a:normAutofit fontScale="55000" lnSpcReduction="20000"/>
          </a:bodyPr>
          <a:lstStyle/>
          <a:p>
            <a:pPr lvl="0"/>
            <a:r>
              <a:rPr lang="cs-CZ" b="1" i="1" dirty="0" smtClean="0"/>
              <a:t>liniové </a:t>
            </a:r>
            <a:r>
              <a:rPr lang="cs-CZ" b="1" i="1" dirty="0"/>
              <a:t>struktury</a:t>
            </a:r>
            <a:r>
              <a:rPr lang="cs-CZ" dirty="0"/>
              <a:t> – jsou založeny na principu jediného vedoucího (tzn. že každý pracovník se zodpovídá za svou práci jedinému konkrétnímu vedoucímu) a na přímé odpovědnosti a pravomoci.</a:t>
            </a:r>
          </a:p>
          <a:p>
            <a:pPr lvl="0"/>
            <a:r>
              <a:rPr lang="cs-CZ" b="1" i="1" dirty="0"/>
              <a:t>štábní struktury</a:t>
            </a:r>
            <a:r>
              <a:rPr lang="cs-CZ" dirty="0"/>
              <a:t> – přímá rozhodovací pravomoc není v organizační struktuře postačujícím prvkem. Vedoucí (a to především vrcholoví vedoucí ze špice organizační pyramidy) potřebují pro své kvalifikované rozhodování podporu a radu od specializovaných odborných "štábů", tedy útvarů, které nemají žádnou rozhodovací a řídící pravomoc a jsou pouze pomocníky pro liniovou strukturu (např. ředitel potřebuje sekretářku, která mu píše korespondenci, organizuje pracovní čas aj.)</a:t>
            </a:r>
          </a:p>
          <a:p>
            <a:pPr lvl="0"/>
            <a:r>
              <a:rPr lang="cs-CZ" b="1" i="1" dirty="0"/>
              <a:t>liniově štábní struktury</a:t>
            </a:r>
            <a:r>
              <a:rPr lang="cs-CZ" dirty="0"/>
              <a:t> – účelovou kombinací obou předchozích typů organizačních struktur je struktura, ve které rozhodující řídící pravomocí stále zůstávají na liniovém řízení, ale jejich pomocné štáby mají také určité přesně vymezené řídící kompetence (nejsou tedy už pouhými poradci, ale získávají určitou pravomoc a odpovědnost).</a:t>
            </a:r>
          </a:p>
          <a:p>
            <a:pPr lvl="0"/>
            <a:r>
              <a:rPr lang="cs-CZ" b="1" i="1" dirty="0"/>
              <a:t>cílově programové struktury</a:t>
            </a:r>
            <a:r>
              <a:rPr lang="cs-CZ" dirty="0"/>
              <a:t> – je u nich porušena zásada jediného odpovědného vedoucího, tzn. že jeden pracovník může být zároveň podřízen dvěma a více vedoucím. Už z tohoto popisu je jasné, že řízení v těchto strukturách je velmi obtížné a vyžaduje řadu podrobných organizačních zásahů.</a:t>
            </a:r>
          </a:p>
          <a:p>
            <a:r>
              <a:rPr lang="cs-CZ" dirty="0"/>
              <a:t>Typickým příkladem těchto struktur je </a:t>
            </a:r>
            <a:r>
              <a:rPr lang="cs-CZ" b="1" i="1" dirty="0"/>
              <a:t>struktura maticová</a:t>
            </a:r>
            <a:r>
              <a:rPr lang="cs-CZ" dirty="0"/>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smtClean="0"/>
              <a:t>4.hledisko míry centralizace</a:t>
            </a:r>
            <a:endParaRPr lang="cs-CZ" dirty="0"/>
          </a:p>
        </p:txBody>
      </p:sp>
      <p:sp>
        <p:nvSpPr>
          <p:cNvPr id="3" name="Zástupný symbol pro obsah 2"/>
          <p:cNvSpPr>
            <a:spLocks noGrp="1"/>
          </p:cNvSpPr>
          <p:nvPr>
            <p:ph idx="1"/>
          </p:nvPr>
        </p:nvSpPr>
        <p:spPr/>
        <p:txBody>
          <a:bodyPr>
            <a:normAutofit/>
          </a:bodyPr>
          <a:lstStyle/>
          <a:p>
            <a:pPr lvl="0"/>
            <a:r>
              <a:rPr lang="cs-CZ" b="1" i="1" dirty="0" smtClean="0"/>
              <a:t>centralizované</a:t>
            </a:r>
            <a:r>
              <a:rPr lang="cs-CZ" dirty="0" smtClean="0"/>
              <a:t> </a:t>
            </a:r>
            <a:r>
              <a:rPr lang="cs-CZ" dirty="0"/>
              <a:t>– pravomoci a odpovědnosti jsou soustředěny centrálně v rukou omezeného okruhu vedoucích, kteří rozhodují všechna důležitá i nedůležitá řídící rozhodnutí</a:t>
            </a:r>
          </a:p>
          <a:p>
            <a:pPr lvl="0"/>
            <a:r>
              <a:rPr lang="cs-CZ" b="1" i="1" dirty="0"/>
              <a:t>decentralizované</a:t>
            </a:r>
            <a:r>
              <a:rPr lang="cs-CZ" dirty="0"/>
              <a:t> – pravomoci a odpovědnosti jsou delegovány na výrazně větší okruh vedoucích a vrcholové vedení přebírá především funkci kontrolní a koordinační.</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i="1" dirty="0" smtClean="0"/>
              <a:t>5. hledisko počtu řídících úrovní</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92500"/>
          </a:bodyPr>
          <a:lstStyle/>
          <a:p>
            <a:pPr lvl="0"/>
            <a:r>
              <a:rPr lang="cs-CZ" dirty="0" smtClean="0"/>
              <a:t>ploché </a:t>
            </a:r>
            <a:r>
              <a:rPr lang="cs-CZ" dirty="0"/>
              <a:t>struktury – každý vedoucí má velké rozpětí řízení (má hodně podřízených), proto je v organizaci málo řídících úrovní a organizační schéma má podobu široké a ploché pyramidy</a:t>
            </a:r>
          </a:p>
          <a:p>
            <a:pPr lvl="0"/>
            <a:r>
              <a:rPr lang="cs-CZ" dirty="0"/>
              <a:t>úzké struktury – pokud má každý vedoucí málo podřízených (alespoň dva), má organizační struktura o stejném počtu pracovníků jako struktura předchozí podobu úzké a vysoké pyramidy.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i="1" dirty="0" smtClean="0"/>
              <a:t>6. hledisko časového trvání</a:t>
            </a:r>
            <a:r>
              <a:rPr lang="cs-CZ" dirty="0" smtClean="0"/>
              <a:t/>
            </a:r>
            <a:br>
              <a:rPr lang="cs-CZ" dirty="0" smtClean="0"/>
            </a:br>
            <a:endParaRPr lang="cs-CZ" dirty="0"/>
          </a:p>
        </p:txBody>
      </p:sp>
      <p:sp>
        <p:nvSpPr>
          <p:cNvPr id="3" name="Zástupný symbol pro obsah 2"/>
          <p:cNvSpPr>
            <a:spLocks noGrp="1"/>
          </p:cNvSpPr>
          <p:nvPr>
            <p:ph idx="1"/>
          </p:nvPr>
        </p:nvSpPr>
        <p:spPr/>
        <p:txBody>
          <a:bodyPr/>
          <a:lstStyle/>
          <a:p>
            <a:pPr lvl="0"/>
            <a:r>
              <a:rPr lang="cs-CZ" b="1" i="1" dirty="0" smtClean="0"/>
              <a:t>dočasné</a:t>
            </a:r>
            <a:r>
              <a:rPr lang="cs-CZ" dirty="0" smtClean="0"/>
              <a:t> </a:t>
            </a:r>
            <a:r>
              <a:rPr lang="cs-CZ" dirty="0"/>
              <a:t>– typické např. pro cílově programové struktury</a:t>
            </a:r>
          </a:p>
          <a:p>
            <a:pPr lvl="0"/>
            <a:r>
              <a:rPr lang="cs-CZ" b="1" i="1" dirty="0"/>
              <a:t>trvalé</a:t>
            </a:r>
            <a:r>
              <a:rPr lang="cs-CZ" dirty="0"/>
              <a:t> – především liniově štábní struktury</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Faktory ovlivňující volbu organizované struktury</a:t>
            </a:r>
            <a:endParaRPr lang="cs-CZ" b="1" dirty="0"/>
          </a:p>
        </p:txBody>
      </p:sp>
      <p:sp>
        <p:nvSpPr>
          <p:cNvPr id="3" name="Zástupný symbol pro obsah 2"/>
          <p:cNvSpPr>
            <a:spLocks noGrp="1"/>
          </p:cNvSpPr>
          <p:nvPr>
            <p:ph idx="1"/>
          </p:nvPr>
        </p:nvSpPr>
        <p:spPr/>
        <p:txBody>
          <a:bodyPr>
            <a:normAutofit fontScale="62500" lnSpcReduction="20000"/>
          </a:bodyPr>
          <a:lstStyle/>
          <a:p>
            <a:r>
              <a:rPr lang="cs-CZ" dirty="0" smtClean="0"/>
              <a:t>v</a:t>
            </a:r>
            <a:r>
              <a:rPr lang="cs-CZ" dirty="0"/>
              <a:t> praxi jsou organizační struktury rozmanitější, kombinují se a doplňují, záleží na záměrech top managementu</a:t>
            </a:r>
          </a:p>
          <a:p>
            <a:r>
              <a:rPr lang="cs-CZ" dirty="0"/>
              <a:t> </a:t>
            </a:r>
          </a:p>
          <a:p>
            <a:r>
              <a:rPr lang="cs-CZ" dirty="0"/>
              <a:t>a) </a:t>
            </a:r>
            <a:r>
              <a:rPr lang="cs-CZ" b="1" i="1" dirty="0"/>
              <a:t>vnitřní faktory</a:t>
            </a:r>
            <a:r>
              <a:rPr lang="cs-CZ" dirty="0"/>
              <a:t> – velikost firmy, technické vybavení, strojové vybavení, teritoriální umístění (závody)</a:t>
            </a:r>
          </a:p>
          <a:p>
            <a:r>
              <a:rPr lang="cs-CZ" dirty="0"/>
              <a:t>b) </a:t>
            </a:r>
            <a:r>
              <a:rPr lang="cs-CZ" b="1" i="1" dirty="0"/>
              <a:t>vnější faktory</a:t>
            </a:r>
            <a:r>
              <a:rPr lang="cs-CZ" dirty="0"/>
              <a:t> – objektivní, protože firma je nemůže ovlivnit; legislativní možnosti, stabilita podnikatelského okolí, stav ekonomiky v zemi, inflace</a:t>
            </a:r>
          </a:p>
          <a:p>
            <a:r>
              <a:rPr lang="cs-CZ" dirty="0"/>
              <a:t>c) </a:t>
            </a:r>
            <a:r>
              <a:rPr lang="cs-CZ" b="1" i="1" dirty="0"/>
              <a:t>vliv rozvojové etapy firmy</a:t>
            </a:r>
            <a:endParaRPr lang="cs-CZ" dirty="0"/>
          </a:p>
          <a:p>
            <a:pPr lvl="0"/>
            <a:r>
              <a:rPr lang="cs-CZ" i="1" u="sng" dirty="0"/>
              <a:t>první etapa firmy</a:t>
            </a:r>
            <a:r>
              <a:rPr lang="cs-CZ" dirty="0"/>
              <a:t>: po založení firmy, je vhodná struktura funkcionálního typu</a:t>
            </a:r>
          </a:p>
          <a:p>
            <a:pPr lvl="0"/>
            <a:r>
              <a:rPr lang="cs-CZ" i="1" u="sng" dirty="0"/>
              <a:t>druhá etapa firmy</a:t>
            </a:r>
            <a:r>
              <a:rPr lang="cs-CZ" dirty="0"/>
              <a:t>: firma našla místo na trhu a rozvíjí další podnikatelské faktory, struktura funkcionálního typu</a:t>
            </a:r>
          </a:p>
          <a:p>
            <a:pPr lvl="0"/>
            <a:r>
              <a:rPr lang="cs-CZ" i="1" u="sng" dirty="0"/>
              <a:t>třetí etapa firmy</a:t>
            </a:r>
            <a:r>
              <a:rPr lang="cs-CZ" dirty="0"/>
              <a:t>: etapa rozptýlení (diverzifikace) výrobního programu → rozšíření výroby (sortimentu), výrobková organizační struktura</a:t>
            </a:r>
          </a:p>
          <a:p>
            <a:r>
              <a:rPr lang="cs-CZ" dirty="0"/>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u="sng" dirty="0" smtClean="0"/>
              <a:t>d) složky řízení</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85000" lnSpcReduction="10000"/>
          </a:bodyPr>
          <a:lstStyle/>
          <a:p>
            <a:r>
              <a:rPr lang="cs-CZ" b="1" i="1" dirty="0" smtClean="0"/>
              <a:t>Řízení</a:t>
            </a:r>
            <a:r>
              <a:rPr lang="cs-CZ" dirty="0" smtClean="0"/>
              <a:t> </a:t>
            </a:r>
            <a:r>
              <a:rPr lang="cs-CZ" dirty="0"/>
              <a:t>je usměrňování prvků a činnosti v soustavách k dosahování stanovených cílů při co nejlepším poměrů výstupů k vstupům. Řízení obsahuje plánování, organizování, vedení lidí a kontrolu, přičemž tyto činnosti jsou propojeny rozhodováním a komunikací.</a:t>
            </a:r>
          </a:p>
          <a:p>
            <a:r>
              <a:rPr lang="cs-CZ" i="1" u="sng" dirty="0"/>
              <a:t>Schematicky lze vyjádřit tuto skutečnost takto</a:t>
            </a:r>
            <a:r>
              <a:rPr lang="cs-CZ" dirty="0"/>
              <a:t>:</a:t>
            </a:r>
          </a:p>
          <a:p>
            <a:pPr lvl="1"/>
            <a:r>
              <a:rPr lang="cs-CZ" dirty="0"/>
              <a:t>plánování + komunikace a rozhodování při plánování</a:t>
            </a:r>
          </a:p>
          <a:p>
            <a:pPr lvl="1"/>
            <a:r>
              <a:rPr lang="cs-CZ" dirty="0"/>
              <a:t>organizování + komunikace a rozhodování při organizování</a:t>
            </a:r>
          </a:p>
          <a:p>
            <a:pPr lvl="1"/>
            <a:r>
              <a:rPr lang="cs-CZ" dirty="0"/>
              <a:t>vedení lidí + komunikace a rozhodování při vedení lidí</a:t>
            </a:r>
          </a:p>
          <a:p>
            <a:pPr lvl="1"/>
            <a:r>
              <a:rPr lang="cs-CZ" dirty="0"/>
              <a:t>kontrola + komunikace a rozhodování při kontrole</a:t>
            </a:r>
          </a:p>
          <a:p>
            <a:endParaRPr lang="cs-C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u="sng" dirty="0" smtClean="0"/>
              <a:t>e) styly řízení</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47500" lnSpcReduction="20000"/>
          </a:bodyPr>
          <a:lstStyle/>
          <a:p>
            <a:r>
              <a:rPr lang="cs-CZ" b="1" i="1" dirty="0" smtClean="0"/>
              <a:t>byrokratický </a:t>
            </a:r>
            <a:r>
              <a:rPr lang="cs-CZ" b="1" i="1" dirty="0"/>
              <a:t>styl</a:t>
            </a:r>
            <a:r>
              <a:rPr lang="cs-CZ" dirty="0"/>
              <a:t> – řízení vychází pouze z řídících aktů vyššího stupně a z příkazů nadřízených, které manažer poněkud konkretizuje a v konkrétnější podobě nařizuje podřízeným. Možnosti zlepšení práce a vlastní formy plnění úkolů nepromýšlí. Pečlivě kontroluje plnění příkazů. Svou práci chápe především jako realizátor příkazů "shora".</a:t>
            </a:r>
          </a:p>
          <a:p>
            <a:r>
              <a:rPr lang="cs-CZ" dirty="0"/>
              <a:t> </a:t>
            </a:r>
          </a:p>
          <a:p>
            <a:r>
              <a:rPr lang="cs-CZ" b="1" i="1" dirty="0"/>
              <a:t>autokratický styl</a:t>
            </a:r>
            <a:r>
              <a:rPr lang="cs-CZ" dirty="0"/>
              <a:t> – vychází rovněž z řídících aktů vyššího stupně, v podstatě sám promýšlí nejlepší způsob jejich realizace, nerad přijímá návrhy podřízených. V případě plnění či neplnění úkolů podle svých představ používá systém odměn a trestů.</a:t>
            </a:r>
          </a:p>
          <a:p>
            <a:r>
              <a:rPr lang="cs-CZ" dirty="0"/>
              <a:t> </a:t>
            </a:r>
          </a:p>
          <a:p>
            <a:r>
              <a:rPr lang="cs-CZ" b="1" i="1" dirty="0"/>
              <a:t>demokratický (partnerský) styl</a:t>
            </a:r>
            <a:r>
              <a:rPr lang="cs-CZ" dirty="0"/>
              <a:t> – manažer se opírá o znalosti a dovednosti svých podřízených, radí se s nimi a bere v úvahu jejich návrhy, netají se tím, že návrh podřízeného je lepší než jeho vlastní. Ponechává si však konečné rozhodnutí o formě řešení, neboť si je vědom své osobní odpovědnosti. Hodnotí s podřízenými plnění úkolů z dílčích etap.</a:t>
            </a:r>
          </a:p>
          <a:p>
            <a:r>
              <a:rPr lang="cs-CZ" dirty="0"/>
              <a:t> </a:t>
            </a:r>
          </a:p>
          <a:p>
            <a:r>
              <a:rPr lang="cs-CZ" b="1" i="1" dirty="0"/>
              <a:t>liberální styl</a:t>
            </a:r>
            <a:r>
              <a:rPr lang="cs-CZ" dirty="0"/>
              <a:t> – manažer definuje pouze konečný obecný cíl a všechny cesty k jeho dosažení ponechává pouze na podřízených. Do komunikace mezi podřízenými nijak nezasahuje. V průběhu plnění příliš nekontroluje, zajímá se pouze o splnění konečného cíle.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u="sng" dirty="0" smtClean="0"/>
              <a:t>f) osobnost manažera</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62500" lnSpcReduction="20000"/>
          </a:bodyPr>
          <a:lstStyle/>
          <a:p>
            <a:r>
              <a:rPr lang="cs-CZ" b="1" i="1" u="sng" dirty="0" smtClean="0"/>
              <a:t>předpoklady </a:t>
            </a:r>
            <a:r>
              <a:rPr lang="cs-CZ" b="1" i="1" u="sng" dirty="0"/>
              <a:t>manažerské práce</a:t>
            </a:r>
            <a:endParaRPr lang="cs-CZ" dirty="0"/>
          </a:p>
          <a:p>
            <a:pPr lvl="0"/>
            <a:r>
              <a:rPr lang="cs-CZ" b="1" i="1" u="sng" dirty="0"/>
              <a:t>vrozené	</a:t>
            </a:r>
            <a:r>
              <a:rPr lang="cs-CZ" dirty="0"/>
              <a:t>	- temperament</a:t>
            </a:r>
          </a:p>
          <a:p>
            <a:r>
              <a:rPr lang="cs-CZ" dirty="0"/>
              <a:t>- inteligence</a:t>
            </a:r>
          </a:p>
          <a:p>
            <a:r>
              <a:rPr lang="cs-CZ" dirty="0"/>
              <a:t>			- potřeba řídit činnosti jiných lidí (mít moc)</a:t>
            </a:r>
          </a:p>
          <a:p>
            <a:r>
              <a:rPr lang="cs-CZ" dirty="0"/>
              <a:t>			- mít pochopení pro jiné (nadřízené i podřízené)</a:t>
            </a:r>
          </a:p>
          <a:p>
            <a:r>
              <a:rPr lang="cs-CZ" dirty="0"/>
              <a:t>			-mít potřebu získávat nové poznatky</a:t>
            </a:r>
          </a:p>
          <a:p>
            <a:r>
              <a:rPr lang="cs-CZ" dirty="0"/>
              <a:t>			- mít smysl pro inovace</a:t>
            </a:r>
          </a:p>
          <a:p>
            <a:r>
              <a:rPr lang="cs-CZ" dirty="0"/>
              <a:t> </a:t>
            </a:r>
          </a:p>
          <a:p>
            <a:pPr lvl="0"/>
            <a:r>
              <a:rPr lang="cs-CZ" b="1" i="1" u="sng" dirty="0"/>
              <a:t>získané</a:t>
            </a:r>
            <a:r>
              <a:rPr lang="cs-CZ" dirty="0"/>
              <a:t>		- ekonomická kvalifikace</a:t>
            </a:r>
          </a:p>
          <a:p>
            <a:r>
              <a:rPr lang="cs-CZ" dirty="0"/>
              <a:t>- poznatky z teorie a praxe managementu</a:t>
            </a:r>
          </a:p>
          <a:p>
            <a:r>
              <a:rPr lang="cs-CZ" dirty="0"/>
              <a:t>			- znalosti a dovednosti z psychologie</a:t>
            </a:r>
          </a:p>
          <a:p>
            <a:r>
              <a:rPr lang="cs-CZ" dirty="0"/>
              <a:t>			- dobré fyzické a duševní zdraví</a:t>
            </a:r>
          </a:p>
          <a:p>
            <a:r>
              <a:rPr lang="cs-CZ" dirty="0"/>
              <a:t>			- dobré vyjadřovací schopnosti</a:t>
            </a:r>
          </a:p>
          <a:p>
            <a:r>
              <a:rPr lang="cs-CZ" dirty="0"/>
              <a:t>			- určitou míru znalostí daného oboru</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260648"/>
            <a:ext cx="8301608" cy="5534075"/>
          </a:xfrm>
        </p:spPr>
        <p:txBody>
          <a:bodyPr>
            <a:normAutofit fontScale="47500" lnSpcReduction="20000"/>
          </a:bodyPr>
          <a:lstStyle/>
          <a:p>
            <a:r>
              <a:rPr lang="cs-CZ" b="1" i="1" dirty="0"/>
              <a:t>Osobnost </a:t>
            </a:r>
            <a:r>
              <a:rPr lang="cs-CZ" b="1" i="1" dirty="0" err="1"/>
              <a:t>managera</a:t>
            </a:r>
            <a:r>
              <a:rPr lang="cs-CZ" b="1" i="1" dirty="0"/>
              <a:t> je zkoumána ze dvou hledisek:</a:t>
            </a:r>
            <a:endParaRPr lang="cs-CZ" dirty="0"/>
          </a:p>
          <a:p>
            <a:pPr lvl="0"/>
            <a:r>
              <a:rPr lang="cs-CZ" i="1" dirty="0"/>
              <a:t>zdatnost (minimální náklady a maximální zisk)</a:t>
            </a:r>
            <a:endParaRPr lang="cs-CZ" dirty="0"/>
          </a:p>
          <a:p>
            <a:pPr lvl="0"/>
            <a:r>
              <a:rPr lang="cs-CZ" i="1" dirty="0"/>
              <a:t>efektivita (schopnost vhodně si zvolit předmět podnikání)</a:t>
            </a:r>
            <a:endParaRPr lang="cs-CZ" dirty="0"/>
          </a:p>
          <a:p>
            <a:r>
              <a:rPr lang="cs-CZ" b="1" i="1" dirty="0"/>
              <a:t>Profilující charakteristika osobnosti</a:t>
            </a:r>
            <a:r>
              <a:rPr lang="cs-CZ" dirty="0"/>
              <a:t>  </a:t>
            </a:r>
          </a:p>
          <a:p>
            <a:r>
              <a:rPr lang="cs-CZ" i="1" dirty="0"/>
              <a:t> </a:t>
            </a:r>
            <a:endParaRPr lang="cs-CZ" dirty="0"/>
          </a:p>
          <a:p>
            <a:pPr lvl="0"/>
            <a:r>
              <a:rPr lang="cs-CZ" b="1" i="1" dirty="0"/>
              <a:t>sangvinik </a:t>
            </a:r>
            <a:r>
              <a:rPr lang="cs-CZ" i="1" dirty="0"/>
              <a:t>( jedná se o nejlepší typ osobnosti, je přátelský)</a:t>
            </a:r>
            <a:endParaRPr lang="cs-CZ" dirty="0"/>
          </a:p>
          <a:p>
            <a:pPr lvl="0"/>
            <a:r>
              <a:rPr lang="cs-CZ" b="1" i="1" dirty="0"/>
              <a:t>melancholik</a:t>
            </a:r>
            <a:endParaRPr lang="cs-CZ" dirty="0"/>
          </a:p>
          <a:p>
            <a:pPr lvl="0"/>
            <a:r>
              <a:rPr lang="cs-CZ" b="1" i="1" dirty="0"/>
              <a:t>cholerik </a:t>
            </a:r>
            <a:r>
              <a:rPr lang="cs-CZ" i="1" dirty="0"/>
              <a:t>(jedná se o výbušný typ osobnosti, ale je optimistický a aktivní)</a:t>
            </a:r>
            <a:endParaRPr lang="cs-CZ" dirty="0"/>
          </a:p>
          <a:p>
            <a:pPr lvl="0"/>
            <a:r>
              <a:rPr lang="cs-CZ" b="1" i="1" dirty="0"/>
              <a:t>flegmatik</a:t>
            </a:r>
            <a:endParaRPr lang="cs-CZ" dirty="0"/>
          </a:p>
          <a:p>
            <a:r>
              <a:rPr lang="cs-CZ" i="1" dirty="0"/>
              <a:t> </a:t>
            </a:r>
            <a:endParaRPr lang="cs-CZ" dirty="0"/>
          </a:p>
          <a:p>
            <a:r>
              <a:rPr lang="cs-CZ" b="1" i="1" dirty="0"/>
              <a:t>Temperament </a:t>
            </a:r>
            <a:r>
              <a:rPr lang="cs-CZ" i="1" dirty="0"/>
              <a:t>=</a:t>
            </a:r>
            <a:r>
              <a:rPr lang="cs-CZ" b="1" i="1" dirty="0"/>
              <a:t> </a:t>
            </a:r>
            <a:r>
              <a:rPr lang="cs-CZ" i="1" dirty="0"/>
              <a:t>soubor vlastností vztahující se k citovému reagování, které jsou charakteristické pro daného jedince</a:t>
            </a:r>
            <a:endParaRPr lang="cs-CZ" dirty="0"/>
          </a:p>
          <a:p>
            <a:r>
              <a:rPr lang="cs-CZ" b="1" i="1" dirty="0"/>
              <a:t>Postoje </a:t>
            </a:r>
            <a:r>
              <a:rPr lang="cs-CZ" i="1" dirty="0"/>
              <a:t>= je to soustava hodnotících vztahů určitého jednání. Mohou být kladné nebo záporné.</a:t>
            </a:r>
            <a:endParaRPr lang="cs-CZ" dirty="0"/>
          </a:p>
          <a:p>
            <a:r>
              <a:rPr lang="cs-CZ" b="1" i="1" dirty="0"/>
              <a:t>Charakter</a:t>
            </a:r>
            <a:r>
              <a:rPr lang="cs-CZ" i="1" dirty="0"/>
              <a:t> = vnitřní osobní profil člověka. </a:t>
            </a:r>
            <a:endParaRPr lang="cs-CZ" dirty="0"/>
          </a:p>
          <a:p>
            <a:r>
              <a:rPr lang="cs-CZ" b="1" i="1" dirty="0"/>
              <a:t>Dělí se na:</a:t>
            </a:r>
            <a:endParaRPr lang="cs-CZ" dirty="0"/>
          </a:p>
          <a:p>
            <a:r>
              <a:rPr lang="cs-CZ" i="1" dirty="0"/>
              <a:t>- vztah člověka k světu</a:t>
            </a:r>
            <a:endParaRPr lang="cs-CZ" dirty="0"/>
          </a:p>
          <a:p>
            <a:r>
              <a:rPr lang="cs-CZ" i="1" dirty="0"/>
              <a:t>- vztah člověka k jiným lidem</a:t>
            </a:r>
            <a:endParaRPr lang="cs-CZ" dirty="0"/>
          </a:p>
          <a:p>
            <a:r>
              <a:rPr lang="cs-CZ" i="1" dirty="0"/>
              <a:t>- vztah člověka k činnosti, kterou vykonává</a:t>
            </a:r>
            <a:endParaRPr lang="cs-CZ" dirty="0"/>
          </a:p>
          <a:p>
            <a:r>
              <a:rPr lang="cs-CZ" b="1" i="1" dirty="0" err="1"/>
              <a:t>Sebepojetí</a:t>
            </a:r>
            <a:r>
              <a:rPr lang="cs-CZ" b="1" i="1" dirty="0"/>
              <a:t> </a:t>
            </a:r>
            <a:r>
              <a:rPr lang="cs-CZ" i="1" dirty="0"/>
              <a:t>= jak člověk chápe sám sebe. Buď se podceňuje nebo přeceňuje.</a:t>
            </a:r>
            <a:endParaRPr lang="cs-CZ" dirty="0"/>
          </a:p>
          <a:p>
            <a:r>
              <a:rPr lang="cs-CZ" b="1" i="1" dirty="0"/>
              <a:t>Životní perspektivy </a:t>
            </a:r>
            <a:r>
              <a:rPr lang="cs-CZ" i="1" dirty="0"/>
              <a:t>= cíl, kterého chceme dosáhnout.</a:t>
            </a:r>
            <a:endParaRPr lang="cs-CZ" dirty="0"/>
          </a:p>
          <a:p>
            <a:r>
              <a:rPr lang="cs-CZ" b="1" i="1" dirty="0"/>
              <a:t>Úspěšný </a:t>
            </a:r>
            <a:r>
              <a:rPr lang="cs-CZ" b="1" i="1" dirty="0" err="1"/>
              <a:t>manager</a:t>
            </a:r>
            <a:r>
              <a:rPr lang="cs-CZ" b="1" i="1" dirty="0"/>
              <a:t> musí mít:</a:t>
            </a:r>
            <a:endParaRPr lang="cs-CZ" dirty="0"/>
          </a:p>
          <a:p>
            <a:r>
              <a:rPr lang="cs-CZ" i="1" dirty="0"/>
              <a:t>potřebu řídit = mít své podřízené</a:t>
            </a:r>
            <a:endParaRPr lang="cs-CZ" dirty="0"/>
          </a:p>
          <a:p>
            <a:r>
              <a:rPr lang="cs-CZ" i="1" dirty="0"/>
              <a:t>potřebu moci</a:t>
            </a:r>
            <a:endParaRPr lang="cs-CZ" dirty="0"/>
          </a:p>
          <a:p>
            <a:r>
              <a:rPr lang="cs-CZ" i="1" dirty="0" err="1"/>
              <a:t>manager</a:t>
            </a:r>
            <a:r>
              <a:rPr lang="cs-CZ" i="1" dirty="0"/>
              <a:t> musí dále umět vžít se do potřeb spolupracovníků!!</a:t>
            </a:r>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i="1" u="sng" dirty="0" smtClean="0"/>
              <a:t>charakteristické rysy práce manažera</a:t>
            </a:r>
            <a:endParaRPr lang="cs-CZ" dirty="0"/>
          </a:p>
        </p:txBody>
      </p:sp>
      <p:sp>
        <p:nvSpPr>
          <p:cNvPr id="3" name="Zástupný symbol pro obsah 2"/>
          <p:cNvSpPr>
            <a:spLocks noGrp="1"/>
          </p:cNvSpPr>
          <p:nvPr>
            <p:ph idx="1"/>
          </p:nvPr>
        </p:nvSpPr>
        <p:spPr/>
        <p:txBody>
          <a:bodyPr>
            <a:normAutofit fontScale="85000" lnSpcReduction="10000"/>
          </a:bodyPr>
          <a:lstStyle/>
          <a:p>
            <a:pPr lvl="0"/>
            <a:r>
              <a:rPr lang="cs-CZ" b="1" i="1" dirty="0" smtClean="0"/>
              <a:t>odpovědnost</a:t>
            </a:r>
            <a:r>
              <a:rPr lang="cs-CZ" dirty="0" smtClean="0"/>
              <a:t> </a:t>
            </a:r>
            <a:r>
              <a:rPr lang="cs-CZ" dirty="0"/>
              <a:t>– odpovídá jednak za svou práci, tedy za práci svěřeného úseku jako celku i za práci všech svých podřízených. Míra úspěchu práce všech přímých pořízených podmiňuje míru úspěchu práce manažera</a:t>
            </a:r>
          </a:p>
          <a:p>
            <a:pPr lvl="0"/>
            <a:r>
              <a:rPr lang="cs-CZ" b="1" i="1" dirty="0"/>
              <a:t>analytické a koncepční myšlení</a:t>
            </a:r>
            <a:r>
              <a:rPr lang="cs-CZ" dirty="0"/>
              <a:t> – dokáže řešení každého problému rozložit na části, tyto části analyzovat a pro každou část problému najít uspokojivé řešení. Dovede dílčí kroky zařazovat do širších souvislostí a domýšlet důsledky plnění svých dílčích úkolů na úspěšnost plnění úkolů celého podniku</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62500" lnSpcReduction="20000"/>
          </a:bodyPr>
          <a:lstStyle/>
          <a:p>
            <a:pPr lvl="0"/>
            <a:r>
              <a:rPr lang="cs-CZ" b="1" i="1" dirty="0"/>
              <a:t>rozlišování podstatného od nepodstatného</a:t>
            </a:r>
            <a:r>
              <a:rPr lang="cs-CZ" dirty="0"/>
              <a:t> – rozlišuje mezi podstatnými a méně podstatnými úkoly. Preferuje podstatné úkoly, řeší je dříve a věnuje jejich řešení více času a materiálních zdrojů než úkolům méně podstatným. Tento princip se projevuje zejména v manažerově denním rozvrhu práce. Tím udržuje rovnováhu mezi cíli a prostředky na jejich dosahování.</a:t>
            </a:r>
          </a:p>
          <a:p>
            <a:pPr lvl="0"/>
            <a:r>
              <a:rPr lang="cs-CZ" b="1" i="1" dirty="0"/>
              <a:t>manažer jako prostředník</a:t>
            </a:r>
            <a:r>
              <a:rPr lang="cs-CZ" dirty="0"/>
              <a:t> – při podnikání vznikají různé názory na formy dosahování dílčích cílů, které mohou občas přerůstat v konflikty. Konflikty uvnitř podniku mohou vyvolávat těžko řešitelné situace. Manažer musí vstupovat do sporů mezi znepřátelenými stranami a zprostředkovávat kompromisní řešení.</a:t>
            </a:r>
          </a:p>
          <a:p>
            <a:pPr lvl="0"/>
            <a:r>
              <a:rPr lang="cs-CZ" b="1" i="1" dirty="0"/>
              <a:t>manažer jako politik, diplomat a reprezentant</a:t>
            </a:r>
            <a:r>
              <a:rPr lang="cs-CZ" dirty="0"/>
              <a:t> – vytváří prostředí vzájemné spolupráce lidí, dovede je přesvědčovat, docilovat efektivní kompromisy mezi zájmy lidí. Je schopen dělit se o moc, ale o své pravomoci se nenechá připravit. Reprezentuje firmu před zákazníky, dodavateli, kontrolními orgány, státními orgány a jinými subjekty.</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PLÁNOVÁNÍ</a:t>
            </a:r>
            <a:br>
              <a:rPr lang="cs-CZ" b="1" dirty="0" smtClean="0"/>
            </a:br>
            <a:endParaRPr lang="cs-CZ" dirty="0"/>
          </a:p>
        </p:txBody>
      </p:sp>
      <p:sp>
        <p:nvSpPr>
          <p:cNvPr id="3" name="Zástupný symbol pro obsah 2"/>
          <p:cNvSpPr>
            <a:spLocks noGrp="1"/>
          </p:cNvSpPr>
          <p:nvPr>
            <p:ph idx="1"/>
          </p:nvPr>
        </p:nvSpPr>
        <p:spPr/>
        <p:txBody>
          <a:bodyPr>
            <a:normAutofit fontScale="47500" lnSpcReduction="20000"/>
          </a:bodyPr>
          <a:lstStyle/>
          <a:p>
            <a:r>
              <a:rPr lang="cs-CZ" dirty="0" smtClean="0"/>
              <a:t>→ </a:t>
            </a:r>
            <a:r>
              <a:rPr lang="cs-CZ" dirty="0"/>
              <a:t>proces stanovení cílů řízení činnosti a vhodných cest a prostředků k jejich dosažení ve stanoveném čase</a:t>
            </a:r>
          </a:p>
          <a:p>
            <a:r>
              <a:rPr lang="cs-CZ" i="1" u="sng" dirty="0"/>
              <a:t>Postup tvorby plánu</a:t>
            </a:r>
            <a:r>
              <a:rPr lang="cs-CZ" dirty="0"/>
              <a:t>:</a:t>
            </a:r>
          </a:p>
          <a:p>
            <a:pPr lvl="0"/>
            <a:r>
              <a:rPr lang="cs-CZ" dirty="0"/>
              <a:t>stanovení cíle</a:t>
            </a:r>
          </a:p>
          <a:p>
            <a:pPr lvl="0"/>
            <a:r>
              <a:rPr lang="cs-CZ" dirty="0"/>
              <a:t>vymezení cesty, dosažení cíle</a:t>
            </a:r>
          </a:p>
          <a:p>
            <a:pPr lvl="0"/>
            <a:r>
              <a:rPr lang="cs-CZ" dirty="0"/>
              <a:t>zvolení jedné varianty → plán</a:t>
            </a:r>
          </a:p>
          <a:p>
            <a:r>
              <a:rPr lang="cs-CZ" dirty="0"/>
              <a:t> </a:t>
            </a:r>
          </a:p>
          <a:p>
            <a:r>
              <a:rPr lang="cs-CZ" dirty="0"/>
              <a:t>Cíle jsou zobrazeny v určité struktuře (strom cílů)</a:t>
            </a:r>
          </a:p>
          <a:p>
            <a:r>
              <a:rPr lang="cs-CZ" i="1" u="sng" dirty="0"/>
              <a:t>Plány z časového hlediska</a:t>
            </a:r>
            <a:r>
              <a:rPr lang="cs-CZ" dirty="0"/>
              <a:t>:</a:t>
            </a:r>
          </a:p>
          <a:p>
            <a:pPr lvl="0"/>
            <a:r>
              <a:rPr lang="cs-CZ" dirty="0"/>
              <a:t>strategické plány (dlouhodobé)</a:t>
            </a:r>
          </a:p>
          <a:p>
            <a:pPr lvl="0"/>
            <a:r>
              <a:rPr lang="cs-CZ" dirty="0"/>
              <a:t>taktické plány (střednědobé)</a:t>
            </a:r>
          </a:p>
          <a:p>
            <a:pPr lvl="0"/>
            <a:r>
              <a:rPr lang="cs-CZ" dirty="0"/>
              <a:t>operativní plány (krátkodobé)</a:t>
            </a:r>
          </a:p>
          <a:p>
            <a:r>
              <a:rPr lang="cs-CZ" dirty="0"/>
              <a:t> </a:t>
            </a:r>
          </a:p>
          <a:p>
            <a:r>
              <a:rPr lang="cs-CZ" dirty="0"/>
              <a:t>Metoda řízení podle cílů (MBO) → spolupráce</a:t>
            </a:r>
          </a:p>
          <a:p>
            <a:r>
              <a:rPr lang="cs-CZ" i="1" u="sng" dirty="0"/>
              <a:t>Vztah managementu a marketingu</a:t>
            </a:r>
            <a:r>
              <a:rPr lang="cs-CZ" dirty="0"/>
              <a:t> → hlavní cíl je prosperita a zisk, oba používají plánování</a:t>
            </a:r>
          </a:p>
          <a:p>
            <a:r>
              <a:rPr lang="cs-CZ" dirty="0"/>
              <a: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i="1" dirty="0" smtClean="0"/>
              <a:t>VÝBĚR, ROZMÍSŤOVÁNÍ A HODNOCENÍ PRACOVNÍKŮ</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 </a:t>
            </a:r>
            <a:r>
              <a:rPr lang="cs-CZ" dirty="0"/>
              <a:t>vytvořenou organizační strukturu s přidělenými činnostmi obsadit konkrétními lidmi → hlavní náplň </a:t>
            </a:r>
            <a:r>
              <a:rPr lang="cs-CZ" b="1" i="1" dirty="0"/>
              <a:t>personální práce</a:t>
            </a:r>
            <a:r>
              <a:rPr lang="cs-CZ" dirty="0"/>
              <a:t>. Je to otázka řízení lidských zdrojů (</a:t>
            </a:r>
            <a:r>
              <a:rPr lang="cs-CZ" dirty="0" err="1"/>
              <a:t>human</a:t>
            </a:r>
            <a:r>
              <a:rPr lang="cs-CZ" dirty="0"/>
              <a:t> </a:t>
            </a:r>
            <a:r>
              <a:rPr lang="cs-CZ" dirty="0" err="1"/>
              <a:t>resource</a:t>
            </a:r>
            <a:r>
              <a:rPr lang="cs-CZ" dirty="0"/>
              <a:t> management). Mluví se také o lidském kapitálu a ten je považován za nejvýznamnější výrobní zdroj.</a:t>
            </a:r>
          </a:p>
          <a:p>
            <a:r>
              <a:rPr lang="cs-CZ" i="1" u="sng" dirty="0"/>
              <a:t>Získávání vhodných pracovníků</a:t>
            </a:r>
            <a:endParaRPr lang="cs-CZ" dirty="0"/>
          </a:p>
          <a:p>
            <a:pPr lvl="0"/>
            <a:r>
              <a:rPr lang="cs-CZ" dirty="0"/>
              <a:t>firma definuje potřebu určitých pracovníků → na základě rozborů prováděných a nově plánovaných činností a prací.</a:t>
            </a:r>
          </a:p>
          <a:p>
            <a:pPr lvl="0"/>
            <a:r>
              <a:rPr lang="cs-CZ" dirty="0"/>
              <a:t>realizace personálního zajištění (nábor pracovníků a jejich výběr) → moderní forma – na základě konkurzu. Zvyšování kvalifikace, případně rekvalifikace: kvalifikace se provádí většinou mimo firmu a rekvalifikace (převedení na jinou práci) probíhá spíše uvnitř firmy</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i="1" dirty="0" smtClean="0"/>
              <a:t>Výběr manažerů</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specifická </a:t>
            </a:r>
            <a:r>
              <a:rPr lang="cs-CZ" dirty="0"/>
              <a:t>skupina zaměstnanců, každý manažer má být podnikavý a má mít morální kvality, aby přinášel zisky a neobohacoval se.</a:t>
            </a:r>
          </a:p>
          <a:p>
            <a:r>
              <a:rPr lang="cs-CZ" i="1" u="sng" dirty="0"/>
              <a:t>Pracovní kariéra manažera</a:t>
            </a:r>
            <a:r>
              <a:rPr lang="cs-CZ" dirty="0"/>
              <a:t>:</a:t>
            </a:r>
          </a:p>
          <a:p>
            <a:pPr lvl="0"/>
            <a:r>
              <a:rPr lang="cs-CZ" b="1" i="1" dirty="0"/>
              <a:t>fáze</a:t>
            </a:r>
            <a:r>
              <a:rPr lang="cs-CZ" dirty="0"/>
              <a:t> → </a:t>
            </a:r>
            <a:r>
              <a:rPr lang="cs-CZ" b="1" i="1" dirty="0"/>
              <a:t>přípravná</a:t>
            </a:r>
            <a:r>
              <a:rPr lang="cs-CZ" dirty="0"/>
              <a:t> – studium (SŠ, VŠ + doktorské vzdělání)</a:t>
            </a:r>
          </a:p>
          <a:p>
            <a:pPr lvl="0"/>
            <a:r>
              <a:rPr lang="cs-CZ" b="1" i="1" dirty="0"/>
              <a:t>fáze</a:t>
            </a:r>
            <a:r>
              <a:rPr lang="cs-CZ" dirty="0"/>
              <a:t> → </a:t>
            </a:r>
            <a:r>
              <a:rPr lang="cs-CZ" b="1" i="1" dirty="0"/>
              <a:t>zakotvení</a:t>
            </a:r>
            <a:r>
              <a:rPr lang="cs-CZ" dirty="0"/>
              <a:t> – potenciální manažer se zapracovává v prvním zaměstnání</a:t>
            </a:r>
          </a:p>
          <a:p>
            <a:pPr lvl="0"/>
            <a:r>
              <a:rPr lang="cs-CZ" b="1" i="1" dirty="0"/>
              <a:t>fáze</a:t>
            </a:r>
            <a:r>
              <a:rPr lang="cs-CZ" dirty="0"/>
              <a:t> → </a:t>
            </a:r>
            <a:r>
              <a:rPr lang="cs-CZ" b="1" i="1" dirty="0"/>
              <a:t>rozvíjení</a:t>
            </a:r>
            <a:r>
              <a:rPr lang="cs-CZ" dirty="0"/>
              <a:t> – od 30 do 50 let, manažer je zkušený, má pro firmu největší přínos</a:t>
            </a:r>
          </a:p>
          <a:p>
            <a:pPr lvl="0"/>
            <a:r>
              <a:rPr lang="cs-CZ" b="1" i="1" dirty="0"/>
              <a:t>fáze</a:t>
            </a:r>
            <a:r>
              <a:rPr lang="cs-CZ" dirty="0"/>
              <a:t> → </a:t>
            </a:r>
            <a:r>
              <a:rPr lang="cs-CZ" b="1" i="1" dirty="0"/>
              <a:t>pozdní kariéra</a:t>
            </a:r>
            <a:r>
              <a:rPr lang="cs-CZ" dirty="0"/>
              <a:t> – nad 50 let, úbytek energie, můžou fungovat jako poradci (využívat jejich zkušenosti)</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i="1" dirty="0" smtClean="0"/>
              <a:t>Hodnocení pracovníků</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 </a:t>
            </a:r>
            <a:r>
              <a:rPr lang="cs-CZ" i="1" u="sng" dirty="0"/>
              <a:t>hodnotí se</a:t>
            </a:r>
            <a:r>
              <a:rPr lang="cs-CZ" dirty="0"/>
              <a:t>:</a:t>
            </a:r>
          </a:p>
          <a:p>
            <a:pPr lvl="0"/>
            <a:r>
              <a:rPr lang="cs-CZ" dirty="0"/>
              <a:t>plnění pracovních úkolů</a:t>
            </a:r>
          </a:p>
          <a:p>
            <a:pPr lvl="0"/>
            <a:r>
              <a:rPr lang="cs-CZ" dirty="0"/>
              <a:t>chování v pracovním procesu a mimo něj</a:t>
            </a:r>
          </a:p>
          <a:p>
            <a:pPr lvl="0"/>
            <a:r>
              <a:rPr lang="cs-CZ" dirty="0"/>
              <a:t>osobní a charakterové rysy</a:t>
            </a:r>
          </a:p>
          <a:p>
            <a:r>
              <a:rPr lang="cs-CZ" dirty="0"/>
              <a:t>→ </a:t>
            </a:r>
            <a:r>
              <a:rPr lang="cs-CZ" i="1" u="sng" dirty="0"/>
              <a:t>kdo provádí hodnocení</a:t>
            </a:r>
            <a:r>
              <a:rPr lang="cs-CZ" dirty="0"/>
              <a:t>:</a:t>
            </a:r>
          </a:p>
          <a:p>
            <a:pPr lvl="0"/>
            <a:r>
              <a:rPr lang="cs-CZ" dirty="0"/>
              <a:t>vedoucí pracovníci</a:t>
            </a:r>
          </a:p>
          <a:p>
            <a:pPr lvl="0"/>
            <a:r>
              <a:rPr lang="cs-CZ" dirty="0"/>
              <a:t>pracovníci personálních útvarů</a:t>
            </a:r>
          </a:p>
          <a:p>
            <a:pPr lvl="0"/>
            <a:r>
              <a:rPr lang="cs-CZ" dirty="0"/>
              <a:t>externí nebo interní specialisté (např. personální audit)</a:t>
            </a:r>
          </a:p>
          <a:p>
            <a:r>
              <a:rPr lang="cs-CZ" dirty="0"/>
              <a:t>→ </a:t>
            </a:r>
            <a:r>
              <a:rPr lang="cs-CZ" i="1" u="sng" dirty="0"/>
              <a:t>systémy odměňování</a:t>
            </a:r>
            <a:r>
              <a:rPr lang="cs-CZ" dirty="0"/>
              <a:t> – slouží k motivaci, ale závisí na finančních možnostech firmy</a:t>
            </a:r>
          </a:p>
          <a:p>
            <a:r>
              <a:rPr lang="cs-CZ" dirty="0"/>
              <a:t> </a:t>
            </a:r>
          </a:p>
          <a:p>
            <a:endParaRPr lang="cs-CZ"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i="1" u="sng" dirty="0" smtClean="0"/>
              <a:t>Formy odměn</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1</a:t>
            </a:r>
            <a:r>
              <a:rPr lang="cs-CZ" dirty="0"/>
              <a:t>) </a:t>
            </a:r>
            <a:r>
              <a:rPr lang="cs-CZ" b="1" i="1" dirty="0"/>
              <a:t>hmotné odměny</a:t>
            </a:r>
            <a:endParaRPr lang="cs-CZ" dirty="0"/>
          </a:p>
          <a:p>
            <a:pPr lvl="0"/>
            <a:r>
              <a:rPr lang="cs-CZ" i="1" u="sng" dirty="0"/>
              <a:t>přímé</a:t>
            </a:r>
            <a:r>
              <a:rPr lang="cs-CZ" dirty="0"/>
              <a:t>: mzda, prémie a odměny, popř. podíly na zisku → tyto odměny se zdaňují, proto nejsou moc motivační</a:t>
            </a:r>
          </a:p>
          <a:p>
            <a:pPr lvl="0"/>
            <a:r>
              <a:rPr lang="cs-CZ" i="1" u="sng" dirty="0"/>
              <a:t>nepřímé</a:t>
            </a:r>
            <a:r>
              <a:rPr lang="cs-CZ" dirty="0"/>
              <a:t>: příspěvek na životní pojištění, na stravování, příplatky za dovolenou (nezdaňují se), zapůjčení služebního vozu (zdaňuje se)</a:t>
            </a:r>
          </a:p>
          <a:p>
            <a:r>
              <a:rPr lang="cs-CZ" dirty="0"/>
              <a:t>2) </a:t>
            </a:r>
            <a:r>
              <a:rPr lang="cs-CZ" b="1" i="1" dirty="0"/>
              <a:t>nehmotné odměny</a:t>
            </a:r>
            <a:r>
              <a:rPr lang="cs-CZ" dirty="0"/>
              <a:t> – povýšení, volná pracovní doba, další vzdělání, pracovní cesty, pochvala před kolektivem; jde o morální stimuly</a:t>
            </a:r>
          </a:p>
          <a:p>
            <a:r>
              <a:rPr lang="cs-CZ" dirty="0"/>
              <a:t> </a:t>
            </a:r>
          </a:p>
          <a:p>
            <a:endParaRPr lang="cs-CZ"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i="1" dirty="0" smtClean="0"/>
              <a:t>Odměňování vrcholových řídících pracovníků</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 </a:t>
            </a:r>
            <a:r>
              <a:rPr lang="cs-CZ" dirty="0"/>
              <a:t>platy a odměny se záměrně utajují a sjednávají se jen mezi nadřízenými</a:t>
            </a:r>
          </a:p>
          <a:p>
            <a:r>
              <a:rPr lang="cs-CZ" dirty="0"/>
              <a:t>→ platy jsou smluvní a nemalou část na hodnocení tvoří podíl na </a:t>
            </a:r>
            <a:r>
              <a:rPr lang="cs-CZ" dirty="0" smtClean="0"/>
              <a:t>zisku</a:t>
            </a:r>
          </a:p>
          <a:p>
            <a:endParaRPr lang="cs-CZ" dirty="0"/>
          </a:p>
          <a:p>
            <a:r>
              <a:rPr lang="cs-CZ" dirty="0"/>
              <a:t>→ </a:t>
            </a:r>
            <a:r>
              <a:rPr lang="cs-CZ" i="1" u="sng" dirty="0"/>
              <a:t>nekvalitní a neprovedená práce se hodnotí negativně → trest</a:t>
            </a:r>
            <a:r>
              <a:rPr lang="cs-CZ" dirty="0"/>
              <a:t>:</a:t>
            </a:r>
          </a:p>
          <a:p>
            <a:pPr lvl="0"/>
            <a:r>
              <a:rPr lang="cs-CZ" i="1" dirty="0"/>
              <a:t>ústní napomenutí</a:t>
            </a:r>
            <a:endParaRPr lang="cs-CZ" dirty="0"/>
          </a:p>
          <a:p>
            <a:pPr lvl="0"/>
            <a:r>
              <a:rPr lang="cs-CZ" i="1" dirty="0"/>
              <a:t>písemné napomenutí</a:t>
            </a:r>
            <a:endParaRPr lang="cs-CZ" dirty="0"/>
          </a:p>
          <a:p>
            <a:pPr lvl="0"/>
            <a:r>
              <a:rPr lang="cs-CZ" i="1" dirty="0"/>
              <a:t>finanční postih</a:t>
            </a:r>
            <a:r>
              <a:rPr lang="cs-CZ" dirty="0"/>
              <a:t> (odebrání prémií, odebrání nebo snížení osobního ohodnocení)</a:t>
            </a:r>
          </a:p>
          <a:p>
            <a:pPr lvl="0"/>
            <a:r>
              <a:rPr lang="cs-CZ" i="1" dirty="0"/>
              <a:t>výpověď</a:t>
            </a:r>
            <a:r>
              <a:rPr lang="cs-CZ" dirty="0"/>
              <a:t> (okamžité zrušení pracovního poměru) – např. hrubé porušení pracovní kázně</a:t>
            </a:r>
          </a:p>
          <a:p>
            <a:r>
              <a:rPr lang="cs-CZ" dirty="0"/>
              <a:t> </a:t>
            </a:r>
          </a:p>
          <a:p>
            <a:r>
              <a:rPr lang="cs-CZ" b="1" i="1" u="sng" dirty="0"/>
              <a:t>zásada</a:t>
            </a:r>
            <a:r>
              <a:rPr lang="cs-CZ" dirty="0"/>
              <a:t>:</a:t>
            </a:r>
          </a:p>
          <a:p>
            <a:r>
              <a:rPr lang="cs-CZ" dirty="0"/>
              <a:t>pochvaly a trestání nepodceňovat, ale také nepřeceňovat. Předem má být sdělen pracovníkovi systém odměňování a trestů, má být jednoduchý a srozumitelný a má minimalizovat vnášení osobních sympatií či antipatií.</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dirty="0" smtClean="0"/>
              <a:t>VEDENÍ LIDÍ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Při </a:t>
            </a:r>
            <a:r>
              <a:rPr lang="cs-CZ" dirty="0"/>
              <a:t>vedení lidí nám v managementu pomáhá jedna z klasických teorií nazývaná </a:t>
            </a:r>
            <a:r>
              <a:rPr lang="cs-CZ" b="1" i="1" dirty="0"/>
              <a:t>teorie</a:t>
            </a:r>
            <a:r>
              <a:rPr lang="cs-CZ" dirty="0"/>
              <a:t> </a:t>
            </a:r>
            <a:r>
              <a:rPr lang="cs-CZ" b="1" i="1" dirty="0"/>
              <a:t>X</a:t>
            </a:r>
            <a:r>
              <a:rPr lang="cs-CZ" dirty="0"/>
              <a:t> a </a:t>
            </a:r>
            <a:r>
              <a:rPr lang="cs-CZ" b="1" i="1" dirty="0"/>
              <a:t>Y</a:t>
            </a:r>
            <a:r>
              <a:rPr lang="cs-CZ" dirty="0"/>
              <a:t>.</a:t>
            </a:r>
          </a:p>
          <a:p>
            <a:r>
              <a:rPr lang="cs-CZ" b="1" i="1" dirty="0"/>
              <a:t>teorie X</a:t>
            </a:r>
            <a:r>
              <a:rPr lang="cs-CZ" dirty="0"/>
              <a:t> – vychází z předpokladu, že průměrný pracovník pracuje nerad, práce jemu přítěží, ale je nutná k zajištění obživy, nemá zvláštní ambice. Jiné prameny ho nazývají člověkem ekonomickým, jehož základním rysem je lenost a snaha práci se vyhnout (a brát za to peníze). Vedoucí takového pracovníka stále kontrolovat, popohánět. Proto se zde prosazuje direktivní, autokratické řízení, kdy vedoucí sám vše rozhodne a přikáže a od pracovníka se očekává přesné plnění rozkazů (tedy nikoliv samostatná aktivní práce).</a:t>
            </a:r>
          </a:p>
          <a:p>
            <a:r>
              <a:rPr lang="cs-CZ" b="1" i="1" dirty="0"/>
              <a:t>teorie Y</a:t>
            </a:r>
            <a:r>
              <a:rPr lang="cs-CZ" dirty="0"/>
              <a:t> – vychází z opačných předpokladů: pracovník má přirozený sklon k práci, chce v práci najít svou seberealizaci, má sklon k odpovědnosti, aktivně se účastní na práci a řízení. Vedoucí v tomto případě především rádce a koordinátor, předpokládá se demokratický až liberální styl řízení. Hovoříme o participaci pracovníků na řízení.</a:t>
            </a:r>
          </a:p>
          <a:p>
            <a:r>
              <a:rPr lang="cs-CZ" b="1" i="1" dirty="0"/>
              <a:t>Motivace</a:t>
            </a:r>
            <a:r>
              <a:rPr lang="cs-CZ" dirty="0"/>
              <a:t> – je součástí vedení lidí a má za úkol sladit osobní zájem a pracovní úsilí pracovníka s potřebami kolektivu</a:t>
            </a:r>
          </a:p>
          <a:p>
            <a:endParaRPr lang="cs-CZ"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i="1" u="sng" dirty="0" smtClean="0"/>
              <a:t>Teorie motivace</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85000" lnSpcReduction="20000"/>
          </a:bodyPr>
          <a:lstStyle/>
          <a:p>
            <a:pPr lvl="0"/>
            <a:r>
              <a:rPr lang="cs-CZ" dirty="0" smtClean="0"/>
              <a:t>teorie </a:t>
            </a:r>
            <a:r>
              <a:rPr lang="cs-CZ" dirty="0"/>
              <a:t>zaměřené na poznání příčin motivace (teorie </a:t>
            </a:r>
            <a:r>
              <a:rPr lang="cs-CZ" dirty="0" err="1"/>
              <a:t>Maslowova</a:t>
            </a:r>
            <a:r>
              <a:rPr lang="cs-CZ" dirty="0"/>
              <a:t>) → teorie hierarchických potřeb</a:t>
            </a:r>
          </a:p>
          <a:p>
            <a:pPr lvl="0"/>
            <a:r>
              <a:rPr lang="cs-CZ" dirty="0"/>
              <a:t>teorie zkoumající průběh motivačního procesu</a:t>
            </a:r>
          </a:p>
          <a:p>
            <a:r>
              <a:rPr lang="cs-CZ" dirty="0"/>
              <a:t> </a:t>
            </a:r>
          </a:p>
          <a:p>
            <a:r>
              <a:rPr lang="cs-CZ" b="1" i="1" dirty="0" err="1"/>
              <a:t>Maslowova</a:t>
            </a:r>
            <a:r>
              <a:rPr lang="cs-CZ" b="1" i="1" dirty="0"/>
              <a:t> teorie</a:t>
            </a:r>
            <a:endParaRPr lang="cs-CZ" dirty="0"/>
          </a:p>
          <a:p>
            <a:pPr lvl="0"/>
            <a:r>
              <a:rPr lang="cs-CZ" i="1" u="sng" dirty="0"/>
              <a:t>potřeby vyšší úrovně</a:t>
            </a:r>
            <a:r>
              <a:rPr lang="cs-CZ" dirty="0"/>
              <a:t>		potřeba seberealizace</a:t>
            </a:r>
          </a:p>
          <a:p>
            <a:r>
              <a:rPr lang="cs-CZ" dirty="0"/>
              <a:t>uznání kvalitních vlastností (uspokojení z práce)</a:t>
            </a:r>
          </a:p>
          <a:p>
            <a:r>
              <a:rPr lang="cs-CZ" dirty="0"/>
              <a:t> </a:t>
            </a:r>
          </a:p>
          <a:p>
            <a:pPr lvl="0"/>
            <a:r>
              <a:rPr lang="cs-CZ" i="1" u="sng" dirty="0"/>
              <a:t>potřeby nižší úrovně</a:t>
            </a:r>
            <a:r>
              <a:rPr lang="cs-CZ" dirty="0"/>
              <a:t>		sociální potřeby</a:t>
            </a:r>
          </a:p>
          <a:p>
            <a:r>
              <a:rPr lang="cs-CZ" dirty="0"/>
              <a:t>potřeby existenční jistoty a bezpečnosti (bydlet)</a:t>
            </a:r>
          </a:p>
          <a:p>
            <a:r>
              <a:rPr lang="cs-CZ" dirty="0"/>
              <a:t>základní fyziologické potřeby (jíst, spát)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332656"/>
            <a:ext cx="8301608" cy="5750099"/>
          </a:xfrm>
        </p:spPr>
        <p:txBody>
          <a:bodyPr>
            <a:normAutofit fontScale="55000" lnSpcReduction="20000"/>
          </a:bodyPr>
          <a:lstStyle/>
          <a:p>
            <a:r>
              <a:rPr lang="cs-CZ" b="1" i="1" dirty="0"/>
              <a:t>Manažerské dovednosti</a:t>
            </a:r>
            <a:endParaRPr lang="cs-CZ" sz="4800" dirty="0"/>
          </a:p>
          <a:p>
            <a:r>
              <a:rPr lang="cs-CZ" b="1" i="1" dirty="0"/>
              <a:t>a) technické</a:t>
            </a:r>
            <a:endParaRPr lang="cs-CZ" sz="4800" dirty="0"/>
          </a:p>
          <a:p>
            <a:r>
              <a:rPr lang="cs-CZ" b="1" i="1" dirty="0"/>
              <a:t>b) osobní (humanitní)</a:t>
            </a:r>
            <a:endParaRPr lang="cs-CZ" sz="4800" dirty="0"/>
          </a:p>
          <a:p>
            <a:r>
              <a:rPr lang="cs-CZ" b="1" i="1" dirty="0"/>
              <a:t>c) </a:t>
            </a:r>
            <a:r>
              <a:rPr lang="cs-CZ" b="1" i="1" dirty="0" smtClean="0"/>
              <a:t>koncepční</a:t>
            </a:r>
          </a:p>
          <a:p>
            <a:endParaRPr lang="cs-CZ" sz="4800" dirty="0"/>
          </a:p>
          <a:p>
            <a:r>
              <a:rPr lang="cs-CZ" b="1" i="1" dirty="0"/>
              <a:t>ad a) technické</a:t>
            </a:r>
            <a:endParaRPr lang="cs-CZ" sz="4800" dirty="0"/>
          </a:p>
          <a:p>
            <a:r>
              <a:rPr lang="cs-CZ" i="1" dirty="0"/>
              <a:t>Vedoucí pracovník musí znát práci podřízených po odborné stránce. Musí mít také znalosti z financí a z marketingu.</a:t>
            </a:r>
            <a:endParaRPr lang="cs-CZ" sz="4800" dirty="0"/>
          </a:p>
          <a:p>
            <a:r>
              <a:rPr lang="cs-CZ" b="1" i="1" dirty="0"/>
              <a:t>ad b) osobní</a:t>
            </a:r>
            <a:r>
              <a:rPr lang="cs-CZ" i="1" dirty="0"/>
              <a:t> (humanitní)</a:t>
            </a:r>
            <a:endParaRPr lang="cs-CZ" sz="4800" dirty="0"/>
          </a:p>
          <a:p>
            <a:r>
              <a:rPr lang="cs-CZ" i="1" dirty="0"/>
              <a:t>Vedoucí pracovník musí umět jednat s lidmi. ( obchodní partneři, zaměstnanci)</a:t>
            </a:r>
            <a:endParaRPr lang="cs-CZ" sz="4800" dirty="0"/>
          </a:p>
          <a:p>
            <a:r>
              <a:rPr lang="cs-CZ" b="1" i="1" dirty="0"/>
              <a:t>ad c) koncepční</a:t>
            </a:r>
            <a:endParaRPr lang="cs-CZ" sz="4800" dirty="0"/>
          </a:p>
          <a:p>
            <a:r>
              <a:rPr lang="cs-CZ" i="1" dirty="0"/>
              <a:t>Vedoucí pracovní musí umět včas a správně rozhodnout. Vedoucí pracovník rozhoduje z hlediska celé organizace, své zájmy musí podřídit zájmům organizace.</a:t>
            </a:r>
            <a:endParaRPr lang="cs-CZ" sz="4800" dirty="0"/>
          </a:p>
          <a:p>
            <a:r>
              <a:rPr lang="cs-CZ" i="1" dirty="0"/>
              <a:t> </a:t>
            </a:r>
            <a:endParaRPr lang="cs-CZ" sz="4800" dirty="0"/>
          </a:p>
          <a:p>
            <a:r>
              <a:rPr lang="cs-CZ" b="1" i="1" dirty="0"/>
              <a:t>Dovednosti </a:t>
            </a:r>
            <a:r>
              <a:rPr lang="cs-CZ" b="1" i="1" dirty="0" err="1"/>
              <a:t>managera</a:t>
            </a:r>
            <a:r>
              <a:rPr lang="cs-CZ" b="1" i="1" dirty="0"/>
              <a:t> %</a:t>
            </a:r>
            <a:endParaRPr lang="cs-CZ" sz="4800" dirty="0"/>
          </a:p>
          <a:p>
            <a:r>
              <a:rPr lang="cs-CZ" i="1" dirty="0" err="1"/>
              <a:t>technickéosobníkoncepční</a:t>
            </a:r>
            <a:endParaRPr lang="cs-CZ" sz="4800" dirty="0"/>
          </a:p>
          <a:p>
            <a:pPr lvl="1"/>
            <a:r>
              <a:rPr lang="cs-CZ" b="1" i="1" dirty="0"/>
              <a:t>základní linie řízení</a:t>
            </a:r>
            <a:endParaRPr lang="cs-CZ" sz="4400" dirty="0"/>
          </a:p>
          <a:p>
            <a:pPr lvl="1"/>
            <a:r>
              <a:rPr lang="cs-CZ" b="1" i="1" dirty="0" err="1"/>
              <a:t>II.střední</a:t>
            </a:r>
            <a:r>
              <a:rPr lang="cs-CZ" b="1" i="1" dirty="0"/>
              <a:t> linie řízení</a:t>
            </a:r>
            <a:endParaRPr lang="cs-CZ" sz="4400" dirty="0"/>
          </a:p>
          <a:p>
            <a:pPr lvl="1"/>
            <a:r>
              <a:rPr lang="cs-CZ" b="1" i="1" dirty="0"/>
              <a:t>vrcholová linie řízení (T.M.)</a:t>
            </a:r>
            <a:endParaRPr lang="cs-CZ" sz="4400" dirty="0"/>
          </a:p>
          <a:p>
            <a:r>
              <a:rPr lang="cs-CZ" i="1" dirty="0"/>
              <a:t> </a:t>
            </a:r>
            <a:endParaRPr lang="cs-CZ" sz="4800" dirty="0"/>
          </a:p>
          <a:p>
            <a:r>
              <a:rPr lang="cs-CZ" b="1" i="1" dirty="0" err="1"/>
              <a:t>Manager</a:t>
            </a:r>
            <a:r>
              <a:rPr lang="cs-CZ" b="1" i="1" dirty="0"/>
              <a:t> by měl být při vyjednávání věcný, přátelský, vyrovnaný, konkrétní.</a:t>
            </a:r>
            <a:endParaRPr lang="cs-CZ" sz="48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i="1" dirty="0" smtClean="0"/>
              <a:t>Základní zásady motivace</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lnSpcReduction="10000"/>
          </a:bodyPr>
          <a:lstStyle/>
          <a:p>
            <a:pPr lvl="1"/>
            <a:r>
              <a:rPr lang="cs-CZ" dirty="0" smtClean="0"/>
              <a:t>vyhýbat </a:t>
            </a:r>
            <a:r>
              <a:rPr lang="cs-CZ" dirty="0"/>
              <a:t>se rovnostářskému odměňování (stejnému) – spíše vázat odměnu na výkony</a:t>
            </a:r>
          </a:p>
          <a:p>
            <a:pPr lvl="1"/>
            <a:r>
              <a:rPr lang="cs-CZ" dirty="0"/>
              <a:t>neopomíjet hmotné i morální odměňování – ideální je peněžní odměna a pochvala před kolektivem</a:t>
            </a:r>
          </a:p>
          <a:p>
            <a:pPr lvl="1"/>
            <a:r>
              <a:rPr lang="cs-CZ" dirty="0"/>
              <a:t>včas oznámit zaměstnanci cíle motivace, např. za tuto práci náleží ….</a:t>
            </a:r>
          </a:p>
          <a:p>
            <a:pPr lvl="1"/>
            <a:r>
              <a:rPr lang="cs-CZ" dirty="0"/>
              <a:t>předcházet chybám upozorněním</a:t>
            </a:r>
          </a:p>
          <a:p>
            <a:pPr lvl="1"/>
            <a:r>
              <a:rPr lang="cs-CZ" dirty="0"/>
              <a:t>pochvala před kolektivem a kritika z očí do očí</a:t>
            </a:r>
          </a:p>
          <a:p>
            <a:pPr lvl="1"/>
            <a:r>
              <a:rPr lang="cs-CZ" dirty="0"/>
              <a:t>spravedlnost, nestrannost, přiměřenost</a:t>
            </a:r>
          </a:p>
          <a:p>
            <a:endParaRPr 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dirty="0" smtClean="0"/>
              <a:t>KONTROLA</a:t>
            </a:r>
            <a:endParaRPr lang="cs-CZ" dirty="0"/>
          </a:p>
        </p:txBody>
      </p:sp>
      <p:sp>
        <p:nvSpPr>
          <p:cNvPr id="3" name="Zástupný symbol pro obsah 2"/>
          <p:cNvSpPr>
            <a:spLocks noGrp="1"/>
          </p:cNvSpPr>
          <p:nvPr>
            <p:ph idx="1"/>
          </p:nvPr>
        </p:nvSpPr>
        <p:spPr/>
        <p:txBody>
          <a:bodyPr>
            <a:normAutofit fontScale="92500" lnSpcReduction="20000"/>
          </a:bodyPr>
          <a:lstStyle/>
          <a:p>
            <a:pPr>
              <a:buNone/>
            </a:pPr>
            <a:endParaRPr lang="cs-CZ" dirty="0"/>
          </a:p>
          <a:p>
            <a:r>
              <a:rPr lang="cs-CZ" dirty="0"/>
              <a:t>→ proces sledování, rozboru a přijetí závěrů v souvislosti s odchylkami od záměru (porovnání skutečnosti s plánem)</a:t>
            </a:r>
          </a:p>
          <a:p>
            <a:r>
              <a:rPr lang="cs-CZ" b="1" i="1" dirty="0"/>
              <a:t>Odchylky</a:t>
            </a:r>
            <a:endParaRPr lang="cs-CZ" dirty="0"/>
          </a:p>
          <a:p>
            <a:pPr lvl="0"/>
            <a:r>
              <a:rPr lang="cs-CZ" i="1" u="sng" dirty="0"/>
              <a:t>významné</a:t>
            </a:r>
            <a:r>
              <a:rPr lang="cs-CZ" dirty="0"/>
              <a:t> – např. firma si stanoví zisk 250 000 Kč a dosáhne ztráty → je třeba reagovat</a:t>
            </a:r>
          </a:p>
          <a:p>
            <a:pPr lvl="0"/>
            <a:r>
              <a:rPr lang="cs-CZ" dirty="0"/>
              <a:t>nevýznamné – např. firma si stanoví zisk 250 000 Kč a dosáhne zisku 249 000 Kč → není třeba na ni reagovat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i="1" dirty="0" smtClean="0"/>
              <a:t>Klasifikace kontrolních procesů</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62500" lnSpcReduction="20000"/>
          </a:bodyPr>
          <a:lstStyle/>
          <a:p>
            <a:pPr lvl="0"/>
            <a:r>
              <a:rPr lang="cs-CZ" i="1" u="sng" dirty="0" smtClean="0"/>
              <a:t>podle </a:t>
            </a:r>
            <a:r>
              <a:rPr lang="cs-CZ" i="1" u="sng" dirty="0"/>
              <a:t>obsahové náplně kontroly</a:t>
            </a:r>
            <a:r>
              <a:rPr lang="cs-CZ" dirty="0"/>
              <a:t> → co chceme kontrolovat, např. kontrola jakosti</a:t>
            </a:r>
          </a:p>
          <a:p>
            <a:pPr lvl="0"/>
            <a:r>
              <a:rPr lang="cs-CZ" dirty="0"/>
              <a:t>podle úrovně řízení 		 → nejvyšší kontrolní procesy na vrcholu pyramidy</a:t>
            </a:r>
          </a:p>
          <a:p>
            <a:r>
              <a:rPr lang="cs-CZ" dirty="0"/>
              <a:t> → operativní kontrolní procesy týkající se nižších úrovní</a:t>
            </a:r>
          </a:p>
          <a:p>
            <a:pPr lvl="0"/>
            <a:r>
              <a:rPr lang="cs-CZ" dirty="0"/>
              <a:t>podle charakteru provádění</a:t>
            </a:r>
          </a:p>
          <a:p>
            <a:r>
              <a:rPr lang="cs-CZ" dirty="0"/>
              <a:t> </a:t>
            </a:r>
          </a:p>
          <a:p>
            <a:r>
              <a:rPr lang="cs-CZ" dirty="0"/>
              <a:t>- pravidelné → každý den</a:t>
            </a:r>
          </a:p>
          <a:p>
            <a:r>
              <a:rPr lang="cs-CZ" dirty="0"/>
              <a:t>	- nepravidelné</a:t>
            </a:r>
          </a:p>
          <a:p>
            <a:r>
              <a:rPr lang="cs-CZ" dirty="0"/>
              <a:t>	- interní → provádí si sami pracovníci</a:t>
            </a:r>
          </a:p>
          <a:p>
            <a:r>
              <a:rPr lang="cs-CZ" dirty="0"/>
              <a:t>	- externí → provádí jiná firma</a:t>
            </a:r>
          </a:p>
          <a:p>
            <a:r>
              <a:rPr lang="cs-CZ" dirty="0"/>
              <a:t>	- preventivní → např. zda je vše připraveno pro výrobu</a:t>
            </a:r>
          </a:p>
          <a:p>
            <a:r>
              <a:rPr lang="cs-CZ" dirty="0"/>
              <a:t>	- průběžné → během výroby</a:t>
            </a:r>
          </a:p>
          <a:p>
            <a:r>
              <a:rPr lang="cs-CZ" dirty="0"/>
              <a:t>	- následné → např. kontrola jakosti</a:t>
            </a:r>
          </a:p>
          <a:p>
            <a:endParaRPr lang="cs-CZ"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i="1" dirty="0" smtClean="0"/>
              <a:t>Fáze kontrolního procesu</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92500" lnSpcReduction="10000"/>
          </a:bodyPr>
          <a:lstStyle/>
          <a:p>
            <a:pPr lvl="1"/>
            <a:r>
              <a:rPr lang="cs-CZ" dirty="0" smtClean="0"/>
              <a:t>stanovení </a:t>
            </a:r>
            <a:r>
              <a:rPr lang="cs-CZ" dirty="0"/>
              <a:t>cíle kontroly (např. zda předpokládáme manko)</a:t>
            </a:r>
          </a:p>
          <a:p>
            <a:pPr lvl="1"/>
            <a:r>
              <a:rPr lang="cs-CZ" dirty="0"/>
              <a:t>stanovení kontrolních kritérií → co kontrolujeme a jak (např. houska, kontrola na pohled, váhově a laboratorně)</a:t>
            </a:r>
          </a:p>
          <a:p>
            <a:pPr lvl="1"/>
            <a:r>
              <a:rPr lang="cs-CZ" dirty="0"/>
              <a:t>rozbor kontrolovaných procesů a porovnání s kritérií kontroly → provedení fyzické kontroly a porovnání se stavem účetním</a:t>
            </a:r>
          </a:p>
          <a:p>
            <a:pPr lvl="1"/>
            <a:r>
              <a:rPr lang="cs-CZ" dirty="0"/>
              <a:t>vyhodnocení zjištěných odchylek a přijetí závěrů (např. odchylka na váze do určité míry není závažná)</a:t>
            </a:r>
          </a:p>
          <a:p>
            <a:pPr lvl="1"/>
            <a:r>
              <a:rPr lang="cs-CZ" dirty="0"/>
              <a:t>realizace závěrů (např. odebrání prémií pekařovi)</a:t>
            </a:r>
          </a:p>
          <a:p>
            <a:endParaRPr lang="cs-CZ"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i="1" dirty="0" smtClean="0"/>
              <a:t>ROZHODOVÁNÍ</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a:bodyPr>
          <a:lstStyle/>
          <a:p>
            <a:r>
              <a:rPr lang="cs-CZ" dirty="0" smtClean="0"/>
              <a:t>→ </a:t>
            </a:r>
            <a:r>
              <a:rPr lang="cs-CZ" dirty="0"/>
              <a:t>jedna z průběžných funkcí; prolíná se všemi řídícími procesy</a:t>
            </a:r>
          </a:p>
          <a:p>
            <a:r>
              <a:rPr lang="cs-CZ" dirty="0"/>
              <a:t>→ z více možných řešení je třeba vybrat řešení nejlepší / optimální → nejlépe zajistí stanovené předpoklady (→ optimalizační kritéria), jakými obvykle jsou maximalizace zisku, minimalizace nákladů, maximalizace tržeb</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smtClean="0"/>
              <a:t>Typy (způsoby) rozhodování</a:t>
            </a:r>
            <a:endParaRPr lang="cs-CZ" dirty="0"/>
          </a:p>
        </p:txBody>
      </p:sp>
      <p:sp>
        <p:nvSpPr>
          <p:cNvPr id="3" name="Zástupný symbol pro obsah 2"/>
          <p:cNvSpPr>
            <a:spLocks noGrp="1"/>
          </p:cNvSpPr>
          <p:nvPr>
            <p:ph idx="1"/>
          </p:nvPr>
        </p:nvSpPr>
        <p:spPr/>
        <p:txBody>
          <a:bodyPr/>
          <a:lstStyle/>
          <a:p>
            <a:pPr lvl="1"/>
            <a:r>
              <a:rPr lang="cs-CZ" dirty="0" smtClean="0"/>
              <a:t>racionální </a:t>
            </a:r>
            <a:r>
              <a:rPr lang="cs-CZ" dirty="0"/>
              <a:t>(rozumové) → vědomé, cílové a většinou na základě analýzy celého problému</a:t>
            </a:r>
          </a:p>
          <a:p>
            <a:pPr lvl="1"/>
            <a:r>
              <a:rPr lang="cs-CZ" dirty="0"/>
              <a:t>intuitivní → na základě zkušenosti, pocitů → předpokládá se, že čím je člověk vzdělanější, tím je intuitivní rozhodování kvalitnější</a:t>
            </a:r>
          </a:p>
          <a:p>
            <a:r>
              <a:rPr lang="cs-CZ" i="1" dirty="0"/>
              <a:t>Nejdříve řešíme intuitivně, pak o tom začneme přemýšlet</a:t>
            </a:r>
            <a:endParaRPr lang="cs-CZ"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smtClean="0"/>
              <a:t>Etapy rozhodovacího procesu</a:t>
            </a:r>
            <a:endParaRPr lang="cs-CZ" dirty="0"/>
          </a:p>
        </p:txBody>
      </p:sp>
      <p:sp>
        <p:nvSpPr>
          <p:cNvPr id="3" name="Zástupný symbol pro obsah 2"/>
          <p:cNvSpPr>
            <a:spLocks noGrp="1"/>
          </p:cNvSpPr>
          <p:nvPr>
            <p:ph idx="1"/>
          </p:nvPr>
        </p:nvSpPr>
        <p:spPr/>
        <p:txBody>
          <a:bodyPr>
            <a:normAutofit fontScale="92500"/>
          </a:bodyPr>
          <a:lstStyle/>
          <a:p>
            <a:endParaRPr lang="cs-CZ" dirty="0"/>
          </a:p>
          <a:p>
            <a:pPr lvl="0"/>
            <a:r>
              <a:rPr lang="cs-CZ" dirty="0"/>
              <a:t>vznik problému</a:t>
            </a:r>
          </a:p>
          <a:p>
            <a:pPr lvl="0"/>
            <a:r>
              <a:rPr lang="cs-CZ" dirty="0"/>
              <a:t>stanovení kritérií pro výběr, např. půjdu na VŠ nebo do práce – co v každé variantě mohu získat</a:t>
            </a:r>
          </a:p>
          <a:p>
            <a:pPr lvl="0"/>
            <a:r>
              <a:rPr lang="cs-CZ" dirty="0"/>
              <a:t>výběr kritéria, tedy začnu dávat přednost jednomu kritériu</a:t>
            </a:r>
          </a:p>
          <a:p>
            <a:pPr lvl="0"/>
            <a:r>
              <a:rPr lang="cs-CZ" dirty="0"/>
              <a:t>posuzování variant</a:t>
            </a:r>
          </a:p>
          <a:p>
            <a:pPr lvl="0"/>
            <a:r>
              <a:rPr lang="cs-CZ" dirty="0"/>
              <a:t>rozhodnutí</a:t>
            </a:r>
          </a:p>
          <a:p>
            <a:endParaRPr lang="cs-CZ"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dirty="0" smtClean="0"/>
              <a:t>Rozhodovací metody</a:t>
            </a:r>
            <a:endParaRPr lang="cs-CZ" dirty="0"/>
          </a:p>
        </p:txBody>
      </p:sp>
      <p:sp>
        <p:nvSpPr>
          <p:cNvPr id="3" name="Zástupný symbol pro obsah 2"/>
          <p:cNvSpPr>
            <a:spLocks noGrp="1"/>
          </p:cNvSpPr>
          <p:nvPr>
            <p:ph idx="1"/>
          </p:nvPr>
        </p:nvSpPr>
        <p:spPr/>
        <p:txBody>
          <a:bodyPr>
            <a:normAutofit fontScale="85000" lnSpcReduction="10000"/>
          </a:bodyPr>
          <a:lstStyle/>
          <a:p>
            <a:pPr lvl="0"/>
            <a:r>
              <a:rPr lang="cs-CZ" i="1" u="sng" dirty="0" smtClean="0"/>
              <a:t>porovnání </a:t>
            </a:r>
            <a:r>
              <a:rPr lang="cs-CZ" i="1" u="sng" dirty="0"/>
              <a:t>kladů a záporů</a:t>
            </a:r>
            <a:endParaRPr lang="cs-CZ" dirty="0"/>
          </a:p>
          <a:p>
            <a:r>
              <a:rPr lang="cs-CZ" dirty="0"/>
              <a:t>- </a:t>
            </a:r>
            <a:r>
              <a:rPr lang="cs-CZ" i="1" dirty="0"/>
              <a:t>nevýhoda</a:t>
            </a:r>
            <a:r>
              <a:rPr lang="cs-CZ" dirty="0"/>
              <a:t>: pokud se kritériím dává stejná důležitost (mít hodně peněz X dojíždět dlouho do práce → nemá stejnou váhu</a:t>
            </a:r>
          </a:p>
          <a:p>
            <a:r>
              <a:rPr lang="cs-CZ" dirty="0"/>
              <a:t>- </a:t>
            </a:r>
            <a:r>
              <a:rPr lang="cs-CZ" i="1" dirty="0"/>
              <a:t>výhoda</a:t>
            </a:r>
            <a:r>
              <a:rPr lang="cs-CZ" dirty="0"/>
              <a:t>: jednoduchost</a:t>
            </a:r>
          </a:p>
          <a:p>
            <a:pPr lvl="0"/>
            <a:r>
              <a:rPr lang="cs-CZ" i="1" u="sng" dirty="0"/>
              <a:t>bodové hodnocení</a:t>
            </a:r>
            <a:r>
              <a:rPr lang="cs-CZ" dirty="0"/>
              <a:t>: každému kritériu přiřadím body</a:t>
            </a:r>
          </a:p>
          <a:p>
            <a:pPr lvl="0"/>
            <a:r>
              <a:rPr lang="cs-CZ" i="1" u="sng" dirty="0"/>
              <a:t>stupnice důležitosti</a:t>
            </a:r>
            <a:r>
              <a:rPr lang="cs-CZ" dirty="0"/>
              <a:t> (pyramida)</a:t>
            </a:r>
          </a:p>
          <a:p>
            <a:pPr lvl="0"/>
            <a:r>
              <a:rPr lang="cs-CZ" i="1" u="sng" dirty="0"/>
              <a:t>vážená bodovací metoda</a:t>
            </a:r>
            <a:r>
              <a:rPr lang="cs-CZ" dirty="0"/>
              <a:t>: souvisí s bodovým ohodnocením → nejlepšímu kritériu dám nejvíce bodů</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smtClean="0"/>
              <a:t>Děkuji za pozornost</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9552" y="404664"/>
            <a:ext cx="8147248" cy="5721499"/>
          </a:xfrm>
        </p:spPr>
        <p:txBody>
          <a:bodyPr>
            <a:normAutofit fontScale="85000" lnSpcReduction="20000"/>
          </a:bodyPr>
          <a:lstStyle/>
          <a:p>
            <a:r>
              <a:rPr lang="cs-CZ" b="1" i="1" dirty="0"/>
              <a:t>Role </a:t>
            </a:r>
            <a:r>
              <a:rPr lang="cs-CZ" b="1" i="1" dirty="0" err="1"/>
              <a:t>managera</a:t>
            </a:r>
            <a:endParaRPr lang="cs-CZ" dirty="0"/>
          </a:p>
          <a:p>
            <a:r>
              <a:rPr lang="cs-CZ" b="1" i="1" dirty="0"/>
              <a:t>- interpersonální</a:t>
            </a:r>
            <a:endParaRPr lang="cs-CZ" dirty="0"/>
          </a:p>
          <a:p>
            <a:r>
              <a:rPr lang="cs-CZ" i="1" dirty="0"/>
              <a:t>a) </a:t>
            </a:r>
            <a:r>
              <a:rPr lang="cs-CZ" i="1" dirty="0" err="1"/>
              <a:t>manager</a:t>
            </a:r>
            <a:r>
              <a:rPr lang="cs-CZ" i="1" dirty="0"/>
              <a:t> representuje</a:t>
            </a:r>
            <a:endParaRPr lang="cs-CZ" dirty="0"/>
          </a:p>
          <a:p>
            <a:r>
              <a:rPr lang="cs-CZ" i="1" dirty="0"/>
              <a:t>b) vedoucí (je odpovědný za práci podřízených)</a:t>
            </a:r>
            <a:endParaRPr lang="cs-CZ" dirty="0"/>
          </a:p>
          <a:p>
            <a:r>
              <a:rPr lang="cs-CZ" i="1" dirty="0"/>
              <a:t>c) zprostředkovatel</a:t>
            </a:r>
            <a:endParaRPr lang="cs-CZ" dirty="0"/>
          </a:p>
          <a:p>
            <a:r>
              <a:rPr lang="cs-CZ" b="1" i="1" dirty="0"/>
              <a:t>- informační</a:t>
            </a:r>
            <a:endParaRPr lang="cs-CZ" dirty="0"/>
          </a:p>
          <a:p>
            <a:r>
              <a:rPr lang="cs-CZ" i="1" dirty="0"/>
              <a:t>a) monitor (informace získává a analyzuje z různých pohledů)</a:t>
            </a:r>
            <a:endParaRPr lang="cs-CZ" dirty="0"/>
          </a:p>
          <a:p>
            <a:r>
              <a:rPr lang="cs-CZ" i="1" dirty="0"/>
              <a:t>b) </a:t>
            </a:r>
            <a:r>
              <a:rPr lang="cs-CZ" i="1" dirty="0" err="1"/>
              <a:t>diseminátor</a:t>
            </a:r>
            <a:r>
              <a:rPr lang="cs-CZ" i="1" dirty="0"/>
              <a:t> (předává informace)</a:t>
            </a:r>
            <a:endParaRPr lang="cs-CZ" dirty="0"/>
          </a:p>
          <a:p>
            <a:r>
              <a:rPr lang="cs-CZ" i="1" dirty="0"/>
              <a:t>c) mluvčí (uvnitř podniku i mimo něj)</a:t>
            </a:r>
            <a:endParaRPr lang="cs-CZ" dirty="0"/>
          </a:p>
          <a:p>
            <a:r>
              <a:rPr lang="cs-CZ" b="1" i="1" dirty="0"/>
              <a:t>- rozhodování (spočívá ve výběru jedné z možných variant)</a:t>
            </a:r>
            <a:endParaRPr lang="cs-CZ" dirty="0"/>
          </a:p>
          <a:p>
            <a:r>
              <a:rPr lang="cs-CZ" b="1" i="1" dirty="0"/>
              <a:t>- administrativní</a:t>
            </a:r>
            <a:r>
              <a:rPr lang="cs-CZ" i="1" dirty="0"/>
              <a:t> = práce s příslušnými dokumenty (právními, bankovní výpisy)</a:t>
            </a: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Manažerské role</a:t>
            </a:r>
            <a:br>
              <a:rPr lang="cs-CZ" b="1" dirty="0"/>
            </a:br>
            <a:endParaRPr lang="cs-CZ" dirty="0"/>
          </a:p>
        </p:txBody>
      </p:sp>
      <p:sp>
        <p:nvSpPr>
          <p:cNvPr id="3" name="Zástupný symbol pro obsah 2"/>
          <p:cNvSpPr>
            <a:spLocks noGrp="1"/>
          </p:cNvSpPr>
          <p:nvPr>
            <p:ph idx="1"/>
          </p:nvPr>
        </p:nvSpPr>
        <p:spPr/>
        <p:txBody>
          <a:bodyPr/>
          <a:lstStyle/>
          <a:p>
            <a:r>
              <a:rPr lang="cs-CZ" dirty="0"/>
              <a:t>	</a:t>
            </a:r>
            <a:r>
              <a:rPr lang="cs-CZ" dirty="0" err="1"/>
              <a:t>Henri</a:t>
            </a:r>
            <a:r>
              <a:rPr lang="cs-CZ" dirty="0"/>
              <a:t> </a:t>
            </a:r>
            <a:r>
              <a:rPr lang="cs-CZ" dirty="0" err="1"/>
              <a:t>Mintzberg</a:t>
            </a:r>
            <a:r>
              <a:rPr lang="cs-CZ" dirty="0"/>
              <a:t> systematicky  sledoval vrcholové manažery a zaznamenával jejich chování, porady a aktivity v průběhu celé řady dní. Na základě těchto pozorování se mu podařilo identifikovat </a:t>
            </a:r>
            <a:r>
              <a:rPr lang="cs-CZ" b="1" dirty="0"/>
              <a:t>deset charakteristických manažerských rolí.</a:t>
            </a: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332656"/>
            <a:ext cx="8291264" cy="5793507"/>
          </a:xfrm>
        </p:spPr>
        <p:txBody>
          <a:bodyPr>
            <a:normAutofit fontScale="47500" lnSpcReduction="20000"/>
          </a:bodyPr>
          <a:lstStyle/>
          <a:p>
            <a:endParaRPr lang="cs-CZ" b="1" dirty="0" smtClean="0"/>
          </a:p>
          <a:p>
            <a:endParaRPr lang="cs-CZ" b="1" dirty="0"/>
          </a:p>
          <a:p>
            <a:r>
              <a:rPr lang="cs-CZ" b="1" dirty="0" smtClean="0"/>
              <a:t>1. Interpersonální role</a:t>
            </a:r>
            <a:endParaRPr lang="cs-CZ" dirty="0" smtClean="0"/>
          </a:p>
          <a:p>
            <a:r>
              <a:rPr lang="cs-CZ" dirty="0" smtClean="0"/>
              <a:t>Tyto role, vyplývající z formálních pravomocí, směřují do oblasti mezilidských vztahů. Mezi ně patří </a:t>
            </a:r>
            <a:r>
              <a:rPr lang="cs-CZ" b="1" dirty="0" smtClean="0"/>
              <a:t>role figurky, vůdce a styčného důstojníka</a:t>
            </a:r>
            <a:r>
              <a:rPr lang="cs-CZ" dirty="0" smtClean="0"/>
              <a:t>. Existence těchto rolí umožňuje manažerovi působit v rolích informačních a následně i v rolích rozhodovacích.</a:t>
            </a:r>
          </a:p>
          <a:p>
            <a:endParaRPr lang="cs-CZ" dirty="0" smtClean="0"/>
          </a:p>
          <a:p>
            <a:r>
              <a:rPr lang="cs-CZ" b="1" dirty="0"/>
              <a:t>1.1. Role figurky</a:t>
            </a:r>
          </a:p>
          <a:p>
            <a:r>
              <a:rPr lang="cs-CZ" dirty="0"/>
              <a:t>Mezi manažerské povinnosti patří i takové, které mají symbolický nebo ceremoniální charakter. Děkan fakulty blahopřeje promujícím studentům, starosta města se zúčastní zahájení významných výstav. Na těchto příkladech jsme si uvedli manažerskou  roli figurky.</a:t>
            </a:r>
          </a:p>
          <a:p>
            <a:r>
              <a:rPr lang="cs-CZ" dirty="0" smtClean="0"/>
              <a:t> </a:t>
            </a:r>
          </a:p>
          <a:p>
            <a:r>
              <a:rPr lang="cs-CZ" b="1" dirty="0" smtClean="0"/>
              <a:t>1.2. Role vůdce</a:t>
            </a:r>
            <a:endParaRPr lang="cs-CZ" dirty="0" smtClean="0"/>
          </a:p>
          <a:p>
            <a:r>
              <a:rPr lang="cs-CZ" dirty="0" smtClean="0"/>
              <a:t>Tato role zahrnuje řízení a koordinování činností podřízených pracovníků. Může zahrnovat i personalistiku (najímání, školení, povyšování a propouštění pracovníků). Do role vůdce patří i kontrolování, jehož pomocí manažer zjišťuje, zda se věci dělají v souladu s plánem.</a:t>
            </a:r>
          </a:p>
          <a:p>
            <a:r>
              <a:rPr lang="cs-CZ" dirty="0" smtClean="0"/>
              <a:t> </a:t>
            </a:r>
          </a:p>
          <a:p>
            <a:r>
              <a:rPr lang="cs-CZ" b="1" dirty="0" smtClean="0"/>
              <a:t>1.3. Role styčného důstojníka</a:t>
            </a:r>
            <a:endParaRPr lang="cs-CZ" dirty="0" smtClean="0"/>
          </a:p>
          <a:p>
            <a:r>
              <a:rPr lang="cs-CZ" dirty="0" smtClean="0"/>
              <a:t>V této roli manažer zabezpečuje interpersonální vztahy. Tyto kontakty vznikají jak v rámci organizace, tak i mimo ni. V rámci organizace musí manažer komunikovat s jinými manažery i s řadou dalších pracovníků, kteří mu nejsou podřízeni. Dále udržuje dobré vztahy s manažery, kteří zabezpečují vstupy i s manažery, kteří  produkty odebírají. Např. vedoucí výroby potřebuje efektivně komunikovat s vedoucími předvýrobních oddělení i s vedoucím odbytu. Není však pochyb o tom, že manažeři potřebují mít dobré kontakty i s lidmi vně organizaci. Role styčného důstojníka má značné nároky na disponibilní čas manažerů.</a:t>
            </a: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88640"/>
            <a:ext cx="8219256" cy="5937523"/>
          </a:xfrm>
        </p:spPr>
        <p:txBody>
          <a:bodyPr>
            <a:normAutofit fontScale="47500" lnSpcReduction="20000"/>
          </a:bodyPr>
          <a:lstStyle/>
          <a:p>
            <a:endParaRPr lang="cs-CZ" b="1" dirty="0" smtClean="0"/>
          </a:p>
          <a:p>
            <a:endParaRPr lang="cs-CZ" b="1" dirty="0"/>
          </a:p>
          <a:p>
            <a:endParaRPr lang="cs-CZ" b="1" dirty="0" smtClean="0"/>
          </a:p>
          <a:p>
            <a:r>
              <a:rPr lang="cs-CZ" b="1" dirty="0" smtClean="0"/>
              <a:t>2. Informační role</a:t>
            </a:r>
            <a:endParaRPr lang="cs-CZ" dirty="0" smtClean="0"/>
          </a:p>
          <a:p>
            <a:r>
              <a:rPr lang="cs-CZ" dirty="0" smtClean="0"/>
              <a:t>Tento soubor rolí vyžaduje na manažerovi, aby zabezpečil přijímání a odesílání informací, které nemají rutinní charakter. pomocí výše uvedených interpersonálních rolí, buduje manažer síť kontaktů. Interpersonální role umožňují manažerovi, aby v </a:t>
            </a:r>
            <a:r>
              <a:rPr lang="cs-CZ" b="1" dirty="0" smtClean="0"/>
              <a:t>roli sledovatele</a:t>
            </a:r>
            <a:r>
              <a:rPr lang="cs-CZ" dirty="0" smtClean="0"/>
              <a:t> potřebné informace shromažďoval a předával je dále prostřednictvím své </a:t>
            </a:r>
            <a:r>
              <a:rPr lang="cs-CZ" b="1" dirty="0" smtClean="0"/>
              <a:t>role šiřitele nebo mluvčího</a:t>
            </a:r>
            <a:r>
              <a:rPr lang="cs-CZ" dirty="0" smtClean="0"/>
              <a:t>.</a:t>
            </a:r>
          </a:p>
          <a:p>
            <a:r>
              <a:rPr lang="cs-CZ" dirty="0" smtClean="0"/>
              <a:t> </a:t>
            </a:r>
          </a:p>
          <a:p>
            <a:r>
              <a:rPr lang="cs-CZ" b="1" dirty="0" smtClean="0"/>
              <a:t>2.1. Role sledovatele</a:t>
            </a:r>
            <a:endParaRPr lang="cs-CZ" dirty="0" smtClean="0"/>
          </a:p>
          <a:p>
            <a:r>
              <a:rPr lang="cs-CZ" dirty="0" smtClean="0"/>
              <a:t>Tato role vyžaduje, aby manažer zkoumal prostředí, ve kterém jeho jednotka funguje, a shromažďoval důležité informace o změnách, příležitostech a problémech, které mohou mít na fungování jeho organizační jednotky vliv. Efektivnost plnění této role značně závisí na tom, do jaké míry je úspěšná jeho role styčného důstojníka. Získané informace mohou mít někdy značný význam pro celou organizaci. Například tehdy, týkají-li se akcí konkurenčních firem.</a:t>
            </a:r>
          </a:p>
          <a:p>
            <a:r>
              <a:rPr lang="cs-CZ" dirty="0" smtClean="0"/>
              <a:t> </a:t>
            </a:r>
          </a:p>
          <a:p>
            <a:r>
              <a:rPr lang="cs-CZ" b="1" dirty="0" smtClean="0"/>
              <a:t>2.2. Role šiřitele</a:t>
            </a:r>
            <a:endParaRPr lang="cs-CZ" dirty="0" smtClean="0"/>
          </a:p>
          <a:p>
            <a:r>
              <a:rPr lang="cs-CZ" dirty="0" smtClean="0"/>
              <a:t>Role šiřitele zahrnuje poskytování důležitých nebo výsadních informací podřízeným pracovníkům. Např. u příležitosti oběda se může prezident společnosti dozvědět, že určitá firma stojí na pokraji bankrotu. Tuto informaci pak může poskytnou svému obchodnímu řediteli s tím, aby nesolventní firmě neposkytoval zboží na úvěr.</a:t>
            </a:r>
          </a:p>
          <a:p>
            <a:r>
              <a:rPr lang="cs-CZ" dirty="0" smtClean="0"/>
              <a:t> </a:t>
            </a:r>
          </a:p>
          <a:p>
            <a:r>
              <a:rPr lang="cs-CZ" b="1" dirty="0" smtClean="0"/>
              <a:t>2.3. Role mluvčího</a:t>
            </a:r>
            <a:endParaRPr lang="cs-CZ" dirty="0" smtClean="0"/>
          </a:p>
          <a:p>
            <a:r>
              <a:rPr lang="cs-CZ" dirty="0" smtClean="0"/>
              <a:t>Zde manažer reprezentuje svou organizační jednotku vůči ostatním lidem. Tato reprezentace může mít jak interní  tak externí charakter. Může to být např. požadavek na zvýšení platu svých podřízených nebo prosazování požadavků firmy u externí organizace.</a:t>
            </a: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04664"/>
            <a:ext cx="8291264" cy="6264696"/>
          </a:xfrm>
        </p:spPr>
        <p:txBody>
          <a:bodyPr>
            <a:normAutofit fontScale="47500" lnSpcReduction="20000"/>
          </a:bodyPr>
          <a:lstStyle/>
          <a:p>
            <a:r>
              <a:rPr lang="cs-CZ" b="1" dirty="0" smtClean="0"/>
              <a:t>3. Rozhodovací role</a:t>
            </a:r>
            <a:endParaRPr lang="cs-CZ" dirty="0" smtClean="0"/>
          </a:p>
          <a:p>
            <a:r>
              <a:rPr lang="cs-CZ" dirty="0" smtClean="0"/>
              <a:t>I když mají interpersonální a informační role značný význam, nejsou to role poslední. Naopak, tyto role slouží jako vstupní článek pro manažerské rozhodování. Mnoho lidí se přitom shoduje na tom, že manažerské rozhodovací role podnikatele, eliminátora poruch, </a:t>
            </a:r>
            <a:r>
              <a:rPr lang="cs-CZ" dirty="0" err="1" smtClean="0"/>
              <a:t>alokátora</a:t>
            </a:r>
            <a:r>
              <a:rPr lang="cs-CZ" dirty="0" smtClean="0"/>
              <a:t> zdrojů a vyjednavače, jsou nejdůležitějšími povinnostmi manažera.</a:t>
            </a:r>
          </a:p>
          <a:p>
            <a:r>
              <a:rPr lang="cs-CZ" dirty="0" smtClean="0"/>
              <a:t> </a:t>
            </a:r>
          </a:p>
          <a:p>
            <a:r>
              <a:rPr lang="cs-CZ" b="1" dirty="0" smtClean="0"/>
              <a:t>3.1. Role podnikatele</a:t>
            </a:r>
            <a:endParaRPr lang="cs-CZ" dirty="0" smtClean="0"/>
          </a:p>
          <a:p>
            <a:r>
              <a:rPr lang="cs-CZ" dirty="0" smtClean="0"/>
              <a:t>Tato role představuje povinnosti manažera sledovat a využívat změny v okolí pro efektivní rozvoj své jednotky. Progresivní provozní manažer se snaží využívat nové technologie, metody a postupy pro zvýšení efektivnosti fungování provozu. Špičkový výkonný ředitel společnosti usiluje o to, aby s předstihem reagoval na budoucí potřeby zákazníků.</a:t>
            </a:r>
          </a:p>
          <a:p>
            <a:r>
              <a:rPr lang="cs-CZ" dirty="0" smtClean="0"/>
              <a:t> </a:t>
            </a:r>
          </a:p>
          <a:p>
            <a:r>
              <a:rPr lang="cs-CZ" b="1" dirty="0" smtClean="0"/>
              <a:t>3.2. Role eliminátora poruch</a:t>
            </a:r>
            <a:endParaRPr lang="cs-CZ" dirty="0" smtClean="0"/>
          </a:p>
          <a:p>
            <a:r>
              <a:rPr lang="cs-CZ" dirty="0" smtClean="0"/>
              <a:t>	V této roli manažeři napravují negativní působení vlivů, které jsou mimo jejich kontrolu. Protože vznik poruch vyžaduje rychlou odezvu, má role eliminátora poruch prioritu před všemi ostatními manažerskými rolemi. Hlavním cílem je udržování stability. Příkladem této role může být reakce výkonného ředitele na stávku zaměstnanců firmy. Z toho všeho plyne, že reakce manažerů musí být rychlá a musí vést k návratu normálního stavu.</a:t>
            </a:r>
          </a:p>
          <a:p>
            <a:r>
              <a:rPr lang="cs-CZ" b="1" dirty="0" smtClean="0"/>
              <a:t>3.3. Role </a:t>
            </a:r>
            <a:r>
              <a:rPr lang="cs-CZ" b="1" dirty="0" err="1" smtClean="0"/>
              <a:t>alokátora</a:t>
            </a:r>
            <a:r>
              <a:rPr lang="cs-CZ" b="1" dirty="0" smtClean="0"/>
              <a:t> zdrojů</a:t>
            </a:r>
            <a:endParaRPr lang="cs-CZ" dirty="0" smtClean="0"/>
          </a:p>
          <a:p>
            <a:r>
              <a:rPr lang="cs-CZ" dirty="0" smtClean="0"/>
              <a:t>	Role </a:t>
            </a:r>
            <a:r>
              <a:rPr lang="cs-CZ" dirty="0" err="1" smtClean="0"/>
              <a:t>alokátora</a:t>
            </a:r>
            <a:r>
              <a:rPr lang="cs-CZ" dirty="0" smtClean="0"/>
              <a:t> spočívá v tom jak rozdělit omezené disponibilní zdroje (peníze, pracovníky, čas, stroje a zařízení). Musí tyto zdroje rozdělit tak, aby přinášely co největší užitek. Proto je tato role pro efektivitu fungování jednotky i celé organizace nesmírně důležitá. Provozní manažer musí např. rozhodnout o tom, zda pro dosažení cíle využije přesčasovou práci nebo či najme další pracovníky na zkrácený úvazek.</a:t>
            </a:r>
          </a:p>
          <a:p>
            <a:r>
              <a:rPr lang="cs-CZ" b="1" dirty="0" smtClean="0"/>
              <a:t>3.4. Role vyjednavače</a:t>
            </a:r>
            <a:endParaRPr lang="cs-CZ" dirty="0" smtClean="0"/>
          </a:p>
          <a:p>
            <a:r>
              <a:rPr lang="cs-CZ" dirty="0" smtClean="0"/>
              <a:t>	Tato role předurčuje manažera k vyjednávání s ostatními organizačními jednotkami a jednotlivci tak, aby pro sebe získal určité výhody. Vyjednávání se může týkat např. výkonnosti, cílů, zdrojů atd.. Například výkonný ředitel může jednat o změnách pracovních podmínek se zástupci odborové organizace.</a:t>
            </a:r>
          </a:p>
          <a:p>
            <a:endParaRPr lang="cs-CZ"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TotalTime>
  <Words>1578</Words>
  <Application>Microsoft Office PowerPoint</Application>
  <PresentationFormat>Předvádění na obrazovce (4:3)</PresentationFormat>
  <Paragraphs>376</Paragraphs>
  <Slides>48</Slides>
  <Notes>1</Notes>
  <HiddenSlides>0</HiddenSlides>
  <MMClips>0</MMClips>
  <ScaleCrop>false</ScaleCrop>
  <HeadingPairs>
    <vt:vector size="4" baseType="variant">
      <vt:variant>
        <vt:lpstr>Motiv</vt:lpstr>
      </vt:variant>
      <vt:variant>
        <vt:i4>1</vt:i4>
      </vt:variant>
      <vt:variant>
        <vt:lpstr>Nadpisy snímků</vt:lpstr>
      </vt:variant>
      <vt:variant>
        <vt:i4>48</vt:i4>
      </vt:variant>
    </vt:vector>
  </HeadingPairs>
  <TitlesOfParts>
    <vt:vector size="49" baseType="lpstr">
      <vt:lpstr>Motiv sady Office</vt:lpstr>
      <vt:lpstr>Manager v procesu řízení  vlastnosti manažera  profilující charakteristiky osobnosti role  managera manažerské dovednosti  </vt:lpstr>
      <vt:lpstr>Snímek 2</vt:lpstr>
      <vt:lpstr>Snímek 3</vt:lpstr>
      <vt:lpstr>Snímek 4</vt:lpstr>
      <vt:lpstr>Snímek 5</vt:lpstr>
      <vt:lpstr>Manažerské role </vt:lpstr>
      <vt:lpstr>Snímek 7</vt:lpstr>
      <vt:lpstr>Snímek 8</vt:lpstr>
      <vt:lpstr>Snímek 9</vt:lpstr>
      <vt:lpstr>Snímek 10</vt:lpstr>
      <vt:lpstr> Management v podniku </vt:lpstr>
      <vt:lpstr>b) manažerské činnosti </vt:lpstr>
      <vt:lpstr>Snímek 13</vt:lpstr>
      <vt:lpstr>Manažer 1. linie </vt:lpstr>
      <vt:lpstr>Manažer 2. linie </vt:lpstr>
      <vt:lpstr>Vrcholový manažer</vt:lpstr>
      <vt:lpstr>Členění manažerských funkcí: </vt:lpstr>
      <vt:lpstr>Snímek 18</vt:lpstr>
      <vt:lpstr>c) organizační struktura podniku </vt:lpstr>
      <vt:lpstr>třídění organizačních struktur </vt:lpstr>
      <vt:lpstr>2. hledisko druhu sdružování činností</vt:lpstr>
      <vt:lpstr>3. hledisko rozhodovací pravomoci </vt:lpstr>
      <vt:lpstr>4.hledisko míry centralizace</vt:lpstr>
      <vt:lpstr>5. hledisko počtu řídících úrovní </vt:lpstr>
      <vt:lpstr>6. hledisko časového trvání </vt:lpstr>
      <vt:lpstr>Faktory ovlivňující volbu organizované struktury</vt:lpstr>
      <vt:lpstr>d) složky řízení </vt:lpstr>
      <vt:lpstr>e) styly řízení </vt:lpstr>
      <vt:lpstr>f) osobnost manažera </vt:lpstr>
      <vt:lpstr>charakteristické rysy práce manažera</vt:lpstr>
      <vt:lpstr>Snímek 31</vt:lpstr>
      <vt:lpstr>PLÁNOVÁNÍ </vt:lpstr>
      <vt:lpstr>VÝBĚR, ROZMÍSŤOVÁNÍ A HODNOCENÍ PRACOVNÍKŮ </vt:lpstr>
      <vt:lpstr>Výběr manažerů </vt:lpstr>
      <vt:lpstr>Hodnocení pracovníků </vt:lpstr>
      <vt:lpstr>Formy odměn </vt:lpstr>
      <vt:lpstr>Odměňování vrcholových řídících pracovníků </vt:lpstr>
      <vt:lpstr>VEDENÍ LIDÍ</vt:lpstr>
      <vt:lpstr>Teorie motivace </vt:lpstr>
      <vt:lpstr>Základní zásady motivace </vt:lpstr>
      <vt:lpstr>KONTROLA</vt:lpstr>
      <vt:lpstr>Klasifikace kontrolních procesů </vt:lpstr>
      <vt:lpstr>Fáze kontrolního procesu </vt:lpstr>
      <vt:lpstr>ROZHODOVÁNÍ </vt:lpstr>
      <vt:lpstr>Typy (způsoby) rozhodování</vt:lpstr>
      <vt:lpstr>Etapy rozhodovacího procesu</vt:lpstr>
      <vt:lpstr>Rozhodovací metody</vt:lpstr>
      <vt:lpstr>Snímek 48</vt:lpstr>
    </vt:vector>
  </TitlesOfParts>
  <Company>Pedagogická fakulta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Manager v procesu řízení  vlastnosti manažera  profilující charakteristiky osobnosti role managera manažerské dovednosti  </dc:title>
  <dc:creator>Your User Name</dc:creator>
  <cp:lastModifiedBy>Your User Name</cp:lastModifiedBy>
  <cp:revision>7</cp:revision>
  <dcterms:created xsi:type="dcterms:W3CDTF">2011-10-14T10:27:14Z</dcterms:created>
  <dcterms:modified xsi:type="dcterms:W3CDTF">2011-10-14T12:07:08Z</dcterms:modified>
</cp:coreProperties>
</file>