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93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85C96A21-4642-4C11-9CC4-8A436FC810D6}" type="datetimeFigureOut">
              <a:rPr lang="cs-CZ"/>
              <a:pPr>
                <a:defRPr/>
              </a:pPr>
              <a:t>3.3.2012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FFAB9BE-855A-4954-9029-22B6C4627A91}"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A76F88B-8B00-4C60-BB38-99E9B3340B61}" type="datetimeFigureOut">
              <a:rPr lang="cs-CZ"/>
              <a:pPr>
                <a:defRPr/>
              </a:pPr>
              <a:t>3.3.2012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A2E44C-DE7B-456A-9802-E665852BCB5E}"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BBE8960-AF16-40E0-8B05-BF0CEF80A7FC}" type="datetimeFigureOut">
              <a:rPr lang="cs-CZ"/>
              <a:pPr>
                <a:defRPr/>
              </a:pPr>
              <a:t>3.3.2012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79DC331-34BC-48C0-9B8A-6DD84270DCA8}"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D655D3B-927D-46E0-BC25-D209CDBFFD54}" type="datetimeFigureOut">
              <a:rPr lang="cs-CZ"/>
              <a:pPr>
                <a:defRPr/>
              </a:pPr>
              <a:t>3.3.2012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FC947E9-1411-43A9-9793-3105BEB90E4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C3727883-4C8C-4F9B-B22E-262ADFDB2746}" type="datetimeFigureOut">
              <a:rPr lang="cs-CZ"/>
              <a:pPr>
                <a:defRPr/>
              </a:pPr>
              <a:t>3.3.2012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CA02EE-8C0F-470A-8198-83562A46D0CF}"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F00207CB-5390-4120-9973-67045DE1FB2C}" type="datetimeFigureOut">
              <a:rPr lang="cs-CZ"/>
              <a:pPr>
                <a:defRPr/>
              </a:pPr>
              <a:t>3.3.2012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09E8034-C367-4B29-8CD0-A30B7365ACB2}"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B47380D9-C92F-4278-91E8-A51813F300C6}" type="datetimeFigureOut">
              <a:rPr lang="cs-CZ"/>
              <a:pPr>
                <a:defRPr/>
              </a:pPr>
              <a:t>3.3.2012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320F2379-4458-4B3E-87A4-7B542FB1658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5047E5F8-77A3-4627-A98C-89DD0ACF5D1C}" type="datetimeFigureOut">
              <a:rPr lang="cs-CZ"/>
              <a:pPr>
                <a:defRPr/>
              </a:pPr>
              <a:t>3.3.2012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C5766CAA-540B-4F0B-B863-84AA8BB8CE6D}"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70FBEC4C-DAF1-4EF2-8C83-40A608C96A62}" type="datetimeFigureOut">
              <a:rPr lang="cs-CZ"/>
              <a:pPr>
                <a:defRPr/>
              </a:pPr>
              <a:t>3.3.2012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A66E3F12-A9FE-4232-98CE-318937B6A29E}"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F39460F-578E-4F6B-B84F-215209996BCC}" type="datetimeFigureOut">
              <a:rPr lang="cs-CZ"/>
              <a:pPr>
                <a:defRPr/>
              </a:pPr>
              <a:t>3.3.2012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263F583-1523-4CFE-86D0-A5C97F77ABEE}"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E4FF2A5-D2DA-43D9-975B-8EEB779D5D8F}" type="datetimeFigureOut">
              <a:rPr lang="cs-CZ"/>
              <a:pPr>
                <a:defRPr/>
              </a:pPr>
              <a:t>3.3.2012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79BC47C-4B0F-4A74-812E-2BF938CF969F}"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2082AA3-911F-464D-BCED-41D7925F9ED9}" type="datetimeFigureOut">
              <a:rPr lang="cs-CZ"/>
              <a:pPr>
                <a:defRPr/>
              </a:pPr>
              <a:t>3.3.2012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5D388A1-5641-49C1-8185-AD1E32737C18}" type="slidenum">
              <a:rPr lang="cs-CZ"/>
              <a:pPr>
                <a:defRPr/>
              </a:pPr>
              <a:t>‹#›</a:t>
            </a:fld>
            <a:endParaRPr lang="cs-CZ"/>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smt.cz/" TargetMode="External"/><Relationship Id="rId2" Type="http://schemas.openxmlformats.org/officeDocument/2006/relationships/hyperlink" Target="http://www.e-gram.cz/" TargetMode="External"/><Relationship Id="rId1" Type="http://schemas.openxmlformats.org/officeDocument/2006/relationships/slideLayout" Target="../slideLayouts/slideLayout2.xml"/><Relationship Id="rId4" Type="http://schemas.openxmlformats.org/officeDocument/2006/relationships/hyperlink" Target="http://www.vuppraha.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042988" y="549275"/>
            <a:ext cx="6729412" cy="5089525"/>
          </a:xfrm>
        </p:spPr>
        <p:txBody>
          <a:bodyPr rtlCol="0">
            <a:normAutofit lnSpcReduction="10000"/>
          </a:bodyPr>
          <a:lstStyle/>
          <a:p>
            <a:pPr fontAlgn="auto">
              <a:spcAft>
                <a:spcPts val="0"/>
              </a:spcAft>
              <a:buFont typeface="Arial" pitchFamily="34" charset="0"/>
              <a:buNone/>
              <a:defRPr/>
            </a:pPr>
            <a:r>
              <a:rPr lang="cs-CZ" b="1" u="dbl" cap="all" dirty="0"/>
              <a:t>KURIKULÁRNÍ DOKUMENTY I	</a:t>
            </a:r>
            <a:r>
              <a:rPr lang="cs-CZ" b="1" cap="all" dirty="0"/>
              <a:t>						        </a:t>
            </a:r>
            <a:endParaRPr lang="cs-CZ" b="1" u="dbl" cap="all" dirty="0"/>
          </a:p>
          <a:p>
            <a:pPr fontAlgn="auto">
              <a:spcAft>
                <a:spcPts val="0"/>
              </a:spcAft>
              <a:buFont typeface="Arial" pitchFamily="34" charset="0"/>
              <a:buNone/>
              <a:defRPr/>
            </a:pPr>
            <a:r>
              <a:rPr lang="cs-CZ" dirty="0"/>
              <a:t> </a:t>
            </a:r>
          </a:p>
          <a:p>
            <a:pPr fontAlgn="auto">
              <a:spcAft>
                <a:spcPts val="0"/>
              </a:spcAft>
              <a:buFont typeface="Arial" pitchFamily="34" charset="0"/>
              <a:buNone/>
              <a:defRPr/>
            </a:pPr>
            <a:r>
              <a:rPr lang="cs-CZ" dirty="0"/>
              <a:t>Zákon 561/2004 a 562/2004 Sbírky zákonů</a:t>
            </a:r>
          </a:p>
          <a:p>
            <a:pPr fontAlgn="auto">
              <a:spcAft>
                <a:spcPts val="0"/>
              </a:spcAft>
              <a:buFont typeface="Arial" pitchFamily="34" charset="0"/>
              <a:buNone/>
              <a:defRPr/>
            </a:pPr>
            <a:r>
              <a:rPr lang="cs-CZ" b="1" dirty="0"/>
              <a:t>Zákon o předškolním, základním, středním, vyšším odborném a jiném vzdělávání (školský zákon)</a:t>
            </a:r>
            <a:endParaRPr lang="cs-CZ" dirty="0"/>
          </a:p>
          <a:p>
            <a:pPr fontAlgn="auto">
              <a:spcAft>
                <a:spcPts val="0"/>
              </a:spcAft>
              <a:buFont typeface="Arial" pitchFamily="34" charset="0"/>
              <a:buNone/>
              <a:defRPr/>
            </a:pPr>
            <a:r>
              <a:rPr lang="cs-CZ" dirty="0"/>
              <a:t>Zákon 563/2004 Sbírky zákonů</a:t>
            </a:r>
          </a:p>
          <a:p>
            <a:pPr fontAlgn="auto">
              <a:spcAft>
                <a:spcPts val="0"/>
              </a:spcAft>
              <a:buFont typeface="Arial" pitchFamily="34" charset="0"/>
              <a:buNone/>
              <a:defRPr/>
            </a:pPr>
            <a:r>
              <a:rPr lang="cs-CZ" b="1" dirty="0"/>
              <a:t>Zákon o pedagogických pracovnících</a:t>
            </a:r>
            <a:endParaRPr lang="cs-CZ" dirty="0"/>
          </a:p>
          <a:p>
            <a:pPr fontAlgn="auto">
              <a:spcAft>
                <a:spcPts val="0"/>
              </a:spcAft>
              <a:buFont typeface="Arial" pitchFamily="34" charset="0"/>
              <a:buNone/>
              <a:defRPr/>
            </a:pP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260350"/>
            <a:ext cx="8291512" cy="5865813"/>
          </a:xfrm>
        </p:spPr>
        <p:txBody>
          <a:bodyPr rtlCol="0">
            <a:normAutofit fontScale="70000" lnSpcReduction="20000"/>
          </a:bodyPr>
          <a:lstStyle/>
          <a:p>
            <a:pPr fontAlgn="auto">
              <a:spcAft>
                <a:spcPts val="0"/>
              </a:spcAft>
              <a:buFont typeface="Arial" pitchFamily="34" charset="0"/>
              <a:buChar char="•"/>
              <a:defRPr/>
            </a:pPr>
            <a:r>
              <a:rPr lang="cs-CZ" b="1" dirty="0"/>
              <a:t>Klíčové kompetence</a:t>
            </a:r>
            <a:endParaRPr lang="cs-CZ" dirty="0"/>
          </a:p>
          <a:p>
            <a:pPr fontAlgn="auto">
              <a:spcAft>
                <a:spcPts val="0"/>
              </a:spcAft>
              <a:buFont typeface="Arial" pitchFamily="34" charset="0"/>
              <a:buChar char="•"/>
              <a:defRPr/>
            </a:pPr>
            <a:r>
              <a:rPr lang="cs-CZ" dirty="0"/>
              <a:t>soubor předpokládaných </a:t>
            </a:r>
            <a:r>
              <a:rPr lang="cs-CZ" b="1" dirty="0"/>
              <a:t>vědomostí, dovedností, schopností, postojů a hodnot</a:t>
            </a:r>
            <a:r>
              <a:rPr lang="cs-CZ" dirty="0"/>
              <a:t>, které by žák měl získat v průběhu gymnaziálního vzdělávání </a:t>
            </a:r>
          </a:p>
          <a:p>
            <a:pPr fontAlgn="auto">
              <a:spcAft>
                <a:spcPts val="0"/>
              </a:spcAft>
              <a:buFont typeface="Arial" pitchFamily="34" charset="0"/>
              <a:buChar char="•"/>
              <a:defRPr/>
            </a:pPr>
            <a:r>
              <a:rPr lang="cs-CZ" dirty="0"/>
              <a:t>tyto vědomosti, dovednosti, schopnosti, postoje a hodnoty navazují na úroveň, kterou si má žák osvojit v průběhu základního vzdělávání</a:t>
            </a:r>
          </a:p>
          <a:p>
            <a:pPr fontAlgn="auto">
              <a:spcAft>
                <a:spcPts val="0"/>
              </a:spcAft>
              <a:buFont typeface="Arial" pitchFamily="34" charset="0"/>
              <a:buChar char="•"/>
              <a:defRPr/>
            </a:pPr>
            <a:r>
              <a:rPr lang="cs-CZ" dirty="0"/>
              <a:t>rozvoj klíčových kompetencí žáků by měla podporovat celá koncepce vzdělávání na dané škole, např. strukturací vzdělávacího obsahu, podporou vhodných metod a forem výuky apod.</a:t>
            </a:r>
          </a:p>
          <a:p>
            <a:pPr fontAlgn="auto">
              <a:spcAft>
                <a:spcPts val="0"/>
              </a:spcAft>
              <a:buFont typeface="Arial" pitchFamily="34" charset="0"/>
              <a:buChar char="•"/>
              <a:defRPr/>
            </a:pPr>
            <a:r>
              <a:rPr lang="cs-CZ" dirty="0"/>
              <a:t>V etapě gymnaziálního vzdělávání jsou za klíčové považovány tyto kompetence:</a:t>
            </a:r>
          </a:p>
          <a:p>
            <a:pPr fontAlgn="auto">
              <a:spcAft>
                <a:spcPts val="0"/>
              </a:spcAft>
              <a:buFont typeface="Arial" pitchFamily="34" charset="0"/>
              <a:buChar char="•"/>
              <a:defRPr/>
            </a:pPr>
            <a:r>
              <a:rPr lang="cs-CZ" dirty="0"/>
              <a:t>kompetence k učení</a:t>
            </a:r>
          </a:p>
          <a:p>
            <a:pPr fontAlgn="auto">
              <a:spcAft>
                <a:spcPts val="0"/>
              </a:spcAft>
              <a:buFont typeface="Arial" pitchFamily="34" charset="0"/>
              <a:buChar char="•"/>
              <a:defRPr/>
            </a:pPr>
            <a:r>
              <a:rPr lang="cs-CZ" dirty="0"/>
              <a:t>kompetence k řešení problémů</a:t>
            </a:r>
          </a:p>
          <a:p>
            <a:pPr fontAlgn="auto">
              <a:spcAft>
                <a:spcPts val="0"/>
              </a:spcAft>
              <a:buFont typeface="Arial" pitchFamily="34" charset="0"/>
              <a:buChar char="•"/>
              <a:defRPr/>
            </a:pPr>
            <a:r>
              <a:rPr lang="cs-CZ" dirty="0"/>
              <a:t>kompetence komunikativní</a:t>
            </a:r>
          </a:p>
          <a:p>
            <a:pPr fontAlgn="auto">
              <a:spcAft>
                <a:spcPts val="0"/>
              </a:spcAft>
              <a:buFont typeface="Arial" pitchFamily="34" charset="0"/>
              <a:buChar char="•"/>
              <a:defRPr/>
            </a:pPr>
            <a:r>
              <a:rPr lang="cs-CZ" dirty="0"/>
              <a:t>kompetence sociální a personální</a:t>
            </a:r>
          </a:p>
          <a:p>
            <a:pPr fontAlgn="auto">
              <a:spcAft>
                <a:spcPts val="0"/>
              </a:spcAft>
              <a:buFont typeface="Arial" pitchFamily="34" charset="0"/>
              <a:buChar char="•"/>
              <a:defRPr/>
            </a:pPr>
            <a:r>
              <a:rPr lang="cs-CZ" dirty="0"/>
              <a:t>kompetence občanské</a:t>
            </a:r>
          </a:p>
          <a:p>
            <a:pPr fontAlgn="auto">
              <a:spcAft>
                <a:spcPts val="0"/>
              </a:spcAft>
              <a:buFont typeface="Arial" pitchFamily="34" charset="0"/>
              <a:buChar char="•"/>
              <a:defRPr/>
            </a:pP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313" y="260350"/>
            <a:ext cx="8218487" cy="5865813"/>
          </a:xfrm>
        </p:spPr>
        <p:txBody>
          <a:bodyPr rtlCol="0">
            <a:normAutofit fontScale="70000" lnSpcReduction="20000"/>
          </a:bodyPr>
          <a:lstStyle/>
          <a:p>
            <a:pPr fontAlgn="auto">
              <a:spcAft>
                <a:spcPts val="0"/>
              </a:spcAft>
              <a:buFont typeface="Arial" pitchFamily="34" charset="0"/>
              <a:buChar char="•"/>
              <a:defRPr/>
            </a:pPr>
            <a:r>
              <a:rPr lang="cs-CZ" b="1" cap="all" dirty="0"/>
              <a:t>Kurikulum</a:t>
            </a:r>
            <a:endParaRPr lang="cs-CZ" b="1" u="dbl" cap="all" dirty="0"/>
          </a:p>
          <a:p>
            <a:pPr fontAlgn="auto">
              <a:spcAft>
                <a:spcPts val="0"/>
              </a:spcAft>
              <a:buFont typeface="Arial" pitchFamily="34" charset="0"/>
              <a:buChar char="•"/>
              <a:defRPr/>
            </a:pPr>
            <a:r>
              <a:rPr lang="cs-CZ" dirty="0"/>
              <a:t>3 významy pojmu</a:t>
            </a:r>
          </a:p>
          <a:p>
            <a:pPr fontAlgn="auto">
              <a:spcAft>
                <a:spcPts val="0"/>
              </a:spcAft>
              <a:buFont typeface="Arial" pitchFamily="34" charset="0"/>
              <a:buChar char="•"/>
              <a:defRPr/>
            </a:pPr>
            <a:r>
              <a:rPr lang="cs-CZ" dirty="0"/>
              <a:t>vzdělávací program, plán</a:t>
            </a:r>
          </a:p>
          <a:p>
            <a:pPr fontAlgn="auto">
              <a:spcAft>
                <a:spcPts val="0"/>
              </a:spcAft>
              <a:buFont typeface="Arial" pitchFamily="34" charset="0"/>
              <a:buChar char="•"/>
              <a:defRPr/>
            </a:pPr>
            <a:r>
              <a:rPr lang="cs-CZ" dirty="0"/>
              <a:t>průběh studia a jeho obsah</a:t>
            </a:r>
          </a:p>
          <a:p>
            <a:pPr fontAlgn="auto">
              <a:spcAft>
                <a:spcPts val="0"/>
              </a:spcAft>
              <a:buFont typeface="Arial" pitchFamily="34" charset="0"/>
              <a:buChar char="•"/>
              <a:defRPr/>
            </a:pPr>
            <a:r>
              <a:rPr lang="cs-CZ" dirty="0"/>
              <a:t>obsah veškeré zkušenosti, kterou žáci získávají ve škole a v činnostech ke škole se vztahujícím, její plánování a hodnocení</a:t>
            </a:r>
          </a:p>
          <a:p>
            <a:pPr fontAlgn="auto">
              <a:spcAft>
                <a:spcPts val="0"/>
              </a:spcAft>
              <a:buFont typeface="Arial" pitchFamily="34" charset="0"/>
              <a:buChar char="•"/>
              <a:defRPr/>
            </a:pPr>
            <a:r>
              <a:rPr lang="cs-CZ" dirty="0"/>
              <a:t> </a:t>
            </a:r>
          </a:p>
          <a:p>
            <a:pPr fontAlgn="auto">
              <a:spcAft>
                <a:spcPts val="0"/>
              </a:spcAft>
              <a:buFont typeface="Arial" pitchFamily="34" charset="0"/>
              <a:buChar char="•"/>
              <a:defRPr/>
            </a:pPr>
            <a:r>
              <a:rPr lang="cs-CZ" u="dbl" dirty="0"/>
              <a:t>útlumové KURIKULÁRNÍ DOKUMETY</a:t>
            </a:r>
            <a:r>
              <a:rPr lang="cs-CZ" dirty="0"/>
              <a:t> </a:t>
            </a:r>
          </a:p>
          <a:p>
            <a:pPr fontAlgn="auto">
              <a:spcAft>
                <a:spcPts val="0"/>
              </a:spcAft>
              <a:buFont typeface="Arial" pitchFamily="34" charset="0"/>
              <a:buChar char="•"/>
              <a:defRPr/>
            </a:pPr>
            <a:r>
              <a:rPr lang="cs-CZ" b="1" u="dbl" cap="all" dirty="0"/>
              <a:t>Vzdělávací programy</a:t>
            </a:r>
            <a:r>
              <a:rPr lang="cs-CZ" b="1" cap="all" dirty="0"/>
              <a:t> (pouze pro základní školy)</a:t>
            </a:r>
            <a:endParaRPr lang="cs-CZ" b="1" u="dbl" cap="all" dirty="0"/>
          </a:p>
          <a:p>
            <a:pPr fontAlgn="auto">
              <a:spcAft>
                <a:spcPts val="0"/>
              </a:spcAft>
              <a:buFont typeface="Arial" pitchFamily="34" charset="0"/>
              <a:buChar char="•"/>
              <a:defRPr/>
            </a:pPr>
            <a:r>
              <a:rPr lang="cs-CZ" b="1" cap="all" dirty="0"/>
              <a:t>Normativní </a:t>
            </a:r>
            <a:r>
              <a:rPr lang="cs-CZ" b="1" cap="all" dirty="0" err="1"/>
              <a:t>kurikulární</a:t>
            </a:r>
            <a:r>
              <a:rPr lang="cs-CZ" b="1" cap="all" dirty="0"/>
              <a:t> dokument vymezující komplexním způsobem koncepci, cíle, obsah, příp. další parametry vzdělávání v určitém stupni nebo druhu školy. Řídí vzdělávací procesy na školách a determinuje tvorbu dalších </a:t>
            </a:r>
            <a:r>
              <a:rPr lang="cs-CZ" b="1" cap="all" dirty="0" err="1"/>
              <a:t>kurikulárních</a:t>
            </a:r>
            <a:r>
              <a:rPr lang="cs-CZ" b="1" cap="all" dirty="0"/>
              <a:t> dokumentů.</a:t>
            </a:r>
            <a:endParaRPr lang="cs-CZ" b="1" u="dbl" cap="all" dirty="0"/>
          </a:p>
          <a:p>
            <a:pPr fontAlgn="auto">
              <a:spcAft>
                <a:spcPts val="0"/>
              </a:spcAft>
              <a:buFont typeface="Arial" pitchFamily="34" charset="0"/>
              <a:buChar char="•"/>
              <a:defRPr/>
            </a:pPr>
            <a:r>
              <a:rPr lang="cs-CZ" b="1" cap="all" dirty="0"/>
              <a:t>Základní škola</a:t>
            </a:r>
            <a:endParaRPr lang="cs-CZ" b="1" u="dbl" cap="all" dirty="0"/>
          </a:p>
          <a:p>
            <a:pPr fontAlgn="auto">
              <a:spcAft>
                <a:spcPts val="0"/>
              </a:spcAft>
              <a:buFont typeface="Arial" pitchFamily="34" charset="0"/>
              <a:buChar char="•"/>
              <a:defRPr/>
            </a:pPr>
            <a:r>
              <a:rPr lang="cs-CZ" dirty="0"/>
              <a:t>Národní škola</a:t>
            </a:r>
          </a:p>
          <a:p>
            <a:pPr fontAlgn="auto">
              <a:spcAft>
                <a:spcPts val="0"/>
              </a:spcAft>
              <a:buFont typeface="Arial" pitchFamily="34" charset="0"/>
              <a:buChar char="•"/>
              <a:defRPr/>
            </a:pPr>
            <a:r>
              <a:rPr lang="cs-CZ" dirty="0"/>
              <a:t>Obecná (Občanská) škola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333375"/>
            <a:ext cx="8291512" cy="5792788"/>
          </a:xfrm>
        </p:spPr>
        <p:txBody>
          <a:bodyPr rtlCol="0">
            <a:normAutofit fontScale="62500" lnSpcReduction="20000"/>
          </a:bodyPr>
          <a:lstStyle/>
          <a:p>
            <a:pPr fontAlgn="auto">
              <a:spcAft>
                <a:spcPts val="0"/>
              </a:spcAft>
              <a:buFont typeface="Arial" pitchFamily="34" charset="0"/>
              <a:buChar char="•"/>
              <a:defRPr/>
            </a:pPr>
            <a:r>
              <a:rPr lang="cs-CZ" b="1" u="dbl" cap="all" dirty="0"/>
              <a:t>Učební plán</a:t>
            </a:r>
          </a:p>
          <a:p>
            <a:pPr fontAlgn="auto">
              <a:spcAft>
                <a:spcPts val="0"/>
              </a:spcAft>
              <a:buFont typeface="Arial" pitchFamily="34" charset="0"/>
              <a:buChar char="•"/>
              <a:defRPr/>
            </a:pPr>
            <a:r>
              <a:rPr lang="cs-CZ" dirty="0"/>
              <a:t>Normativní pedagogický dokument, konkretizující obsah vzdělávání a jeho organizační rámec na určitém stupni/typu školy. Vymezuje soubor vyučovacích předmětů, časové dotace a zařazení do ročníků. Ředitel může upravit hodinovou dotaci v rozsahu 10% ve struktuře a uspořádání předmětů.</a:t>
            </a:r>
          </a:p>
          <a:p>
            <a:pPr fontAlgn="auto">
              <a:spcAft>
                <a:spcPts val="0"/>
              </a:spcAft>
              <a:buFont typeface="Arial" pitchFamily="34" charset="0"/>
              <a:buChar char="•"/>
              <a:defRPr/>
            </a:pPr>
            <a:r>
              <a:rPr lang="cs-CZ" dirty="0"/>
              <a:t> </a:t>
            </a:r>
          </a:p>
          <a:p>
            <a:pPr fontAlgn="auto">
              <a:spcAft>
                <a:spcPts val="0"/>
              </a:spcAft>
              <a:buFont typeface="Arial" pitchFamily="34" charset="0"/>
              <a:buChar char="•"/>
              <a:defRPr/>
            </a:pPr>
            <a:r>
              <a:rPr lang="cs-CZ" b="1" u="dbl" cap="all" dirty="0"/>
              <a:t>Učební osnovy</a:t>
            </a:r>
          </a:p>
          <a:p>
            <a:pPr fontAlgn="auto">
              <a:spcAft>
                <a:spcPts val="0"/>
              </a:spcAft>
              <a:buFont typeface="Arial" pitchFamily="34" charset="0"/>
              <a:buChar char="•"/>
              <a:defRPr/>
            </a:pPr>
            <a:r>
              <a:rPr lang="cs-CZ" dirty="0"/>
              <a:t>Normativní pedagogický dokument stanovující cíle, vymezující obsah, rozsah, posloupnost a distribuci učiva vyučovacích předmětů do jednotlivých ročníků a časových úseků vyučování. Popisuje základní metody, organizační formy a postupy. Je vypracováván pro jednotlivé předměty a je určen jako program vyučování učiteli.</a:t>
            </a:r>
          </a:p>
          <a:p>
            <a:pPr fontAlgn="auto">
              <a:spcAft>
                <a:spcPts val="0"/>
              </a:spcAft>
              <a:buFont typeface="Arial" pitchFamily="34" charset="0"/>
              <a:buChar char="•"/>
              <a:defRPr/>
            </a:pPr>
            <a:r>
              <a:rPr lang="cs-CZ" dirty="0"/>
              <a:t> </a:t>
            </a:r>
          </a:p>
          <a:p>
            <a:pPr fontAlgn="auto">
              <a:spcAft>
                <a:spcPts val="0"/>
              </a:spcAft>
              <a:buFont typeface="Arial" pitchFamily="34" charset="0"/>
              <a:buChar char="•"/>
              <a:defRPr/>
            </a:pPr>
            <a:r>
              <a:rPr lang="cs-CZ" b="1" u="dbl" cap="all" dirty="0"/>
              <a:t>Standard vzdělávání</a:t>
            </a:r>
          </a:p>
          <a:p>
            <a:pPr fontAlgn="auto">
              <a:spcAft>
                <a:spcPts val="0"/>
              </a:spcAft>
              <a:buFont typeface="Arial" pitchFamily="34" charset="0"/>
              <a:buChar char="•"/>
              <a:defRPr/>
            </a:pPr>
            <a:r>
              <a:rPr lang="cs-CZ" dirty="0"/>
              <a:t>Konkrétně vymezené, obligatorní požadavky, které musí splnit žáci v určitých ročnících nebo stupních škol. Požadavky jsou formulovány jako vědomosti, dovednosti, postoje, hodnoty, ve vztahu k plánovanému obsahu vzdělávání ve vyučovacích předmětech. Obsahují souhrn vzdělávacích cílů, rámcový obsah vzdělávání a kompetence, které by si žáci měli osvojit.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cs-CZ" dirty="0"/>
              <a:t>Důležité www stránky:</a:t>
            </a:r>
          </a:p>
          <a:p>
            <a:pPr fontAlgn="auto">
              <a:spcAft>
                <a:spcPts val="0"/>
              </a:spcAft>
              <a:buFont typeface="Arial" pitchFamily="34" charset="0"/>
              <a:buChar char="•"/>
              <a:defRPr/>
            </a:pPr>
            <a:r>
              <a:rPr lang="cs-CZ" u="sng" dirty="0">
                <a:hlinkClick r:id="rId2"/>
              </a:rPr>
              <a:t>www.e-gram.</a:t>
            </a:r>
            <a:r>
              <a:rPr lang="cs-CZ" u="sng" dirty="0" err="1">
                <a:hlinkClick r:id="rId2"/>
              </a:rPr>
              <a:t>cz</a:t>
            </a:r>
            <a:endParaRPr lang="cs-CZ" dirty="0"/>
          </a:p>
          <a:p>
            <a:pPr fontAlgn="auto">
              <a:spcAft>
                <a:spcPts val="0"/>
              </a:spcAft>
              <a:buFont typeface="Arial" pitchFamily="34" charset="0"/>
              <a:buChar char="•"/>
              <a:defRPr/>
            </a:pPr>
            <a:r>
              <a:rPr lang="cs-CZ" u="sng" dirty="0">
                <a:hlinkClick r:id="rId3"/>
              </a:rPr>
              <a:t>www.</a:t>
            </a:r>
            <a:r>
              <a:rPr lang="cs-CZ" u="sng" dirty="0" err="1">
                <a:hlinkClick r:id="rId3"/>
              </a:rPr>
              <a:t>msmt.cz</a:t>
            </a:r>
            <a:endParaRPr lang="cs-CZ" dirty="0"/>
          </a:p>
          <a:p>
            <a:pPr fontAlgn="auto">
              <a:spcAft>
                <a:spcPts val="0"/>
              </a:spcAft>
              <a:buFont typeface="Arial" pitchFamily="34" charset="0"/>
              <a:buChar char="•"/>
              <a:defRPr/>
            </a:pPr>
            <a:r>
              <a:rPr lang="cs-CZ" u="sng" dirty="0">
                <a:hlinkClick r:id="rId4"/>
              </a:rPr>
              <a:t>www.</a:t>
            </a:r>
            <a:r>
              <a:rPr lang="cs-CZ" u="sng" dirty="0" err="1">
                <a:hlinkClick r:id="rId4"/>
              </a:rPr>
              <a:t>vuppraha.cz</a:t>
            </a:r>
            <a:endParaRPr lang="cs-CZ" dirty="0"/>
          </a:p>
          <a:p>
            <a:pPr fontAlgn="auto">
              <a:spcAft>
                <a:spcPts val="0"/>
              </a:spcAft>
              <a:buFont typeface="Arial" pitchFamily="34" charset="0"/>
              <a:buChar char="•"/>
              <a:defRPr/>
            </a:pPr>
            <a:r>
              <a:rPr lang="cs-CZ" dirty="0"/>
              <a:t> </a:t>
            </a:r>
          </a:p>
          <a:p>
            <a:pPr fontAlgn="auto">
              <a:spcAft>
                <a:spcPts val="0"/>
              </a:spcAft>
              <a:buFont typeface="Arial" pitchFamily="34" charset="0"/>
              <a:buChar char="•"/>
              <a:defRPr/>
            </a:pPr>
            <a:r>
              <a:rPr lang="cs-CZ" dirty="0"/>
              <a:t>Použitá literatura:</a:t>
            </a:r>
          </a:p>
          <a:p>
            <a:pPr fontAlgn="auto">
              <a:spcAft>
                <a:spcPts val="0"/>
              </a:spcAft>
              <a:buFont typeface="Arial" pitchFamily="34" charset="0"/>
              <a:buChar char="•"/>
              <a:defRPr/>
            </a:pPr>
            <a:r>
              <a:rPr lang="cs-CZ" dirty="0"/>
              <a:t>Skalková J.: Obecná didaktika. Praha: ISV 1999. 292 s.</a:t>
            </a:r>
          </a:p>
          <a:p>
            <a:pPr fontAlgn="auto">
              <a:spcAft>
                <a:spcPts val="0"/>
              </a:spcAft>
              <a:buFont typeface="Arial" pitchFamily="34" charset="0"/>
              <a:buChar char="•"/>
              <a:defRPr/>
            </a:pPr>
            <a:r>
              <a:rPr lang="cs-CZ" dirty="0"/>
              <a:t>Průcha J. a kol.: Pedagogický slovník. Praha: Portál 2003. 322 s.</a:t>
            </a:r>
          </a:p>
          <a:p>
            <a:pPr fontAlgn="auto">
              <a:spcAft>
                <a:spcPts val="0"/>
              </a:spcAft>
              <a:buFont typeface="Arial" pitchFamily="34" charset="0"/>
              <a:buChar char="•"/>
              <a:defRPr/>
            </a:pPr>
            <a:r>
              <a:rPr lang="cs-CZ" dirty="0"/>
              <a:t> </a:t>
            </a:r>
          </a:p>
          <a:p>
            <a:pPr fontAlgn="auto">
              <a:spcAft>
                <a:spcPts val="0"/>
              </a:spcAft>
              <a:buFont typeface="Arial" pitchFamily="34" charset="0"/>
              <a:buChar char="•"/>
              <a:defRPr/>
            </a:pPr>
            <a:r>
              <a:rPr lang="cs-CZ" dirty="0"/>
              <a:t>Další doporučená literatura:</a:t>
            </a:r>
          </a:p>
          <a:p>
            <a:pPr fontAlgn="auto">
              <a:spcAft>
                <a:spcPts val="0"/>
              </a:spcAft>
              <a:buFont typeface="Arial" pitchFamily="34" charset="0"/>
              <a:buChar char="•"/>
              <a:defRPr/>
            </a:pPr>
            <a:r>
              <a:rPr lang="cs-CZ" dirty="0" err="1"/>
              <a:t>Kalhous</a:t>
            </a:r>
            <a:r>
              <a:rPr lang="cs-CZ" dirty="0"/>
              <a:t> Z., </a:t>
            </a:r>
            <a:r>
              <a:rPr lang="cs-CZ" dirty="0" err="1"/>
              <a:t>Obst</a:t>
            </a:r>
            <a:r>
              <a:rPr lang="cs-CZ" dirty="0"/>
              <a:t> O.: Školní didaktika. Praha: Portál 2002. 448 s.</a:t>
            </a:r>
          </a:p>
          <a:p>
            <a:pPr fontAlgn="auto">
              <a:spcAft>
                <a:spcPts val="0"/>
              </a:spcAft>
              <a:buFont typeface="Arial" pitchFamily="34" charset="0"/>
              <a:buChar char="•"/>
              <a:defRPr/>
            </a:pPr>
            <a:r>
              <a:rPr lang="cs-CZ" dirty="0"/>
              <a:t>Průcha J.: Učitel. Současné poznatky o profesi. Praha: </a:t>
            </a:r>
            <a:r>
              <a:rPr lang="cs-CZ" dirty="0" err="1"/>
              <a:t>Potrál</a:t>
            </a:r>
            <a:r>
              <a:rPr lang="cs-CZ" dirty="0"/>
              <a:t> 2002. 154 s.</a:t>
            </a:r>
          </a:p>
          <a:p>
            <a:pPr fontAlgn="auto">
              <a:spcAft>
                <a:spcPts val="0"/>
              </a:spcAft>
              <a:buFont typeface="Arial" pitchFamily="34" charset="0"/>
              <a:buChar char="•"/>
              <a:defRPr/>
            </a:pPr>
            <a:r>
              <a:rPr lang="cs-CZ" dirty="0"/>
              <a:t>Švec V. a kol.: Praktikum didaktických dovedností. Brno: MU 2004. 90 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333375"/>
            <a:ext cx="8291512" cy="5792788"/>
          </a:xfrm>
        </p:spPr>
        <p:txBody>
          <a:bodyPr rtlCol="0">
            <a:normAutofit fontScale="92500" lnSpcReduction="20000"/>
          </a:bodyPr>
          <a:lstStyle/>
          <a:p>
            <a:pPr fontAlgn="auto">
              <a:spcAft>
                <a:spcPts val="0"/>
              </a:spcAft>
              <a:buFont typeface="Arial" pitchFamily="34" charset="0"/>
              <a:buChar char="•"/>
              <a:defRPr/>
            </a:pPr>
            <a:r>
              <a:rPr lang="cs-CZ" b="1" i="1" dirty="0"/>
              <a:t>KURIKULÁRNÍ DOKUMENTY</a:t>
            </a:r>
            <a:endParaRPr lang="cs-CZ" dirty="0"/>
          </a:p>
          <a:p>
            <a:pPr fontAlgn="auto">
              <a:spcAft>
                <a:spcPts val="0"/>
              </a:spcAft>
              <a:buFont typeface="Arial" pitchFamily="34" charset="0"/>
              <a:buChar char="•"/>
              <a:defRPr/>
            </a:pPr>
            <a:r>
              <a:rPr lang="cs-CZ" dirty="0"/>
              <a:t>= pedagogický dokument, který vymezuje především koncepci, cíle a vzdělávací obsah dané etapy vzdělávání a vzniká na dvojí úrovni. Státní úroveň tvoří rámcové vzdělávací programy (RVP). Školní úroveň tvoří školní vzdělávací program (ŠVP). </a:t>
            </a:r>
          </a:p>
          <a:p>
            <a:pPr fontAlgn="auto">
              <a:spcAft>
                <a:spcPts val="0"/>
              </a:spcAft>
              <a:buFont typeface="Arial" pitchFamily="34" charset="0"/>
              <a:buChar char="•"/>
              <a:defRPr/>
            </a:pPr>
            <a:r>
              <a:rPr lang="cs-CZ" dirty="0"/>
              <a:t>2 úrovně</a:t>
            </a:r>
          </a:p>
          <a:p>
            <a:pPr fontAlgn="auto">
              <a:spcAft>
                <a:spcPts val="0"/>
              </a:spcAft>
              <a:buFont typeface="Arial" pitchFamily="34" charset="0"/>
              <a:buChar char="•"/>
              <a:defRPr/>
            </a:pPr>
            <a:r>
              <a:rPr lang="cs-CZ" b="1" dirty="0"/>
              <a:t>Státní úroveň</a:t>
            </a:r>
            <a:r>
              <a:rPr lang="cs-CZ" dirty="0"/>
              <a:t> – Národní program rozvoje vzdělávání v ČR (Bílá kniha MŠMT 2001) a rámcové vzdělávací programy), které vydává MŠMT pro předškolní, základní, gymnaziální a odborné vzdělávání</a:t>
            </a:r>
          </a:p>
          <a:p>
            <a:pPr fontAlgn="auto">
              <a:spcAft>
                <a:spcPts val="0"/>
              </a:spcAft>
              <a:buFont typeface="Arial" pitchFamily="34" charset="0"/>
              <a:buChar char="•"/>
              <a:defRPr/>
            </a:pPr>
            <a:r>
              <a:rPr lang="cs-CZ" b="1" dirty="0"/>
              <a:t>Školní úroveň</a:t>
            </a:r>
            <a:r>
              <a:rPr lang="cs-CZ" dirty="0"/>
              <a:t> – školní vzdělávací programy</a:t>
            </a:r>
          </a:p>
          <a:p>
            <a:pPr fontAlgn="auto">
              <a:spcAft>
                <a:spcPts val="0"/>
              </a:spcAft>
              <a:buFont typeface="Arial" pitchFamily="34" charset="0"/>
              <a:buChar char="•"/>
              <a:defRPr/>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cs-CZ" b="1" dirty="0"/>
              <a:t>Národní program rozvoje vzdělávání v ČR (Bílá kniha MŠMT 2001)</a:t>
            </a:r>
            <a:endParaRPr lang="cs-CZ" dirty="0"/>
          </a:p>
          <a:p>
            <a:pPr fontAlgn="auto">
              <a:spcAft>
                <a:spcPts val="0"/>
              </a:spcAft>
              <a:buFont typeface="Arial" pitchFamily="34" charset="0"/>
              <a:buChar char="•"/>
              <a:defRPr/>
            </a:pPr>
            <a:r>
              <a:rPr lang="cs-CZ" dirty="0"/>
              <a:t>dokument obecného charakteru </a:t>
            </a:r>
          </a:p>
          <a:p>
            <a:pPr fontAlgn="auto">
              <a:spcAft>
                <a:spcPts val="0"/>
              </a:spcAft>
              <a:buFont typeface="Arial" pitchFamily="34" charset="0"/>
              <a:buChar char="•"/>
              <a:defRPr/>
            </a:pPr>
            <a:r>
              <a:rPr lang="cs-CZ" dirty="0"/>
              <a:t>pro 6 států – Polsko, Rakousko, Maďarsko, Bulharsko, Slovensko a Českou republiku</a:t>
            </a:r>
          </a:p>
          <a:p>
            <a:pPr fontAlgn="auto">
              <a:spcAft>
                <a:spcPts val="0"/>
              </a:spcAft>
              <a:buFont typeface="Arial" pitchFamily="34" charset="0"/>
              <a:buChar char="•"/>
              <a:defRPr/>
            </a:pPr>
            <a:r>
              <a:rPr lang="cs-CZ" dirty="0"/>
              <a:t> </a:t>
            </a:r>
          </a:p>
          <a:p>
            <a:pPr fontAlgn="auto">
              <a:spcAft>
                <a:spcPts val="0"/>
              </a:spcAft>
              <a:buFont typeface="Arial" pitchFamily="34" charset="0"/>
              <a:buChar char="•"/>
              <a:defRPr/>
            </a:pPr>
            <a:r>
              <a:rPr lang="cs-CZ" b="1" dirty="0"/>
              <a:t>Rámcový vzdělávací program (RVP)</a:t>
            </a:r>
            <a:endParaRPr lang="cs-CZ" dirty="0"/>
          </a:p>
          <a:p>
            <a:pPr fontAlgn="auto">
              <a:spcAft>
                <a:spcPts val="0"/>
              </a:spcAft>
              <a:buFont typeface="Arial" pitchFamily="34" charset="0"/>
              <a:buChar char="•"/>
              <a:defRPr/>
            </a:pPr>
            <a:r>
              <a:rPr lang="cs-CZ" dirty="0"/>
              <a:t>= </a:t>
            </a:r>
            <a:r>
              <a:rPr lang="cs-CZ" dirty="0" err="1"/>
              <a:t>kurikulární</a:t>
            </a:r>
            <a:r>
              <a:rPr lang="cs-CZ" dirty="0"/>
              <a:t> dokument státní úrovně, který normativně stanoví obecný rámec pro jednotlivé etapy vzdělávání a je závazný pro tvorbu školních vzdělávacích programů. Vydává ho MŠMT.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476250"/>
            <a:ext cx="8507412" cy="6121400"/>
          </a:xfrm>
        </p:spPr>
        <p:txBody>
          <a:bodyPr rtlCol="0">
            <a:normAutofit fontScale="55000" lnSpcReduction="20000"/>
          </a:bodyPr>
          <a:lstStyle/>
          <a:p>
            <a:pPr fontAlgn="auto">
              <a:spcAft>
                <a:spcPts val="0"/>
              </a:spcAft>
              <a:buFont typeface="Arial" pitchFamily="34" charset="0"/>
              <a:buChar char="•"/>
              <a:defRPr/>
            </a:pPr>
            <a:r>
              <a:rPr lang="cs-CZ" b="1" dirty="0"/>
              <a:t>Rámcový vzdělávací program pro základní vzdělávání (RVP ZV)</a:t>
            </a:r>
            <a:endParaRPr lang="cs-CZ" dirty="0"/>
          </a:p>
          <a:p>
            <a:pPr fontAlgn="auto">
              <a:spcAft>
                <a:spcPts val="0"/>
              </a:spcAft>
              <a:buFont typeface="Arial" pitchFamily="34" charset="0"/>
              <a:buChar char="•"/>
              <a:defRPr/>
            </a:pPr>
            <a:r>
              <a:rPr lang="cs-CZ" dirty="0"/>
              <a:t>= </a:t>
            </a:r>
            <a:r>
              <a:rPr lang="cs-CZ" dirty="0" err="1"/>
              <a:t>kurikulární</a:t>
            </a:r>
            <a:r>
              <a:rPr lang="cs-CZ" dirty="0"/>
              <a:t> dokument státní úrovně, který normativně stanoví obecný rámec základního vzdělávání a na nějž navazuje RVP pro gymnaziální vzdělávání. Vymezuje zejména konkrétní cíle základního vzdělávání, klíčové kompetence, vzdělávací obsah a jeho organizační uspořádání a zásady pro tvorbu školních vzdělávacích programů (ŠVP).</a:t>
            </a:r>
          </a:p>
          <a:p>
            <a:pPr fontAlgn="auto">
              <a:spcAft>
                <a:spcPts val="0"/>
              </a:spcAft>
              <a:buFont typeface="Arial" pitchFamily="34" charset="0"/>
              <a:buChar char="•"/>
              <a:defRPr/>
            </a:pPr>
            <a:r>
              <a:rPr lang="cs-CZ" b="1" dirty="0"/>
              <a:t>Povinnost vzdělávat podle vlastního školního vzdělávacího programu nastala</a:t>
            </a:r>
            <a:r>
              <a:rPr lang="cs-CZ" dirty="0"/>
              <a:t> pro všechny školy realizující základní vzdělávání </a:t>
            </a:r>
            <a:r>
              <a:rPr lang="cs-CZ" b="1" dirty="0"/>
              <a:t>od školního roku 2007/2008</a:t>
            </a:r>
            <a:r>
              <a:rPr lang="cs-CZ" dirty="0"/>
              <a:t>, a to minimálně v 1. a v 6. ročníku.</a:t>
            </a:r>
          </a:p>
          <a:p>
            <a:pPr fontAlgn="auto">
              <a:spcAft>
                <a:spcPts val="0"/>
              </a:spcAft>
              <a:buFont typeface="Arial" pitchFamily="34" charset="0"/>
              <a:buChar char="•"/>
              <a:defRPr/>
            </a:pPr>
            <a:r>
              <a:rPr lang="cs-CZ" dirty="0"/>
              <a:t>Byl vytvořen manuál k tvorbě školních vzdělávacích programů (ŠVP). Manuál obsahuje rozpracované zásady pro tvorbu ŠVP, metodické poznámky k pojetí jednotlivých oblastí a oborů vzdělávání a praktické ukázky možného zpracování částí ŠVP.</a:t>
            </a:r>
          </a:p>
          <a:p>
            <a:pPr fontAlgn="auto">
              <a:spcAft>
                <a:spcPts val="0"/>
              </a:spcAft>
              <a:buFont typeface="Arial" pitchFamily="34" charset="0"/>
              <a:buChar char="•"/>
              <a:defRPr/>
            </a:pPr>
            <a:r>
              <a:rPr lang="cs-CZ" dirty="0"/>
              <a:t>Ve spolupráci s MŠMT se realizuje model vzdělávání ředitelů a učitelů zaměřený na problematiku tvorby ŠVP.</a:t>
            </a:r>
          </a:p>
          <a:p>
            <a:pPr fontAlgn="auto">
              <a:spcAft>
                <a:spcPts val="0"/>
              </a:spcAft>
              <a:buFont typeface="Arial" pitchFamily="34" charset="0"/>
              <a:buChar char="•"/>
              <a:defRPr/>
            </a:pPr>
            <a:r>
              <a:rPr lang="cs-CZ" dirty="0"/>
              <a:t>Na vybraných pilotních školách probíhalo ve školním roce 2003-4 ověřování některých nových prvků výuky podle zpracovaných ŠVP. </a:t>
            </a:r>
          </a:p>
          <a:p>
            <a:pPr fontAlgn="auto">
              <a:spcAft>
                <a:spcPts val="0"/>
              </a:spcAft>
              <a:buFont typeface="Arial" pitchFamily="34" charset="0"/>
              <a:buChar char="•"/>
              <a:defRPr/>
            </a:pPr>
            <a:r>
              <a:rPr lang="cs-CZ" dirty="0"/>
              <a:t>16 základních pilotních škol ověřovalo od září 2004 své ŠVP v rámci projektu Pilot</a:t>
            </a:r>
          </a:p>
          <a:p>
            <a:pPr fontAlgn="auto">
              <a:spcAft>
                <a:spcPts val="0"/>
              </a:spcAft>
              <a:buFont typeface="Arial" pitchFamily="34" charset="0"/>
              <a:buChar char="•"/>
              <a:defRPr/>
            </a:pPr>
            <a:r>
              <a:rPr lang="cs-CZ" dirty="0"/>
              <a:t>Ověřování probíhalo na pilotních školách do června 2006. Projekt umožní realizovat dvoustupňové kurikulum v plném rozsahu (tj. včetně navýšení hodinové dotace na ICT a cizí jazyky) a tento proces vyhodnotit. Zkušenosti a výsledky z realizace projektu jsou využity při zavádění dvoustupňového kurikula do všeobecné praxe a umožňují předejít možným rizikům, která by bez pilotáže mohla plošné všeobecné zavádění vzdělávacích programů provázet. Zásadní význam mají výstupy projektu pro nepilotní školy, které vytvářejí podle rámcových vzdělávacích programů vlastní ŠVP a kterým byla tímto způsobem poskytnuta plošná metodická podpora při realizaci ŠVP na škole.</a:t>
            </a:r>
          </a:p>
          <a:p>
            <a:pPr fontAlgn="auto">
              <a:spcAft>
                <a:spcPts val="0"/>
              </a:spcAft>
              <a:buFont typeface="Arial" pitchFamily="34" charset="0"/>
              <a:buChar char="•"/>
              <a:defRPr/>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333375"/>
            <a:ext cx="8435975" cy="6524625"/>
          </a:xfrm>
        </p:spPr>
        <p:txBody>
          <a:bodyPr rtlCol="0">
            <a:normAutofit fontScale="70000" lnSpcReduction="20000"/>
          </a:bodyPr>
          <a:lstStyle/>
          <a:p>
            <a:pPr fontAlgn="auto">
              <a:spcAft>
                <a:spcPts val="0"/>
              </a:spcAft>
              <a:buFont typeface="Arial" pitchFamily="34" charset="0"/>
              <a:buChar char="•"/>
              <a:defRPr/>
            </a:pPr>
            <a:r>
              <a:rPr lang="cs-CZ" b="1" dirty="0"/>
              <a:t>Rámcový vzdělávací program pro gymnaziální vzdělávání (RVP GV)</a:t>
            </a:r>
            <a:endParaRPr lang="cs-CZ" dirty="0"/>
          </a:p>
          <a:p>
            <a:pPr fontAlgn="auto">
              <a:spcAft>
                <a:spcPts val="0"/>
              </a:spcAft>
              <a:buFont typeface="Arial" pitchFamily="34" charset="0"/>
              <a:buChar char="•"/>
              <a:defRPr/>
            </a:pPr>
            <a:r>
              <a:rPr lang="cs-CZ" dirty="0"/>
              <a:t>= </a:t>
            </a:r>
            <a:r>
              <a:rPr lang="cs-CZ" dirty="0" err="1"/>
              <a:t>kurikulární</a:t>
            </a:r>
            <a:r>
              <a:rPr lang="cs-CZ" dirty="0"/>
              <a:t> dokument státní úrovně, který normativně stanoví obecný rámec vzdělávání ve čtyřletém vzdělávacím programu a na vyšším stupni gymnázií. Vymezuje zejména konkrétní cíle gymnaziálního vzdělávání, klíčové kompetence, vzdělávací obsah a jeho organizační uspořádání a zásady pro tvorbu školních vzdělávacích programů (ŠVP).</a:t>
            </a:r>
          </a:p>
          <a:p>
            <a:pPr fontAlgn="auto">
              <a:spcAft>
                <a:spcPts val="0"/>
              </a:spcAft>
              <a:buFont typeface="Arial" pitchFamily="34" charset="0"/>
              <a:buChar char="•"/>
              <a:defRPr/>
            </a:pPr>
            <a:r>
              <a:rPr lang="cs-CZ" dirty="0"/>
              <a:t>Novinky RVP GV do vzdělávání na gymnáziu ve vzdělávacím obsahu:</a:t>
            </a:r>
          </a:p>
          <a:p>
            <a:pPr fontAlgn="auto">
              <a:spcAft>
                <a:spcPts val="0"/>
              </a:spcAft>
              <a:buFont typeface="Arial" pitchFamily="34" charset="0"/>
              <a:buChar char="•"/>
              <a:defRPr/>
            </a:pPr>
            <a:r>
              <a:rPr lang="cs-CZ" dirty="0"/>
              <a:t>Žáci si mají osvojit </a:t>
            </a:r>
            <a:r>
              <a:rPr lang="cs-CZ" dirty="0" err="1"/>
              <a:t>nadpředmětové</a:t>
            </a:r>
            <a:r>
              <a:rPr lang="cs-CZ" dirty="0"/>
              <a:t>, univerzálně použitelné </a:t>
            </a:r>
            <a:r>
              <a:rPr lang="cs-CZ" b="1" dirty="0"/>
              <a:t>klíčové kompetence</a:t>
            </a:r>
            <a:r>
              <a:rPr lang="cs-CZ" dirty="0"/>
              <a:t>, které jsou důležité pro jejich budoucí uplatnění a rozvoj osobnosti.</a:t>
            </a:r>
          </a:p>
          <a:p>
            <a:pPr fontAlgn="auto">
              <a:spcAft>
                <a:spcPts val="0"/>
              </a:spcAft>
              <a:buFont typeface="Arial" pitchFamily="34" charset="0"/>
              <a:buChar char="•"/>
              <a:defRPr/>
            </a:pPr>
            <a:r>
              <a:rPr lang="cs-CZ" dirty="0"/>
              <a:t>Vzdělávací obsah je rozčleněn do </a:t>
            </a:r>
            <a:r>
              <a:rPr lang="cs-CZ" b="1" dirty="0"/>
              <a:t>vzdělávacích oblastí a oborů.</a:t>
            </a:r>
            <a:r>
              <a:rPr lang="cs-CZ" dirty="0"/>
              <a:t> Tento přístup  zdůrazňuje mezioborové přesahy vzdělávacích oborů a může být inspirací při integraci jejich obsahů.</a:t>
            </a:r>
          </a:p>
          <a:p>
            <a:pPr fontAlgn="auto">
              <a:spcAft>
                <a:spcPts val="0"/>
              </a:spcAft>
              <a:buFont typeface="Arial" pitchFamily="34" charset="0"/>
              <a:buChar char="•"/>
              <a:defRPr/>
            </a:pPr>
            <a:r>
              <a:rPr lang="cs-CZ" dirty="0"/>
              <a:t>Kromě </a:t>
            </a:r>
            <a:r>
              <a:rPr lang="cs-CZ" b="1" dirty="0"/>
              <a:t>učiva</a:t>
            </a:r>
            <a:r>
              <a:rPr lang="cs-CZ" dirty="0"/>
              <a:t> definuje RVP GV také </a:t>
            </a:r>
            <a:r>
              <a:rPr lang="cs-CZ" b="1" dirty="0"/>
              <a:t>očekávané výstupy</a:t>
            </a:r>
            <a:r>
              <a:rPr lang="cs-CZ" dirty="0"/>
              <a:t>, které stanovují úroveň vědomostí a dovedností, ke kterým by měli žáci na konci studia dospět, a které mají činnostní povahu.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435975" cy="6408738"/>
          </a:xfrm>
        </p:spPr>
        <p:txBody>
          <a:bodyPr rtlCol="0">
            <a:normAutofit fontScale="55000" lnSpcReduction="20000"/>
          </a:bodyPr>
          <a:lstStyle/>
          <a:p>
            <a:pPr fontAlgn="auto">
              <a:spcAft>
                <a:spcPts val="0"/>
              </a:spcAft>
              <a:buFont typeface="Arial" pitchFamily="34" charset="0"/>
              <a:buChar char="•"/>
              <a:defRPr/>
            </a:pPr>
            <a:r>
              <a:rPr lang="cs-CZ" dirty="0"/>
              <a:t>Harmonogram prací na RVP GV:</a:t>
            </a:r>
          </a:p>
          <a:p>
            <a:pPr fontAlgn="auto">
              <a:spcAft>
                <a:spcPts val="0"/>
              </a:spcAft>
              <a:buFont typeface="Arial" pitchFamily="34" charset="0"/>
              <a:buChar char="•"/>
              <a:defRPr/>
            </a:pPr>
            <a:r>
              <a:rPr lang="cs-CZ" dirty="0"/>
              <a:t>Úprava RVP GV a schválení dokumentu na MŠMT pro pilotáž tvorby ŠVP podle RVP GV: do června 2004 </a:t>
            </a:r>
          </a:p>
          <a:p>
            <a:pPr fontAlgn="auto">
              <a:spcAft>
                <a:spcPts val="0"/>
              </a:spcAft>
              <a:buFont typeface="Arial" pitchFamily="34" charset="0"/>
              <a:buChar char="•"/>
              <a:defRPr/>
            </a:pPr>
            <a:r>
              <a:rPr lang="cs-CZ" dirty="0"/>
              <a:t>Vytvoření vzorku pilotních škol: červen 2004 </a:t>
            </a:r>
          </a:p>
          <a:p>
            <a:pPr fontAlgn="auto">
              <a:spcAft>
                <a:spcPts val="0"/>
              </a:spcAft>
              <a:buFont typeface="Arial" pitchFamily="34" charset="0"/>
              <a:buChar char="•"/>
              <a:defRPr/>
            </a:pPr>
            <a:r>
              <a:rPr lang="cs-CZ" dirty="0"/>
              <a:t>Pilotáž tvorby ŠVP podle RVP GV: září 2004 – březen 2006 </a:t>
            </a:r>
          </a:p>
          <a:p>
            <a:pPr fontAlgn="auto">
              <a:spcAft>
                <a:spcPts val="0"/>
              </a:spcAft>
              <a:buFont typeface="Arial" pitchFamily="34" charset="0"/>
              <a:buChar char="•"/>
              <a:defRPr/>
            </a:pPr>
            <a:r>
              <a:rPr lang="cs-CZ" dirty="0"/>
              <a:t>Ověřování tvorby ŠVP podle RVP GV na pilotním vzorku gymnázií. </a:t>
            </a:r>
          </a:p>
          <a:p>
            <a:pPr fontAlgn="auto">
              <a:spcAft>
                <a:spcPts val="0"/>
              </a:spcAft>
              <a:buFont typeface="Arial" pitchFamily="34" charset="0"/>
              <a:buChar char="•"/>
              <a:defRPr/>
            </a:pPr>
            <a:r>
              <a:rPr lang="cs-CZ" dirty="0"/>
              <a:t>V průběhu měsíce května sestavil VÚP v Praze ve spolupráci s Radou AŘG pilotní vzorek škol, který tvoří 16 gymnázií. Každý kraj je zastoupen jednou školou, s výjimkou Prahy a Jihomoravského kraje, ze kterých byla zařazena dvě gymnázia. V pilotním vzorku škol jsou zastoupeny všechny typy gymnázií. </a:t>
            </a:r>
          </a:p>
          <a:p>
            <a:pPr fontAlgn="auto">
              <a:spcAft>
                <a:spcPts val="0"/>
              </a:spcAft>
              <a:buFont typeface="Arial" pitchFamily="34" charset="0"/>
              <a:buChar char="•"/>
              <a:defRPr/>
            </a:pPr>
            <a:r>
              <a:rPr lang="cs-CZ" dirty="0"/>
              <a:t>Cíle pilotního ověřování tvorby ŠVP:</a:t>
            </a:r>
          </a:p>
          <a:p>
            <a:pPr fontAlgn="auto">
              <a:spcAft>
                <a:spcPts val="0"/>
              </a:spcAft>
              <a:buFont typeface="Arial" pitchFamily="34" charset="0"/>
              <a:buChar char="•"/>
              <a:defRPr/>
            </a:pPr>
            <a:r>
              <a:rPr lang="cs-CZ" dirty="0"/>
              <a:t>• Ověřit, zda lze podle RVP GV vytvořit kvalitní ŠVP</a:t>
            </a:r>
          </a:p>
          <a:p>
            <a:pPr fontAlgn="auto">
              <a:spcAft>
                <a:spcPts val="0"/>
              </a:spcAft>
              <a:buFont typeface="Arial" pitchFamily="34" charset="0"/>
              <a:buChar char="•"/>
              <a:defRPr/>
            </a:pPr>
            <a:r>
              <a:rPr lang="cs-CZ" dirty="0"/>
              <a:t>• Vytvořit metodiku tvorby ŠVP (tzv. Manuál)</a:t>
            </a:r>
          </a:p>
          <a:p>
            <a:pPr fontAlgn="auto">
              <a:spcAft>
                <a:spcPts val="0"/>
              </a:spcAft>
              <a:buFont typeface="Arial" pitchFamily="34" charset="0"/>
              <a:buChar char="•"/>
              <a:defRPr/>
            </a:pPr>
            <a:r>
              <a:rPr lang="cs-CZ" dirty="0"/>
              <a:t>• Dopracovat RVP GV</a:t>
            </a:r>
          </a:p>
          <a:p>
            <a:pPr fontAlgn="auto">
              <a:spcAft>
                <a:spcPts val="0"/>
              </a:spcAft>
              <a:buFont typeface="Arial" pitchFamily="34" charset="0"/>
              <a:buChar char="•"/>
              <a:defRPr/>
            </a:pPr>
            <a:r>
              <a:rPr lang="cs-CZ" dirty="0"/>
              <a:t>Cílem pilotního ověřování tvorby ŠVP je vytvořit první školní vzdělávací programy a na základě zkušeností pilotních škol vytvořit metodickou příručku v podobě manuálu, který bude ostatním školám sloužit jako pomůcka při tvorbě ŠVP. Pilotní školy se budou také významně podílet na konečném dopracování RVP GV. </a:t>
            </a:r>
          </a:p>
          <a:p>
            <a:pPr fontAlgn="auto">
              <a:spcAft>
                <a:spcPts val="0"/>
              </a:spcAft>
              <a:buFont typeface="Arial" pitchFamily="34" charset="0"/>
              <a:buChar char="•"/>
              <a:defRPr/>
            </a:pPr>
            <a:r>
              <a:rPr lang="cs-CZ" dirty="0"/>
              <a:t>Vyhodnocení tvorby ŠVP: červen 2006 </a:t>
            </a:r>
          </a:p>
          <a:p>
            <a:pPr fontAlgn="auto">
              <a:spcAft>
                <a:spcPts val="0"/>
              </a:spcAft>
              <a:buFont typeface="Arial" pitchFamily="34" charset="0"/>
              <a:buChar char="•"/>
              <a:defRPr/>
            </a:pPr>
            <a:r>
              <a:rPr lang="cs-CZ" dirty="0"/>
              <a:t>Konečná úprava RVP GV: srpen 2006 </a:t>
            </a:r>
          </a:p>
          <a:p>
            <a:pPr fontAlgn="auto">
              <a:spcAft>
                <a:spcPts val="0"/>
              </a:spcAft>
              <a:buFont typeface="Arial" pitchFamily="34" charset="0"/>
              <a:buChar char="•"/>
              <a:defRPr/>
            </a:pPr>
            <a:r>
              <a:rPr lang="cs-CZ" dirty="0"/>
              <a:t>Připomínkové řízení k upravené verzi RVP GV: září - listopad 2006 </a:t>
            </a:r>
          </a:p>
          <a:p>
            <a:pPr fontAlgn="auto">
              <a:spcAft>
                <a:spcPts val="0"/>
              </a:spcAft>
              <a:buFont typeface="Arial" pitchFamily="34" charset="0"/>
              <a:buChar char="•"/>
              <a:defRPr/>
            </a:pPr>
            <a:r>
              <a:rPr lang="cs-CZ" dirty="0"/>
              <a:t>Předložení závěrečné verze RVP GV ke schválení: březen 2007 </a:t>
            </a:r>
          </a:p>
          <a:p>
            <a:pPr fontAlgn="auto">
              <a:spcAft>
                <a:spcPts val="0"/>
              </a:spcAft>
              <a:buFont typeface="Arial" pitchFamily="34" charset="0"/>
              <a:buChar char="•"/>
              <a:defRPr/>
            </a:pPr>
            <a:r>
              <a:rPr lang="cs-CZ" dirty="0"/>
              <a:t>Školení učitelů (nepilotních gymnázií) – „Od RVP k ŠVP“: od září 2005 </a:t>
            </a:r>
          </a:p>
          <a:p>
            <a:pPr fontAlgn="auto">
              <a:spcAft>
                <a:spcPts val="0"/>
              </a:spcAft>
              <a:buFont typeface="Arial" pitchFamily="34" charset="0"/>
              <a:buChar char="•"/>
              <a:defRPr/>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0"/>
            <a:ext cx="8362950" cy="5865813"/>
          </a:xfrm>
        </p:spPr>
        <p:txBody>
          <a:bodyPr rtlCol="0">
            <a:normAutofit fontScale="55000" lnSpcReduction="20000"/>
          </a:bodyPr>
          <a:lstStyle/>
          <a:p>
            <a:pPr fontAlgn="auto">
              <a:spcAft>
                <a:spcPts val="0"/>
              </a:spcAft>
              <a:buFont typeface="Arial" pitchFamily="34" charset="0"/>
              <a:buChar char="•"/>
              <a:defRPr/>
            </a:pPr>
            <a:r>
              <a:rPr lang="cs-CZ" b="1" dirty="0"/>
              <a:t>Školní vzdělávací program (ŠVP</a:t>
            </a:r>
            <a:r>
              <a:rPr lang="cs-CZ" b="1" dirty="0" smtClean="0"/>
              <a:t>)</a:t>
            </a:r>
          </a:p>
          <a:p>
            <a:pPr fontAlgn="auto">
              <a:spcAft>
                <a:spcPts val="0"/>
              </a:spcAft>
              <a:buFont typeface="Arial" pitchFamily="34" charset="0"/>
              <a:buNone/>
              <a:defRPr/>
            </a:pPr>
            <a:endParaRPr lang="cs-CZ" dirty="0"/>
          </a:p>
          <a:p>
            <a:pPr fontAlgn="auto">
              <a:spcAft>
                <a:spcPts val="0"/>
              </a:spcAft>
              <a:buFont typeface="Arial" pitchFamily="34" charset="0"/>
              <a:buChar char="•"/>
              <a:defRPr/>
            </a:pPr>
            <a:r>
              <a:rPr lang="cs-CZ" dirty="0"/>
              <a:t>= </a:t>
            </a:r>
            <a:r>
              <a:rPr lang="cs-CZ" dirty="0" err="1"/>
              <a:t>kurikulární</a:t>
            </a:r>
            <a:r>
              <a:rPr lang="cs-CZ" dirty="0"/>
              <a:t> dokument školní úrovně, který prezentuje podobu vzdělávání na konkrétní škole a její profilaci. Je zpracováván na základě příslušného rámcového vzdělávacího programu (RVP), jehož požadavky se řídí, a uskutečňuje se podle něj vzdělávání na konkrétní škole. Je povinnou součástí dokumentace školy a musí být přístupný veřejnosti. Je vydáván ředitelem. </a:t>
            </a:r>
          </a:p>
          <a:p>
            <a:pPr fontAlgn="auto">
              <a:spcAft>
                <a:spcPts val="0"/>
              </a:spcAft>
              <a:buFont typeface="Arial" pitchFamily="34" charset="0"/>
              <a:buChar char="•"/>
              <a:defRPr/>
            </a:pPr>
            <a:r>
              <a:rPr lang="cs-CZ" dirty="0"/>
              <a:t>Pedagogický dokument, který bude vytvářet každá škola a který nahradí současné učební dokumenty pro gymnázia.</a:t>
            </a:r>
          </a:p>
          <a:p>
            <a:pPr fontAlgn="auto">
              <a:spcAft>
                <a:spcPts val="0"/>
              </a:spcAft>
              <a:buFont typeface="Arial" pitchFamily="34" charset="0"/>
              <a:buChar char="•"/>
              <a:defRPr/>
            </a:pPr>
            <a:r>
              <a:rPr lang="cs-CZ" dirty="0"/>
              <a:t>ŠVP vytváří všichni učitelé školy, jeho garantem je ředitel školy, který odpovídá za kvalitu a úroveň jeho realizace.</a:t>
            </a:r>
          </a:p>
          <a:p>
            <a:pPr fontAlgn="auto">
              <a:spcAft>
                <a:spcPts val="0"/>
              </a:spcAft>
              <a:buFont typeface="Arial" pitchFamily="34" charset="0"/>
              <a:buChar char="•"/>
              <a:defRPr/>
            </a:pPr>
            <a:r>
              <a:rPr lang="cs-CZ" dirty="0"/>
              <a:t>ŠVP prezentuje vlastní zaměření školy, škola v něm může zohlednit zájmy a  potřeby žáků.</a:t>
            </a:r>
          </a:p>
          <a:p>
            <a:pPr fontAlgn="auto">
              <a:spcAft>
                <a:spcPts val="0"/>
              </a:spcAft>
              <a:buFont typeface="Arial" pitchFamily="34" charset="0"/>
              <a:buChar char="•"/>
              <a:defRPr/>
            </a:pPr>
            <a:r>
              <a:rPr lang="cs-CZ" dirty="0"/>
              <a:t>Struktura ŠVP</a:t>
            </a:r>
          </a:p>
          <a:p>
            <a:pPr fontAlgn="auto">
              <a:spcAft>
                <a:spcPts val="0"/>
              </a:spcAft>
              <a:buFont typeface="Arial" pitchFamily="34" charset="0"/>
              <a:buChar char="•"/>
              <a:defRPr/>
            </a:pPr>
            <a:r>
              <a:rPr lang="cs-CZ" dirty="0"/>
              <a:t>Identifikační údaje (název vzdělávacího programu, studijní forma vzdělávání apod.)</a:t>
            </a:r>
          </a:p>
          <a:p>
            <a:pPr fontAlgn="auto">
              <a:spcAft>
                <a:spcPts val="0"/>
              </a:spcAft>
              <a:buFont typeface="Arial" pitchFamily="34" charset="0"/>
              <a:buChar char="•"/>
              <a:defRPr/>
            </a:pPr>
            <a:r>
              <a:rPr lang="cs-CZ" dirty="0"/>
              <a:t>Charakteristika ŠVP (profilace školy, profil absolventa, organizační formy výuky apod.)</a:t>
            </a:r>
          </a:p>
          <a:p>
            <a:pPr fontAlgn="auto">
              <a:spcAft>
                <a:spcPts val="0"/>
              </a:spcAft>
              <a:buFont typeface="Arial" pitchFamily="34" charset="0"/>
              <a:buChar char="•"/>
              <a:defRPr/>
            </a:pPr>
            <a:r>
              <a:rPr lang="cs-CZ" dirty="0"/>
              <a:t>Učební plán – vlastní učební plán školy vytvořený na základě rámcového učebního plánu</a:t>
            </a:r>
          </a:p>
          <a:p>
            <a:pPr fontAlgn="auto">
              <a:spcAft>
                <a:spcPts val="0"/>
              </a:spcAft>
              <a:buFont typeface="Arial" pitchFamily="34" charset="0"/>
              <a:buChar char="•"/>
              <a:defRPr/>
            </a:pPr>
            <a:r>
              <a:rPr lang="cs-CZ" dirty="0"/>
              <a:t>Učební osnovy – vyučovací předměty, rozpracování očekávaných výstupů, výběr učiva</a:t>
            </a:r>
          </a:p>
          <a:p>
            <a:pPr fontAlgn="auto">
              <a:spcAft>
                <a:spcPts val="0"/>
              </a:spcAft>
              <a:buFont typeface="Arial" pitchFamily="34" charset="0"/>
              <a:buChar char="•"/>
              <a:defRPr/>
            </a:pPr>
            <a:r>
              <a:rPr lang="cs-CZ" dirty="0"/>
              <a:t>Hodnocení žáků a </a:t>
            </a:r>
            <a:r>
              <a:rPr lang="cs-CZ" dirty="0" err="1"/>
              <a:t>autoevaluace</a:t>
            </a:r>
            <a:r>
              <a:rPr lang="cs-CZ" dirty="0"/>
              <a:t> školy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750" y="188913"/>
            <a:ext cx="8147050" cy="5937250"/>
          </a:xfrm>
        </p:spPr>
        <p:txBody>
          <a:bodyPr rtlCol="0">
            <a:normAutofit fontScale="70000" lnSpcReduction="20000"/>
          </a:bodyPr>
          <a:lstStyle/>
          <a:p>
            <a:pPr fontAlgn="auto">
              <a:spcAft>
                <a:spcPts val="0"/>
              </a:spcAft>
              <a:buFont typeface="Arial" pitchFamily="34" charset="0"/>
              <a:buChar char="•"/>
              <a:defRPr/>
            </a:pPr>
            <a:r>
              <a:rPr lang="cs-CZ" b="1" dirty="0"/>
              <a:t>Učební osnovy</a:t>
            </a:r>
            <a:endParaRPr lang="cs-CZ" dirty="0"/>
          </a:p>
          <a:p>
            <a:pPr fontAlgn="auto">
              <a:spcAft>
                <a:spcPts val="0"/>
              </a:spcAft>
              <a:buFont typeface="Arial" pitchFamily="34" charset="0"/>
              <a:buChar char="•"/>
              <a:defRPr/>
            </a:pPr>
            <a:r>
              <a:rPr lang="cs-CZ" dirty="0"/>
              <a:t>= distribuce vzdělávacího obsahu rámcového vzdělávacího programu do školního vzdělávacího programu. Části vzdělávacího obsahu (= očekávané výstupy a učivo) jsou ve školním vzdělávacím programu dále rozpracovány v rámci vyučovacích předmětů a rozděleny do ročníků.</a:t>
            </a:r>
          </a:p>
          <a:p>
            <a:pPr fontAlgn="auto">
              <a:spcAft>
                <a:spcPts val="0"/>
              </a:spcAft>
              <a:buFont typeface="Arial" pitchFamily="34" charset="0"/>
              <a:buChar char="•"/>
              <a:defRPr/>
            </a:pPr>
            <a:r>
              <a:rPr lang="cs-CZ" b="1" dirty="0"/>
              <a:t>Učební plán</a:t>
            </a:r>
            <a:endParaRPr lang="cs-CZ" dirty="0"/>
          </a:p>
          <a:p>
            <a:pPr fontAlgn="auto">
              <a:spcAft>
                <a:spcPts val="0"/>
              </a:spcAft>
              <a:buFont typeface="Arial" pitchFamily="34" charset="0"/>
              <a:buChar char="•"/>
              <a:defRPr/>
            </a:pPr>
            <a:r>
              <a:rPr lang="cs-CZ" dirty="0"/>
              <a:t>= obsahuje výčet vyučovacích předmětů, jejich hodinovou dotaci, celkové počty hodin v jednotlivých ročnících a poznámky</a:t>
            </a:r>
          </a:p>
          <a:p>
            <a:pPr fontAlgn="auto">
              <a:spcAft>
                <a:spcPts val="0"/>
              </a:spcAft>
              <a:buFont typeface="Arial" pitchFamily="34" charset="0"/>
              <a:buChar char="•"/>
              <a:defRPr/>
            </a:pPr>
            <a:r>
              <a:rPr lang="cs-CZ" b="1" dirty="0"/>
              <a:t>Vzdělávací obsah</a:t>
            </a:r>
            <a:endParaRPr lang="cs-CZ" dirty="0"/>
          </a:p>
          <a:p>
            <a:pPr fontAlgn="auto">
              <a:spcAft>
                <a:spcPts val="0"/>
              </a:spcAft>
              <a:buFont typeface="Arial" pitchFamily="34" charset="0"/>
              <a:buChar char="•"/>
              <a:defRPr/>
            </a:pPr>
            <a:r>
              <a:rPr lang="cs-CZ" dirty="0"/>
              <a:t>RVP GV stanovuje pouze základní úroveň vzdělávacího obsahu závaznou pro všechny absolventy gymnázií, který škola může dále rozšiřovat.</a:t>
            </a:r>
          </a:p>
          <a:p>
            <a:pPr fontAlgn="auto">
              <a:spcAft>
                <a:spcPts val="0"/>
              </a:spcAft>
              <a:buFont typeface="Arial" pitchFamily="34" charset="0"/>
              <a:buChar char="•"/>
              <a:defRPr/>
            </a:pPr>
            <a:r>
              <a:rPr lang="cs-CZ" dirty="0"/>
              <a:t>RVP GV nabízí jen jednu z možných strukturací vzdělávacího obsahu, kterou si škola může při dodržení určitých podmínek různým způsobem modifikovat (integrace dílčích témat, tematických celků a okruhů, integrace celých vzdělávacích oborů).</a:t>
            </a:r>
          </a:p>
          <a:p>
            <a:pPr fontAlgn="auto">
              <a:spcAft>
                <a:spcPts val="0"/>
              </a:spcAft>
              <a:buFont typeface="Arial" pitchFamily="34" charset="0"/>
              <a:buChar char="•"/>
              <a:defRPr/>
            </a:pPr>
            <a:r>
              <a:rPr lang="cs-CZ" dirty="0"/>
              <a:t>Vzdělávací obsah je pojat jako </a:t>
            </a:r>
            <a:r>
              <a:rPr lang="cs-CZ" b="1" dirty="0"/>
              <a:t>propojený celek očekávaných výstupů a učiva</a:t>
            </a:r>
            <a:r>
              <a:rPr lang="cs-CZ"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333375"/>
            <a:ext cx="8291512" cy="5792788"/>
          </a:xfrm>
        </p:spPr>
        <p:txBody>
          <a:bodyPr rtlCol="0">
            <a:normAutofit fontScale="62500" lnSpcReduction="20000"/>
          </a:bodyPr>
          <a:lstStyle/>
          <a:p>
            <a:pPr fontAlgn="auto">
              <a:spcAft>
                <a:spcPts val="0"/>
              </a:spcAft>
              <a:buFont typeface="Arial" pitchFamily="34" charset="0"/>
              <a:buChar char="•"/>
              <a:defRPr/>
            </a:pPr>
            <a:r>
              <a:rPr lang="cs-CZ" b="1" dirty="0"/>
              <a:t>Učivo</a:t>
            </a:r>
            <a:endParaRPr lang="cs-CZ" dirty="0"/>
          </a:p>
          <a:p>
            <a:pPr fontAlgn="auto">
              <a:spcAft>
                <a:spcPts val="0"/>
              </a:spcAft>
              <a:buFont typeface="Arial" pitchFamily="34" charset="0"/>
              <a:buChar char="•"/>
              <a:defRPr/>
            </a:pPr>
            <a:r>
              <a:rPr lang="cs-CZ" dirty="0"/>
              <a:t>= závazný věcný obsah učení , jehož prostřednictvím žák dosáhne očekávaných výstupů.</a:t>
            </a:r>
          </a:p>
          <a:p>
            <a:pPr fontAlgn="auto">
              <a:spcAft>
                <a:spcPts val="0"/>
              </a:spcAft>
              <a:buFont typeface="Arial" pitchFamily="34" charset="0"/>
              <a:buChar char="•"/>
              <a:defRPr/>
            </a:pPr>
            <a:r>
              <a:rPr lang="cs-CZ" dirty="0"/>
              <a:t>je strukturováno do jednotlivých tematických okruhů, tematických celků, popřípadě do jednotlivých témat a je pro školu závazné</a:t>
            </a:r>
          </a:p>
          <a:p>
            <a:pPr fontAlgn="auto">
              <a:spcAft>
                <a:spcPts val="0"/>
              </a:spcAft>
              <a:buFont typeface="Arial" pitchFamily="34" charset="0"/>
              <a:buChar char="•"/>
              <a:defRPr/>
            </a:pPr>
            <a:r>
              <a:rPr lang="cs-CZ" dirty="0"/>
              <a:t>ŠVP jej dále specifikuje (upřesňuje) tak, aby žáci na základě učiva dospěli k očekávaným výstupům</a:t>
            </a:r>
          </a:p>
          <a:p>
            <a:pPr fontAlgn="auto">
              <a:spcAft>
                <a:spcPts val="0"/>
              </a:spcAft>
              <a:buFont typeface="Arial" pitchFamily="34" charset="0"/>
              <a:buChar char="•"/>
              <a:defRPr/>
            </a:pPr>
            <a:r>
              <a:rPr lang="cs-CZ" b="1" dirty="0"/>
              <a:t>Očekávané výstupy </a:t>
            </a:r>
            <a:endParaRPr lang="cs-CZ" dirty="0"/>
          </a:p>
          <a:p>
            <a:pPr fontAlgn="auto">
              <a:spcAft>
                <a:spcPts val="0"/>
              </a:spcAft>
              <a:buFont typeface="Arial" pitchFamily="34" charset="0"/>
              <a:buChar char="•"/>
              <a:defRPr/>
            </a:pPr>
            <a:r>
              <a:rPr lang="cs-CZ" dirty="0"/>
              <a:t>= závazné a ověřitelné výsledky, které stanovují, k jakým vědomostem, dovednostem a případně postojům a hodnotám mají žáci v určité etapě vzdělávání prostřednictvím učiva dospět. Očekávané výstupy mají činnostní povahu a jsou součástí vzdělávacího obsahu určité etapy vzdělávání.</a:t>
            </a:r>
          </a:p>
          <a:p>
            <a:pPr fontAlgn="auto">
              <a:spcAft>
                <a:spcPts val="0"/>
              </a:spcAft>
              <a:buFont typeface="Arial" pitchFamily="34" charset="0"/>
              <a:buChar char="•"/>
              <a:defRPr/>
            </a:pPr>
            <a:r>
              <a:rPr lang="cs-CZ" dirty="0"/>
              <a:t>závazné a zároveň ověřitelné výsledky vzdělávání</a:t>
            </a:r>
          </a:p>
          <a:p>
            <a:pPr fontAlgn="auto">
              <a:spcAft>
                <a:spcPts val="0"/>
              </a:spcAft>
              <a:buFont typeface="Arial" pitchFamily="34" charset="0"/>
              <a:buChar char="•"/>
              <a:defRPr/>
            </a:pPr>
            <a:r>
              <a:rPr lang="cs-CZ" dirty="0"/>
              <a:t>vyjadřují stupeň osvojení učiva, tzn. jakými žádoucími vědomostmi, dovednostmi, případně postoji a hodnotami má žák po absolvování gymnázia disponovat – </a:t>
            </a:r>
            <a:r>
              <a:rPr lang="cs-CZ" i="1" dirty="0"/>
              <a:t>žák uvede, popíše, vysvětlí, porovná, posoudí, zhodnotí…</a:t>
            </a:r>
            <a:endParaRPr lang="cs-CZ" dirty="0"/>
          </a:p>
          <a:p>
            <a:pPr fontAlgn="auto">
              <a:spcAft>
                <a:spcPts val="0"/>
              </a:spcAft>
              <a:buFont typeface="Arial" pitchFamily="34" charset="0"/>
              <a:buChar char="•"/>
              <a:defRPr/>
            </a:pPr>
            <a:r>
              <a:rPr lang="cs-CZ" dirty="0"/>
              <a:t>škola očekávané výstupy „rozfázuje“ do jednotlivých ročníků ve svém ŠVP tak, aby zajistila, že žák na konci studia těchto očekávaných výstupů dosáhne </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1485</Words>
  <Application>Microsoft Office PowerPoint</Application>
  <PresentationFormat>Předvádění na obrazovce (4:3)</PresentationFormat>
  <Paragraphs>119</Paragraphs>
  <Slides>13</Slides>
  <Notes>0</Notes>
  <HiddenSlides>0</HiddenSlides>
  <MMClips>0</MMClips>
  <ScaleCrop>false</ScaleCrop>
  <HeadingPairs>
    <vt:vector size="6" baseType="variant">
      <vt:variant>
        <vt:lpstr>Použitá písma</vt:lpstr>
      </vt:variant>
      <vt:variant>
        <vt:i4>2</vt:i4>
      </vt:variant>
      <vt:variant>
        <vt:lpstr>Šablona návrhu</vt:lpstr>
      </vt:variant>
      <vt:variant>
        <vt:i4>1</vt:i4>
      </vt:variant>
      <vt:variant>
        <vt:lpstr>Nadpisy snímků</vt:lpstr>
      </vt:variant>
      <vt:variant>
        <vt:i4>13</vt:i4>
      </vt:variant>
    </vt:vector>
  </HeadingPairs>
  <TitlesOfParts>
    <vt:vector size="16" baseType="lpstr">
      <vt:lpstr>Calibri</vt:lpstr>
      <vt:lpstr>Arial</vt:lpstr>
      <vt:lpstr>Motiv sady Office</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vector>
  </TitlesOfParts>
  <Company>Pedagogická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Your User Name</dc:creator>
  <cp:lastModifiedBy>stava</cp:lastModifiedBy>
  <cp:revision>2</cp:revision>
  <dcterms:created xsi:type="dcterms:W3CDTF">2012-02-21T09:21:30Z</dcterms:created>
  <dcterms:modified xsi:type="dcterms:W3CDTF">2012-03-02T23:29:04Z</dcterms:modified>
</cp:coreProperties>
</file>