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71" r:id="rId6"/>
    <p:sldId id="272" r:id="rId7"/>
    <p:sldId id="259" r:id="rId8"/>
    <p:sldId id="260" r:id="rId9"/>
    <p:sldId id="261" r:id="rId10"/>
    <p:sldId id="262" r:id="rId11"/>
    <p:sldId id="263" r:id="rId12"/>
    <p:sldId id="273" r:id="rId13"/>
    <p:sldId id="264" r:id="rId14"/>
    <p:sldId id="265" r:id="rId15"/>
    <p:sldId id="274" r:id="rId16"/>
    <p:sldId id="266" r:id="rId17"/>
    <p:sldId id="267" r:id="rId18"/>
    <p:sldId id="269"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3" d="100"/>
          <a:sy n="113" d="100"/>
        </p:scale>
        <p:origin x="-95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6D21F6E-71C9-4C2C-8797-0327193A7788}" type="datetimeFigureOut">
              <a:rPr lang="en-GB" smtClean="0"/>
              <a:t>04/03/2015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384917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D21F6E-71C9-4C2C-8797-0327193A7788}" type="datetimeFigureOut">
              <a:rPr lang="en-GB" smtClean="0"/>
              <a:t>04/03/2015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16062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D21F6E-71C9-4C2C-8797-0327193A7788}" type="datetimeFigureOut">
              <a:rPr lang="en-GB" smtClean="0"/>
              <a:t>04/03/2015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2187686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D21F6E-71C9-4C2C-8797-0327193A7788}" type="datetimeFigureOut">
              <a:rPr lang="en-GB" smtClean="0"/>
              <a:t>04/03/2015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2674693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21F6E-71C9-4C2C-8797-0327193A7788}" type="datetimeFigureOut">
              <a:rPr lang="en-GB" smtClean="0"/>
              <a:t>04/03/2015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2802742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6D21F6E-71C9-4C2C-8797-0327193A7788}" type="datetimeFigureOut">
              <a:rPr lang="en-GB" smtClean="0"/>
              <a:t>04/03/2015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409234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6D21F6E-71C9-4C2C-8797-0327193A7788}" type="datetimeFigureOut">
              <a:rPr lang="en-GB" smtClean="0"/>
              <a:t>04/03/2015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1376893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6D21F6E-71C9-4C2C-8797-0327193A7788}" type="datetimeFigureOut">
              <a:rPr lang="en-GB" smtClean="0"/>
              <a:t>04/03/2015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513538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21F6E-71C9-4C2C-8797-0327193A7788}" type="datetimeFigureOut">
              <a:rPr lang="en-GB" smtClean="0"/>
              <a:t>04/03/2015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183767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21F6E-71C9-4C2C-8797-0327193A7788}" type="datetimeFigureOut">
              <a:rPr lang="en-GB" smtClean="0"/>
              <a:t>04/03/2015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92508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21F6E-71C9-4C2C-8797-0327193A7788}" type="datetimeFigureOut">
              <a:rPr lang="en-GB" smtClean="0"/>
              <a:t>04/03/2015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79B13B-1117-4111-97F1-E47433C02DAB}" type="slidenum">
              <a:rPr lang="en-GB" smtClean="0"/>
              <a:t>‹#›</a:t>
            </a:fld>
            <a:endParaRPr lang="en-GB"/>
          </a:p>
        </p:txBody>
      </p:sp>
    </p:spTree>
    <p:extLst>
      <p:ext uri="{BB962C8B-B14F-4D97-AF65-F5344CB8AC3E}">
        <p14:creationId xmlns:p14="http://schemas.microsoft.com/office/powerpoint/2010/main" val="255460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21F6E-71C9-4C2C-8797-0327193A7788}" type="datetimeFigureOut">
              <a:rPr lang="en-GB" smtClean="0"/>
              <a:t>04/03/2015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9B13B-1117-4111-97F1-E47433C02DAB}" type="slidenum">
              <a:rPr lang="en-GB" smtClean="0"/>
              <a:t>‹#›</a:t>
            </a:fld>
            <a:endParaRPr lang="en-GB"/>
          </a:p>
        </p:txBody>
      </p:sp>
    </p:spTree>
    <p:extLst>
      <p:ext uri="{BB962C8B-B14F-4D97-AF65-F5344CB8AC3E}">
        <p14:creationId xmlns:p14="http://schemas.microsoft.com/office/powerpoint/2010/main" val="2179625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resources.woodlands-junior.kent.sch.uk/customs/bankholidays.html" TargetMode="External"/><Relationship Id="rId2" Type="http://schemas.openxmlformats.org/officeDocument/2006/relationships/hyperlink" Target="http://www.dailymail.co.uk/news/article-2073511/Workers-UK-fewest-public-holidays-Europe-generous-statutory-holiday-entitlement.html" TargetMode="External"/><Relationship Id="rId1" Type="http://schemas.openxmlformats.org/officeDocument/2006/relationships/slideLayout" Target="../slideLayouts/slideLayout2.xml"/><Relationship Id="rId4" Type="http://schemas.openxmlformats.org/officeDocument/2006/relationships/hyperlink" Target="http://www.thisismoney.co.uk/money/news/article-2331681/The-man-gave-Bank-Holidays-Why-banker.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eNrlS5Ke5X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lstStyle/>
          <a:p>
            <a:r>
              <a:rPr lang="cs-CZ" dirty="0" smtClean="0"/>
              <a:t>HOLIDAYS – THE UNITED KINGDOM</a:t>
            </a:r>
            <a:br>
              <a:rPr lang="cs-CZ" dirty="0" smtClean="0"/>
            </a:br>
            <a:r>
              <a:rPr lang="cs-CZ" dirty="0" smtClean="0"/>
              <a:t>2015</a:t>
            </a:r>
            <a:endParaRPr lang="en-GB" dirty="0"/>
          </a:p>
        </p:txBody>
      </p:sp>
      <p:sp>
        <p:nvSpPr>
          <p:cNvPr id="3" name="Subtitle 2"/>
          <p:cNvSpPr>
            <a:spLocks noGrp="1"/>
          </p:cNvSpPr>
          <p:nvPr>
            <p:ph type="subTitle" idx="1"/>
          </p:nvPr>
        </p:nvSpPr>
        <p:spPr/>
        <p:txBody>
          <a:bodyPr>
            <a:normAutofit/>
          </a:bodyPr>
          <a:lstStyle/>
          <a:p>
            <a:endParaRPr lang="cs-CZ" dirty="0" smtClean="0"/>
          </a:p>
          <a:p>
            <a:endParaRPr lang="cs-CZ" dirty="0" smtClean="0"/>
          </a:p>
          <a:p>
            <a:r>
              <a:rPr lang="cs-CZ" dirty="0" smtClean="0"/>
              <a:t>			* National holiday</a:t>
            </a:r>
            <a:endParaRPr lang="cs-CZ"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0" y="3733800"/>
            <a:ext cx="1371600" cy="709374"/>
          </a:xfrm>
          <a:prstGeom prst="rect">
            <a:avLst/>
          </a:prstGeom>
        </p:spPr>
      </p:pic>
    </p:spTree>
    <p:extLst>
      <p:ext uri="{BB962C8B-B14F-4D97-AF65-F5344CB8AC3E}">
        <p14:creationId xmlns:p14="http://schemas.microsoft.com/office/powerpoint/2010/main" val="575810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June 21		</a:t>
            </a:r>
            <a:r>
              <a:rPr lang="cs-CZ" sz="4000" b="1" dirty="0" smtClean="0">
                <a:solidFill>
                  <a:srgbClr val="0070C0"/>
                </a:solidFill>
              </a:rPr>
              <a:t>Father´s Day</a:t>
            </a:r>
          </a:p>
          <a:p>
            <a:pPr marL="0" indent="0">
              <a:buNone/>
            </a:pPr>
            <a:r>
              <a:rPr lang="cs-CZ" b="1" dirty="0">
                <a:solidFill>
                  <a:srgbClr val="0070C0"/>
                </a:solidFill>
              </a:rPr>
              <a:t>	</a:t>
            </a:r>
            <a:r>
              <a:rPr lang="cs-CZ" b="1" dirty="0" smtClean="0">
                <a:solidFill>
                  <a:srgbClr val="0070C0"/>
                </a:solidFill>
              </a:rPr>
              <a:t>		</a:t>
            </a:r>
            <a:r>
              <a:rPr lang="cs-CZ" sz="2800" dirty="0" smtClean="0"/>
              <a:t>3rd Sunday in June</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114800"/>
            <a:ext cx="2533650" cy="18002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0875" y="62344"/>
            <a:ext cx="2647950" cy="1724025"/>
          </a:xfrm>
          <a:prstGeom prst="rect">
            <a:avLst/>
          </a:prstGeom>
        </p:spPr>
      </p:pic>
    </p:spTree>
    <p:extLst>
      <p:ext uri="{BB962C8B-B14F-4D97-AF65-F5344CB8AC3E}">
        <p14:creationId xmlns:p14="http://schemas.microsoft.com/office/powerpoint/2010/main" val="2036955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July 13		</a:t>
            </a:r>
            <a:r>
              <a:rPr lang="cs-CZ" b="1" dirty="0" smtClean="0">
                <a:solidFill>
                  <a:schemeClr val="accent2">
                    <a:lumMod val="75000"/>
                  </a:schemeClr>
                </a:solidFill>
              </a:rPr>
              <a:t>Battle of Boyne</a:t>
            </a:r>
          </a:p>
          <a:p>
            <a:pPr marL="0" indent="0">
              <a:buNone/>
            </a:pPr>
            <a:r>
              <a:rPr lang="cs-CZ" b="1" dirty="0">
                <a:solidFill>
                  <a:schemeClr val="accent2">
                    <a:lumMod val="75000"/>
                  </a:schemeClr>
                </a:solidFill>
              </a:rPr>
              <a:t>	</a:t>
            </a:r>
            <a:r>
              <a:rPr lang="cs-CZ" b="1" dirty="0" smtClean="0">
                <a:solidFill>
                  <a:schemeClr val="accent2">
                    <a:lumMod val="75000"/>
                  </a:schemeClr>
                </a:solidFill>
              </a:rPr>
              <a:t>		</a:t>
            </a:r>
            <a:r>
              <a:rPr lang="cs-CZ" dirty="0" smtClean="0"/>
              <a:t>Northern Ireland only</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228600"/>
            <a:ext cx="2476500" cy="1847850"/>
          </a:xfrm>
          <a:prstGeom prst="rect">
            <a:avLst/>
          </a:prstGeom>
        </p:spPr>
      </p:pic>
    </p:spTree>
    <p:extLst>
      <p:ext uri="{BB962C8B-B14F-4D97-AF65-F5344CB8AC3E}">
        <p14:creationId xmlns:p14="http://schemas.microsoft.com/office/powerpoint/2010/main" val="3376953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FFC000"/>
                </a:solidFill>
              </a:rPr>
              <a:t>Battle of Boyne </a:t>
            </a:r>
            <a:endParaRPr lang="en-GB" b="1" dirty="0">
              <a:solidFill>
                <a:srgbClr val="FFC000"/>
              </a:solidFill>
            </a:endParaRP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pPr marL="0" indent="0">
              <a:buNone/>
            </a:pPr>
            <a:r>
              <a:rPr lang="cs-CZ" dirty="0" smtClean="0"/>
              <a:t> - </a:t>
            </a:r>
            <a:r>
              <a:rPr lang="en-US" dirty="0" smtClean="0"/>
              <a:t>an </a:t>
            </a:r>
            <a:r>
              <a:rPr lang="en-US" dirty="0"/>
              <a:t>annual public holiday observed in Northern Ireland </a:t>
            </a:r>
            <a:endParaRPr lang="cs-CZ" dirty="0" smtClean="0"/>
          </a:p>
          <a:p>
            <a:pPr marL="0" indent="0">
              <a:buNone/>
            </a:pPr>
            <a:r>
              <a:rPr lang="en-US" dirty="0" smtClean="0"/>
              <a:t>on </a:t>
            </a:r>
            <a:r>
              <a:rPr lang="en-US" dirty="0"/>
              <a:t>July 12th, or Monday after, if 12th falls on a weekend.</a:t>
            </a:r>
          </a:p>
          <a:p>
            <a:pPr marL="0" indent="0">
              <a:buNone/>
            </a:pPr>
            <a:r>
              <a:rPr lang="en-US" b="1" dirty="0"/>
              <a:t>History of the holiday</a:t>
            </a:r>
          </a:p>
          <a:p>
            <a:r>
              <a:rPr lang="en-US" dirty="0"/>
              <a:t>Events on the day commemorate the Battle of the Boyne, fought on July 1st 1690 by King William of Orange against King James II. </a:t>
            </a:r>
            <a:endParaRPr lang="cs-CZ" dirty="0" smtClean="0"/>
          </a:p>
          <a:p>
            <a:r>
              <a:rPr lang="en-US" dirty="0" smtClean="0"/>
              <a:t>The </a:t>
            </a:r>
            <a:r>
              <a:rPr lang="en-US" dirty="0"/>
              <a:t>victory of William and his Orangemen was seen as a key moment in the 'Glorious Revolution' when the Protestant (but not very English) William overthrew the Catholic James with the support of the English Parliamentarians.</a:t>
            </a:r>
          </a:p>
          <a:p>
            <a:r>
              <a:rPr lang="en-US" b="1" dirty="0"/>
              <a:t>How is it celebrated?</a:t>
            </a:r>
          </a:p>
          <a:p>
            <a:r>
              <a:rPr lang="en-US" dirty="0"/>
              <a:t>The day is marked by marches by the Orange Order across Northern Ireland. As a significant proportion of the population of Northern Ireland are </a:t>
            </a:r>
            <a:r>
              <a:rPr lang="en-US" dirty="0" smtClean="0"/>
              <a:t>Catholic</a:t>
            </a:r>
            <a:r>
              <a:rPr lang="cs-CZ" dirty="0" smtClean="0"/>
              <a:t>.</a:t>
            </a:r>
            <a:r>
              <a:rPr lang="en-US" dirty="0" smtClean="0"/>
              <a:t> On </a:t>
            </a:r>
            <a:r>
              <a:rPr lang="en-US" dirty="0"/>
              <a:t>the Eleventh night, huge bonfires are lit in Protestant </a:t>
            </a:r>
            <a:r>
              <a:rPr lang="en-US" dirty="0" smtClean="0"/>
              <a:t>areas</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457200"/>
            <a:ext cx="1905000" cy="1373798"/>
          </a:xfrm>
          <a:prstGeom prst="rect">
            <a:avLst/>
          </a:prstGeom>
        </p:spPr>
      </p:pic>
    </p:spTree>
    <p:extLst>
      <p:ext uri="{BB962C8B-B14F-4D97-AF65-F5344CB8AC3E}">
        <p14:creationId xmlns:p14="http://schemas.microsoft.com/office/powerpoint/2010/main" val="2919148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August 3		</a:t>
            </a:r>
            <a:r>
              <a:rPr lang="cs-CZ" b="1" dirty="0" smtClean="0">
                <a:solidFill>
                  <a:schemeClr val="tx2">
                    <a:lumMod val="60000"/>
                    <a:lumOff val="40000"/>
                  </a:schemeClr>
                </a:solidFill>
              </a:rPr>
              <a:t>Summer Bank Holiday *</a:t>
            </a:r>
          </a:p>
          <a:p>
            <a:pPr marL="2743200" lvl="6" indent="0">
              <a:buNone/>
            </a:pPr>
            <a:r>
              <a:rPr lang="cs-CZ" dirty="0" smtClean="0"/>
              <a:t>Scotland only. The first Monday in August</a:t>
            </a:r>
          </a:p>
          <a:p>
            <a:pPr marL="0" indent="0">
              <a:buNone/>
            </a:pPr>
            <a:r>
              <a:rPr lang="cs-CZ" dirty="0" smtClean="0"/>
              <a:t>August 31		</a:t>
            </a:r>
            <a:r>
              <a:rPr lang="cs-CZ" b="1" dirty="0" smtClean="0">
                <a:solidFill>
                  <a:schemeClr val="tx2">
                    <a:lumMod val="60000"/>
                    <a:lumOff val="40000"/>
                  </a:schemeClr>
                </a:solidFill>
              </a:rPr>
              <a:t>Summer Bank Holiday *</a:t>
            </a:r>
          </a:p>
          <a:p>
            <a:pPr marL="2743200" lvl="6" indent="0">
              <a:buNone/>
            </a:pPr>
            <a:r>
              <a:rPr lang="cs-CZ" dirty="0" smtClean="0"/>
              <a:t>Last Monday in August (except Scotland)</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609600"/>
            <a:ext cx="3295650" cy="1390650"/>
          </a:xfrm>
          <a:prstGeom prst="rect">
            <a:avLst/>
          </a:prstGeom>
        </p:spPr>
      </p:pic>
    </p:spTree>
    <p:extLst>
      <p:ext uri="{BB962C8B-B14F-4D97-AF65-F5344CB8AC3E}">
        <p14:creationId xmlns:p14="http://schemas.microsoft.com/office/powerpoint/2010/main" val="166982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cs-CZ" dirty="0" smtClean="0"/>
          </a:p>
          <a:p>
            <a:pPr marL="0" indent="0">
              <a:buNone/>
            </a:pPr>
            <a:endParaRPr lang="cs-CZ" dirty="0" smtClean="0"/>
          </a:p>
          <a:p>
            <a:pPr marL="0" indent="0">
              <a:buNone/>
            </a:pPr>
            <a:endParaRPr lang="cs-CZ" dirty="0"/>
          </a:p>
          <a:p>
            <a:pPr marL="0" indent="0">
              <a:buNone/>
            </a:pPr>
            <a:r>
              <a:rPr lang="cs-CZ" dirty="0" smtClean="0"/>
              <a:t>November 05		</a:t>
            </a:r>
            <a:r>
              <a:rPr lang="cs-CZ" b="1" dirty="0" smtClean="0">
                <a:solidFill>
                  <a:srgbClr val="FFC000"/>
                </a:solidFill>
              </a:rPr>
              <a:t>Guy Fawkes Night</a:t>
            </a:r>
          </a:p>
          <a:p>
            <a:pPr marL="3657600" lvl="8" indent="0">
              <a:buNone/>
            </a:pPr>
            <a:r>
              <a:rPr lang="cs-CZ" dirty="0" smtClean="0"/>
              <a:t>England only</a:t>
            </a:r>
            <a:endParaRPr lang="cs-CZ" dirty="0"/>
          </a:p>
          <a:p>
            <a:pPr marL="0" indent="0">
              <a:buNone/>
            </a:pPr>
            <a:r>
              <a:rPr lang="cs-CZ" dirty="0" smtClean="0"/>
              <a:t>November 30		</a:t>
            </a:r>
            <a:r>
              <a:rPr lang="cs-CZ" b="1" dirty="0" smtClean="0">
                <a:solidFill>
                  <a:srgbClr val="FFC000"/>
                </a:solidFill>
              </a:rPr>
              <a:t>St. Andrew´s Day</a:t>
            </a:r>
          </a:p>
          <a:p>
            <a:pPr marL="0" indent="0">
              <a:buNone/>
            </a:pPr>
            <a:r>
              <a:rPr lang="cs-CZ" dirty="0"/>
              <a:t>	</a:t>
            </a:r>
            <a:r>
              <a:rPr lang="cs-CZ" dirty="0" smtClean="0"/>
              <a:t>			</a:t>
            </a:r>
            <a:r>
              <a:rPr lang="cs-CZ" sz="2000" dirty="0" smtClean="0"/>
              <a:t>Scotland only. If November 30 falls on 				weekend, the following Monday is a bank 				holiday instead.</a:t>
            </a:r>
            <a:endParaRPr lang="cs-CZ" dirty="0" smtClean="0"/>
          </a:p>
          <a:p>
            <a:endParaRPr lang="en-GB"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200711"/>
            <a:ext cx="4381899" cy="2789809"/>
          </a:xfrm>
          <a:prstGeom prst="rect">
            <a:avLst/>
          </a:prstGeom>
        </p:spPr>
      </p:pic>
    </p:spTree>
    <p:extLst>
      <p:ext uri="{BB962C8B-B14F-4D97-AF65-F5344CB8AC3E}">
        <p14:creationId xmlns:p14="http://schemas.microsoft.com/office/powerpoint/2010/main" val="2976383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00B0F0"/>
                </a:solidFill>
              </a:rPr>
              <a:t>Guy Fawkes Night   </a:t>
            </a:r>
            <a:endParaRPr lang="en-GB" b="1" dirty="0">
              <a:solidFill>
                <a:srgbClr val="00B0F0"/>
              </a:solidFill>
            </a:endParaRPr>
          </a:p>
        </p:txBody>
      </p:sp>
      <p:sp>
        <p:nvSpPr>
          <p:cNvPr id="3" name="Content Placeholder 2"/>
          <p:cNvSpPr>
            <a:spLocks noGrp="1"/>
          </p:cNvSpPr>
          <p:nvPr>
            <p:ph idx="1"/>
          </p:nvPr>
        </p:nvSpPr>
        <p:spPr>
          <a:xfrm>
            <a:off x="533400" y="1447800"/>
            <a:ext cx="8229600" cy="4754563"/>
          </a:xfrm>
        </p:spPr>
        <p:txBody>
          <a:bodyPr>
            <a:normAutofit fontScale="25000" lnSpcReduction="20000"/>
          </a:bodyPr>
          <a:lstStyle/>
          <a:p>
            <a:pPr marL="0" indent="0">
              <a:buNone/>
            </a:pPr>
            <a:r>
              <a:rPr lang="en-US" sz="6400" b="1" dirty="0"/>
              <a:t>When is Guy Fawkes Night?</a:t>
            </a:r>
          </a:p>
          <a:p>
            <a:r>
              <a:rPr lang="en-US" sz="6400" dirty="0"/>
              <a:t>Guy Fawkes Night is held annually on 5 November. It may also be called Fireworks Night or Bonfire Night.</a:t>
            </a:r>
          </a:p>
          <a:p>
            <a:r>
              <a:rPr lang="en-US" sz="6400" dirty="0"/>
              <a:t>It commemorates the arrest of Guy Fawkes and the failure of the so-called 'Gunpowder plot' to blow up the English Houses of Parliament in 1605.</a:t>
            </a:r>
          </a:p>
          <a:p>
            <a:pPr marL="0" indent="0">
              <a:buNone/>
            </a:pPr>
            <a:r>
              <a:rPr lang="en-US" sz="6400" b="1" dirty="0"/>
              <a:t>History of Guy Fawkes Night</a:t>
            </a:r>
          </a:p>
          <a:p>
            <a:r>
              <a:rPr lang="en-US" sz="6400" dirty="0"/>
              <a:t>On the night of 4 November 1605, following a tip off through an anonymous letter, Guy Fawkes was caught guarding thirty-six barrels of gunpowder in a cellar beneath the Houses of Parliament in London. </a:t>
            </a:r>
          </a:p>
          <a:p>
            <a:r>
              <a:rPr lang="en-US" sz="6400" dirty="0"/>
              <a:t>The conspirators of the Gunpowder Plot were Roman Catholics who opposed the lack of religious tolerance under King James I. Their plan was to assassinate James and his government by blowing up the House of Lords during the State Opening of Parliament on 5 November 1605. </a:t>
            </a:r>
            <a:r>
              <a:rPr lang="en-US" sz="6400" dirty="0" smtClean="0"/>
              <a:t>Fawkes </a:t>
            </a:r>
            <a:r>
              <a:rPr lang="en-US" sz="6400" dirty="0"/>
              <a:t>and seven others were tried and convicted of treason, and executed in January 1606. His head was among those displayed on pikes at London Bridge</a:t>
            </a:r>
            <a:r>
              <a:rPr lang="en-US" sz="6400" dirty="0" smtClean="0"/>
              <a:t>.</a:t>
            </a:r>
            <a:endParaRPr lang="cs-CZ" sz="6400" dirty="0" smtClean="0"/>
          </a:p>
          <a:p>
            <a:endParaRPr lang="en-US" sz="6400" dirty="0"/>
          </a:p>
          <a:p>
            <a:r>
              <a:rPr lang="en-US" sz="6400" dirty="0"/>
              <a:t>Within months Parliament established 5 November as a national day of thanksgiving. </a:t>
            </a:r>
          </a:p>
          <a:p>
            <a:r>
              <a:rPr lang="en-US" sz="6400" dirty="0" smtClean="0"/>
              <a:t>A </a:t>
            </a:r>
            <a:r>
              <a:rPr lang="en-US" sz="6400" dirty="0"/>
              <a:t>tradition was that children would make a dummy of Guy Fawkes and ask people for money (' </a:t>
            </a:r>
            <a:r>
              <a:rPr lang="en-US" sz="6400" dirty="0" err="1"/>
              <a:t>A‘Penny</a:t>
            </a:r>
            <a:r>
              <a:rPr lang="en-US" sz="6400" dirty="0"/>
              <a:t> for the Guy'’) which they spend </a:t>
            </a:r>
            <a:r>
              <a:rPr lang="en-US" sz="6400" dirty="0" smtClean="0"/>
              <a:t>on fireworks</a:t>
            </a:r>
            <a:r>
              <a:rPr lang="cs-CZ" sz="6400" dirty="0" smtClean="0"/>
              <a:t>.</a:t>
            </a:r>
          </a:p>
          <a:p>
            <a:endParaRPr lang="en-US" sz="6400" dirty="0"/>
          </a:p>
          <a:p>
            <a:r>
              <a:rPr lang="en-US" sz="6400" dirty="0"/>
              <a:t>Fireworks displays and bonfire parties are still common across </a:t>
            </a:r>
            <a:r>
              <a:rPr lang="en-US" sz="6400" dirty="0" smtClean="0"/>
              <a:t>England</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1" y="152400"/>
            <a:ext cx="1066800" cy="1416929"/>
          </a:xfrm>
          <a:prstGeom prst="rect">
            <a:avLst/>
          </a:prstGeom>
        </p:spPr>
      </p:pic>
    </p:spTree>
    <p:extLst>
      <p:ext uri="{BB962C8B-B14F-4D97-AF65-F5344CB8AC3E}">
        <p14:creationId xmlns:p14="http://schemas.microsoft.com/office/powerpoint/2010/main" val="1542496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cs-CZ" dirty="0" smtClean="0"/>
          </a:p>
          <a:p>
            <a:pPr marL="0" indent="0">
              <a:buNone/>
            </a:pPr>
            <a:endParaRPr lang="cs-CZ" dirty="0"/>
          </a:p>
          <a:p>
            <a:pPr marL="0" indent="0">
              <a:buNone/>
            </a:pPr>
            <a:endParaRPr lang="cs-CZ" dirty="0" smtClean="0"/>
          </a:p>
          <a:p>
            <a:pPr marL="0" indent="0">
              <a:buNone/>
            </a:pPr>
            <a:r>
              <a:rPr lang="cs-CZ" dirty="0" smtClean="0"/>
              <a:t>December 25	 	</a:t>
            </a:r>
            <a:r>
              <a:rPr lang="cs-CZ" b="1" dirty="0" smtClean="0">
                <a:solidFill>
                  <a:srgbClr val="FF0000"/>
                </a:solidFill>
              </a:rPr>
              <a:t>Christmas Day *</a:t>
            </a:r>
          </a:p>
          <a:p>
            <a:pPr marL="0" indent="0">
              <a:buNone/>
            </a:pPr>
            <a:r>
              <a:rPr lang="cs-CZ" dirty="0" smtClean="0"/>
              <a:t>December 26		</a:t>
            </a:r>
            <a:r>
              <a:rPr lang="cs-CZ" b="1" dirty="0" smtClean="0">
                <a:solidFill>
                  <a:srgbClr val="FF0000"/>
                </a:solidFill>
              </a:rPr>
              <a:t>Boxing Day *</a:t>
            </a:r>
            <a:endParaRPr lang="cs-CZ" b="1" dirty="0">
              <a:solidFill>
                <a:srgbClr val="FF0000"/>
              </a:solidFill>
            </a:endParaRPr>
          </a:p>
          <a:p>
            <a:pPr marL="0" indent="0">
              <a:buNone/>
            </a:pPr>
            <a:r>
              <a:rPr lang="cs-CZ" dirty="0" smtClean="0"/>
              <a:t>(December 28 in leiu)</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152400"/>
            <a:ext cx="3435246" cy="2286000"/>
          </a:xfrm>
          <a:prstGeom prst="rect">
            <a:avLst/>
          </a:prstGeom>
        </p:spPr>
      </p:pic>
    </p:spTree>
    <p:extLst>
      <p:ext uri="{BB962C8B-B14F-4D97-AF65-F5344CB8AC3E}">
        <p14:creationId xmlns:p14="http://schemas.microsoft.com/office/powerpoint/2010/main" val="51022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92D050"/>
                </a:solidFill>
              </a:rPr>
              <a:t>Quizz</a:t>
            </a:r>
            <a:endParaRPr lang="en-GB" b="1" dirty="0">
              <a:solidFill>
                <a:srgbClr val="92D050"/>
              </a:solidFill>
            </a:endParaRPr>
          </a:p>
        </p:txBody>
      </p:sp>
      <p:sp>
        <p:nvSpPr>
          <p:cNvPr id="3" name="Content Placeholder 2"/>
          <p:cNvSpPr>
            <a:spLocks noGrp="1"/>
          </p:cNvSpPr>
          <p:nvPr>
            <p:ph idx="1"/>
          </p:nvPr>
        </p:nvSpPr>
        <p:spPr/>
        <p:txBody>
          <a:bodyPr>
            <a:normAutofit/>
          </a:bodyPr>
          <a:lstStyle/>
          <a:p>
            <a:r>
              <a:rPr lang="cs-CZ" sz="2000" b="1" dirty="0" smtClean="0"/>
              <a:t>Britain</a:t>
            </a:r>
            <a:r>
              <a:rPr lang="en-US" sz="2000" b="1" dirty="0" smtClean="0"/>
              <a:t> </a:t>
            </a:r>
            <a:r>
              <a:rPr lang="en-US" sz="2000" b="1" dirty="0"/>
              <a:t>has fewer public holidays than any other country in Europe. Which countries, with up to </a:t>
            </a:r>
            <a:r>
              <a:rPr lang="en-US" sz="2000" b="1" dirty="0" smtClean="0"/>
              <a:t>1</a:t>
            </a:r>
            <a:r>
              <a:rPr lang="cs-CZ" sz="2000" b="1" dirty="0" smtClean="0"/>
              <a:t>5</a:t>
            </a:r>
            <a:r>
              <a:rPr lang="en-US" sz="2000" b="1" dirty="0" smtClean="0"/>
              <a:t> days, </a:t>
            </a:r>
            <a:r>
              <a:rPr lang="en-US" sz="2000" b="1" dirty="0"/>
              <a:t>have the most</a:t>
            </a:r>
            <a:r>
              <a:rPr lang="en-US" sz="2000" b="1" dirty="0" smtClean="0"/>
              <a:t>?</a:t>
            </a:r>
            <a:endParaRPr lang="cs-CZ" sz="2000" b="1" dirty="0" smtClean="0"/>
          </a:p>
          <a:p>
            <a:r>
              <a:rPr lang="cs-CZ" sz="2000" b="1" dirty="0" smtClean="0"/>
              <a:t>Which country has a same number of public holidays as Britain?</a:t>
            </a:r>
            <a:endParaRPr lang="cs-CZ" sz="2000" b="1" dirty="0"/>
          </a:p>
          <a:p>
            <a:r>
              <a:rPr lang="en-US" sz="2000" b="1" dirty="0"/>
              <a:t>On which bank holiday is the </a:t>
            </a:r>
            <a:r>
              <a:rPr lang="en-US" sz="2000" b="1" dirty="0" err="1"/>
              <a:t>Notting</a:t>
            </a:r>
            <a:r>
              <a:rPr lang="en-US" sz="2000" b="1" dirty="0"/>
              <a:t> Hill Carnival celebrated each year</a:t>
            </a:r>
            <a:r>
              <a:rPr lang="en-US" sz="2000" b="1" dirty="0" smtClean="0"/>
              <a:t>?</a:t>
            </a:r>
            <a:endParaRPr lang="cs-CZ" sz="2000" b="1" dirty="0" smtClean="0"/>
          </a:p>
          <a:p>
            <a:pPr marL="0" indent="0">
              <a:buNone/>
            </a:pPr>
            <a:endParaRPr lang="cs-CZ" sz="2000" b="1" dirty="0"/>
          </a:p>
          <a:p>
            <a:pPr marL="0" indent="0">
              <a:buNone/>
            </a:pPr>
            <a:r>
              <a:rPr lang="cs-CZ" sz="2000" b="1" dirty="0" smtClean="0"/>
              <a:t>TASK 1: Write as many adjectives connected with the word MOTHER as possible. </a:t>
            </a:r>
          </a:p>
          <a:p>
            <a:pPr marL="0" indent="0">
              <a:buNone/>
            </a:pPr>
            <a:r>
              <a:rPr lang="en-US" sz="2000" b="1" dirty="0" smtClean="0"/>
              <a:t> </a:t>
            </a:r>
            <a:endParaRPr lang="cs-CZ" sz="2000" b="1" dirty="0" smtClean="0"/>
          </a:p>
          <a:p>
            <a:pPr marL="0" indent="0">
              <a:buNone/>
            </a:pPr>
            <a:r>
              <a:rPr lang="cs-CZ" sz="2000" b="1" dirty="0" smtClean="0"/>
              <a:t>TASK 2: Part of British Easter Tradition is so called EGG HUNT. Can you find any in your classroom? </a:t>
            </a:r>
            <a:endParaRPr lang="en-GB" sz="2000" dirty="0"/>
          </a:p>
        </p:txBody>
      </p:sp>
    </p:spTree>
    <p:extLst>
      <p:ext uri="{BB962C8B-B14F-4D97-AF65-F5344CB8AC3E}">
        <p14:creationId xmlns:p14="http://schemas.microsoft.com/office/powerpoint/2010/main" val="3671760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Answers</a:t>
            </a:r>
            <a:endParaRPr lang="en-GB" dirty="0"/>
          </a:p>
        </p:txBody>
      </p:sp>
      <p:sp>
        <p:nvSpPr>
          <p:cNvPr id="3" name="Content Placeholder 2"/>
          <p:cNvSpPr>
            <a:spLocks noGrp="1"/>
          </p:cNvSpPr>
          <p:nvPr>
            <p:ph idx="1"/>
          </p:nvPr>
        </p:nvSpPr>
        <p:spPr/>
        <p:txBody>
          <a:bodyPr>
            <a:normAutofit fontScale="85000" lnSpcReduction="20000"/>
          </a:bodyPr>
          <a:lstStyle/>
          <a:p>
            <a:r>
              <a:rPr lang="cs-CZ" dirty="0" smtClean="0"/>
              <a:t>Cyprus (15), Spain and Malta (14) and Austria and Portugal (13)</a:t>
            </a:r>
          </a:p>
          <a:p>
            <a:r>
              <a:rPr lang="cs-CZ" dirty="0" smtClean="0"/>
              <a:t>Holland</a:t>
            </a:r>
          </a:p>
          <a:p>
            <a:r>
              <a:rPr lang="cs-CZ" dirty="0" smtClean="0"/>
              <a:t>Summer Bank Holiday (</a:t>
            </a:r>
            <a:r>
              <a:rPr lang="en-US" dirty="0"/>
              <a:t>The carnival started back in 1964 when race relations in Britain were very poor. Afro-Caribbean communities got together with a mixture of song, dance, food and creative costumes, leading to an explosion of sound in what was normally a quiet borough in London. Although smaller than the carnival at Rio de Janeiro, the </a:t>
            </a:r>
            <a:r>
              <a:rPr lang="en-US" dirty="0" err="1"/>
              <a:t>Notting</a:t>
            </a:r>
            <a:r>
              <a:rPr lang="en-US" dirty="0"/>
              <a:t> Hill Carnival in north London now attracts approximately one million visitors each year</a:t>
            </a:r>
            <a:r>
              <a:rPr lang="en-US" dirty="0" smtClean="0"/>
              <a:t>.</a:t>
            </a:r>
            <a:r>
              <a:rPr lang="cs-CZ" smtClean="0"/>
              <a:t>)</a:t>
            </a:r>
            <a:endParaRPr lang="en-GB" dirty="0"/>
          </a:p>
        </p:txBody>
      </p:sp>
    </p:spTree>
    <p:extLst>
      <p:ext uri="{BB962C8B-B14F-4D97-AF65-F5344CB8AC3E}">
        <p14:creationId xmlns:p14="http://schemas.microsoft.com/office/powerpoint/2010/main" val="2248325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Resources</a:t>
            </a:r>
            <a:endParaRPr lang="en-GB" dirty="0"/>
          </a:p>
        </p:txBody>
      </p:sp>
      <p:sp>
        <p:nvSpPr>
          <p:cNvPr id="3" name="Content Placeholder 2"/>
          <p:cNvSpPr>
            <a:spLocks noGrp="1"/>
          </p:cNvSpPr>
          <p:nvPr>
            <p:ph idx="1"/>
          </p:nvPr>
        </p:nvSpPr>
        <p:spPr/>
        <p:txBody>
          <a:bodyPr/>
          <a:lstStyle/>
          <a:p>
            <a:r>
              <a:rPr lang="cs-CZ" sz="2000" dirty="0">
                <a:hlinkClick r:id="rId2"/>
              </a:rPr>
              <a:t>http://www.officeholidays.com/countries/united_kingdom/index.php</a:t>
            </a:r>
            <a:endParaRPr lang="cs-CZ" sz="2000" dirty="0" smtClean="0">
              <a:hlinkClick r:id="rId2"/>
            </a:endParaRPr>
          </a:p>
          <a:p>
            <a:pPr marL="0" indent="0">
              <a:buNone/>
            </a:pPr>
            <a:endParaRPr lang="cs-CZ" sz="2000" dirty="0">
              <a:hlinkClick r:id="rId2"/>
            </a:endParaRPr>
          </a:p>
          <a:p>
            <a:r>
              <a:rPr lang="en-GB" sz="2000" dirty="0" smtClean="0">
                <a:hlinkClick r:id="rId2"/>
              </a:rPr>
              <a:t>http</a:t>
            </a:r>
            <a:r>
              <a:rPr lang="en-GB" sz="2000" dirty="0">
                <a:hlinkClick r:id="rId2"/>
              </a:rPr>
              <a:t>://</a:t>
            </a:r>
            <a:r>
              <a:rPr lang="en-GB" sz="2000" dirty="0" smtClean="0">
                <a:hlinkClick r:id="rId2"/>
              </a:rPr>
              <a:t>www.dailymail.co.uk/news/article-2073511/Workers-UK-fewest-public-holidays-Europe-generous-statutory-holiday-entitlement.html</a:t>
            </a:r>
            <a:endParaRPr lang="cs-CZ" sz="2000" dirty="0" smtClean="0"/>
          </a:p>
          <a:p>
            <a:pPr marL="0" indent="0">
              <a:buNone/>
            </a:pPr>
            <a:endParaRPr lang="cs-CZ" sz="2000" dirty="0" smtClean="0"/>
          </a:p>
          <a:p>
            <a:r>
              <a:rPr lang="cs-CZ" sz="2000" dirty="0">
                <a:hlinkClick r:id="rId3"/>
              </a:rPr>
              <a:t>http://</a:t>
            </a:r>
            <a:r>
              <a:rPr lang="cs-CZ" sz="2000" dirty="0" smtClean="0">
                <a:hlinkClick r:id="rId3"/>
              </a:rPr>
              <a:t>resources.woodlands-junior.kent.sch.uk/customs/bankholidays.html</a:t>
            </a:r>
            <a:endParaRPr lang="cs-CZ" sz="2000" dirty="0" smtClean="0"/>
          </a:p>
          <a:p>
            <a:endParaRPr lang="cs-CZ" sz="2000" dirty="0" smtClean="0"/>
          </a:p>
          <a:p>
            <a:r>
              <a:rPr lang="cs-CZ" sz="2000" dirty="0">
                <a:hlinkClick r:id="rId4"/>
              </a:rPr>
              <a:t>http://</a:t>
            </a:r>
            <a:r>
              <a:rPr lang="cs-CZ" sz="2000" dirty="0" smtClean="0">
                <a:hlinkClick r:id="rId4"/>
              </a:rPr>
              <a:t>www.thisismoney.co.uk/money/news/article-2331681/The-man-gave-Bank-Holidays-Why-banker.html</a:t>
            </a:r>
            <a:endParaRPr lang="cs-CZ" sz="2000" dirty="0" smtClean="0"/>
          </a:p>
          <a:p>
            <a:pPr marL="0" indent="0">
              <a:buNone/>
            </a:pPr>
            <a:endParaRPr lang="cs-CZ" sz="2000" dirty="0" smtClean="0"/>
          </a:p>
          <a:p>
            <a:pPr marL="0" indent="0">
              <a:buNone/>
            </a:pPr>
            <a:endParaRPr lang="en-GB" dirty="0"/>
          </a:p>
        </p:txBody>
      </p:sp>
    </p:spTree>
    <p:extLst>
      <p:ext uri="{BB962C8B-B14F-4D97-AF65-F5344CB8AC3E}">
        <p14:creationId xmlns:p14="http://schemas.microsoft.com/office/powerpoint/2010/main" val="4190581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FF9900"/>
                </a:solidFill>
              </a:rPr>
              <a:t>...a little bit of history</a:t>
            </a:r>
            <a:endParaRPr lang="en-GB" b="1" dirty="0">
              <a:solidFill>
                <a:srgbClr val="FF9900"/>
              </a:solidFill>
            </a:endParaRPr>
          </a:p>
        </p:txBody>
      </p:sp>
      <p:sp>
        <p:nvSpPr>
          <p:cNvPr id="3" name="Content Placeholder 2"/>
          <p:cNvSpPr>
            <a:spLocks noGrp="1"/>
          </p:cNvSpPr>
          <p:nvPr>
            <p:ph idx="1"/>
          </p:nvPr>
        </p:nvSpPr>
        <p:spPr/>
        <p:txBody>
          <a:bodyPr>
            <a:normAutofit fontScale="55000" lnSpcReduction="20000"/>
          </a:bodyPr>
          <a:lstStyle/>
          <a:p>
            <a:r>
              <a:rPr lang="en-US" dirty="0" smtClean="0"/>
              <a:t>The </a:t>
            </a:r>
            <a:r>
              <a:rPr lang="cs-CZ" dirty="0" smtClean="0"/>
              <a:t>Bank Holidays Act in </a:t>
            </a:r>
            <a:r>
              <a:rPr lang="en-US" dirty="0" smtClean="0"/>
              <a:t>1871 </a:t>
            </a:r>
            <a:r>
              <a:rPr lang="cs-CZ" dirty="0" smtClean="0"/>
              <a:t>established the first bank holidays in the United Kingdom - four in </a:t>
            </a:r>
            <a:r>
              <a:rPr lang="en-US" dirty="0" smtClean="0"/>
              <a:t>England</a:t>
            </a:r>
            <a:r>
              <a:rPr lang="en-US" dirty="0"/>
              <a:t>, Wales and Ireland (then wholly part of the UK), and five in Scotland. </a:t>
            </a:r>
            <a:r>
              <a:rPr lang="cs-CZ" dirty="0" smtClean="0"/>
              <a:t> (</a:t>
            </a:r>
            <a:r>
              <a:rPr lang="en-GB" dirty="0" smtClean="0"/>
              <a:t>Liberal </a:t>
            </a:r>
            <a:r>
              <a:rPr lang="en-GB" dirty="0"/>
              <a:t>MP John </a:t>
            </a:r>
            <a:r>
              <a:rPr lang="en-GB" dirty="0" smtClean="0"/>
              <a:t>Lubbock</a:t>
            </a:r>
            <a:r>
              <a:rPr lang="cs-CZ" dirty="0" smtClean="0"/>
              <a:t> was the man who suggested it to the Parliament.)</a:t>
            </a:r>
            <a:endParaRPr lang="en-US" dirty="0"/>
          </a:p>
          <a:p>
            <a:pPr marL="0" indent="0">
              <a:buNone/>
            </a:pPr>
            <a:endParaRPr lang="cs-CZ" b="1" dirty="0" smtClean="0"/>
          </a:p>
          <a:p>
            <a:pPr marL="0" indent="0">
              <a:buNone/>
            </a:pPr>
            <a:r>
              <a:rPr lang="en-US" b="1" dirty="0" smtClean="0"/>
              <a:t>England</a:t>
            </a:r>
            <a:r>
              <a:rPr lang="en-US" b="1" dirty="0"/>
              <a:t>, Wales and Northern Ireland</a:t>
            </a:r>
            <a:endParaRPr lang="en-US" dirty="0"/>
          </a:p>
          <a:p>
            <a:r>
              <a:rPr lang="en-US" dirty="0"/>
              <a:t>Easter Monday</a:t>
            </a:r>
          </a:p>
          <a:p>
            <a:r>
              <a:rPr lang="en-US" dirty="0"/>
              <a:t>Whit Monday (which could fall anywhere between 11 May and 14 June) </a:t>
            </a:r>
          </a:p>
          <a:p>
            <a:r>
              <a:rPr lang="en-US" dirty="0"/>
              <a:t>The first Monday in August (later changed to the last Monday)</a:t>
            </a:r>
          </a:p>
          <a:p>
            <a:r>
              <a:rPr lang="en-US" dirty="0"/>
              <a:t>Boxing Day (26th December)</a:t>
            </a:r>
          </a:p>
          <a:p>
            <a:pPr marL="0" indent="0">
              <a:buNone/>
            </a:pPr>
            <a:r>
              <a:rPr lang="en-US" b="1" dirty="0"/>
              <a:t>Scotland</a:t>
            </a:r>
            <a:endParaRPr lang="en-US" dirty="0"/>
          </a:p>
          <a:p>
            <a:r>
              <a:rPr lang="en-US" dirty="0"/>
              <a:t>New Year's Day</a:t>
            </a:r>
          </a:p>
          <a:p>
            <a:r>
              <a:rPr lang="en-US" dirty="0"/>
              <a:t>Good Friday</a:t>
            </a:r>
          </a:p>
          <a:p>
            <a:r>
              <a:rPr lang="en-US" dirty="0"/>
              <a:t>The first Monday in May</a:t>
            </a:r>
          </a:p>
          <a:p>
            <a:r>
              <a:rPr lang="en-US" dirty="0"/>
              <a:t>The first Monday in August</a:t>
            </a:r>
          </a:p>
          <a:p>
            <a:r>
              <a:rPr lang="en-US" dirty="0"/>
              <a:t>Christmas Day</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2577" y="228600"/>
            <a:ext cx="1551397" cy="1162050"/>
          </a:xfrm>
          <a:prstGeom prst="rect">
            <a:avLst/>
          </a:prstGeom>
        </p:spPr>
      </p:pic>
    </p:spTree>
    <p:extLst>
      <p:ext uri="{BB962C8B-B14F-4D97-AF65-F5344CB8AC3E}">
        <p14:creationId xmlns:p14="http://schemas.microsoft.com/office/powerpoint/2010/main" val="3467243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2514600"/>
            <a:ext cx="7315200" cy="3124200"/>
          </a:xfrm>
        </p:spPr>
        <p:txBody>
          <a:bodyPr/>
          <a:lstStyle/>
          <a:p>
            <a:pPr algn="l"/>
            <a:r>
              <a:rPr lang="cs-CZ" b="1" dirty="0" smtClean="0">
                <a:solidFill>
                  <a:schemeClr val="accent2"/>
                </a:solidFill>
              </a:rPr>
              <a:t>January 01</a:t>
            </a:r>
            <a:r>
              <a:rPr lang="cs-CZ" dirty="0" smtClean="0"/>
              <a:t>		</a:t>
            </a:r>
            <a:r>
              <a:rPr lang="cs-CZ" b="1" dirty="0" smtClean="0">
                <a:solidFill>
                  <a:schemeClr val="tx2">
                    <a:lumMod val="60000"/>
                    <a:lumOff val="40000"/>
                  </a:schemeClr>
                </a:solidFill>
              </a:rPr>
              <a:t>New Years Day *</a:t>
            </a:r>
          </a:p>
          <a:p>
            <a:pPr algn="l"/>
            <a:r>
              <a:rPr lang="cs-CZ" dirty="0" smtClean="0"/>
              <a:t>			</a:t>
            </a:r>
            <a:r>
              <a:rPr lang="cs-CZ" sz="2400" dirty="0" smtClean="0">
                <a:solidFill>
                  <a:schemeClr val="tx1"/>
                </a:solidFill>
              </a:rPr>
              <a:t>first Monday in January if 				1st is Saturday or Sunday</a:t>
            </a:r>
            <a:endParaRPr lang="cs-CZ" dirty="0" smtClean="0">
              <a:solidFill>
                <a:schemeClr val="tx1"/>
              </a:solidFill>
            </a:endParaRPr>
          </a:p>
          <a:p>
            <a:pPr algn="l"/>
            <a:r>
              <a:rPr lang="cs-CZ" b="1" dirty="0" smtClean="0">
                <a:solidFill>
                  <a:schemeClr val="accent2"/>
                </a:solidFill>
              </a:rPr>
              <a:t>January 02		</a:t>
            </a:r>
            <a:r>
              <a:rPr lang="cs-CZ" b="1" dirty="0" smtClean="0">
                <a:solidFill>
                  <a:schemeClr val="tx2">
                    <a:lumMod val="60000"/>
                    <a:lumOff val="40000"/>
                  </a:schemeClr>
                </a:solidFill>
              </a:rPr>
              <a:t>Day after New Years Day</a:t>
            </a:r>
            <a:r>
              <a:rPr lang="cs-CZ" b="1" dirty="0" smtClean="0">
                <a:solidFill>
                  <a:schemeClr val="accent2"/>
                </a:solidFill>
              </a:rPr>
              <a:t> 			</a:t>
            </a:r>
            <a:r>
              <a:rPr lang="cs-CZ" sz="2400" dirty="0" smtClean="0">
                <a:solidFill>
                  <a:schemeClr val="tx1"/>
                </a:solidFill>
              </a:rPr>
              <a:t>Scotland only</a:t>
            </a:r>
            <a:endParaRPr lang="en-GB" sz="24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228600"/>
            <a:ext cx="4991499" cy="2113068"/>
          </a:xfrm>
          <a:prstGeom prst="rect">
            <a:avLst/>
          </a:prstGeom>
        </p:spPr>
      </p:pic>
    </p:spTree>
    <p:extLst>
      <p:ext uri="{BB962C8B-B14F-4D97-AF65-F5344CB8AC3E}">
        <p14:creationId xmlns:p14="http://schemas.microsoft.com/office/powerpoint/2010/main" val="485711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pPr algn="l"/>
            <a:r>
              <a:rPr lang="cs-CZ" b="1" dirty="0" smtClean="0">
                <a:solidFill>
                  <a:srgbClr val="FF0000"/>
                </a:solidFill>
              </a:rPr>
              <a:t>February 14</a:t>
            </a:r>
            <a:r>
              <a:rPr lang="cs-CZ" dirty="0" smtClean="0"/>
              <a:t>		</a:t>
            </a:r>
            <a:r>
              <a:rPr lang="cs-CZ" dirty="0" smtClean="0">
                <a:solidFill>
                  <a:srgbClr val="C00000"/>
                </a:solidFill>
              </a:rPr>
              <a:t>St.Valentine´s Day</a:t>
            </a:r>
            <a:r>
              <a:rPr lang="cs-CZ" dirty="0">
                <a:solidFill>
                  <a:srgbClr val="C00000"/>
                </a:solidFill>
              </a:rPr>
              <a:t> </a:t>
            </a:r>
          </a:p>
          <a:p>
            <a:pPr algn="l"/>
            <a:endParaRPr lang="cs-CZ" dirty="0" smtClean="0"/>
          </a:p>
          <a:p>
            <a:pPr algn="l"/>
            <a:r>
              <a:rPr lang="cs-CZ" b="1" dirty="0" smtClean="0">
                <a:solidFill>
                  <a:srgbClr val="FF0000"/>
                </a:solidFill>
              </a:rPr>
              <a:t>February 17</a:t>
            </a:r>
            <a:r>
              <a:rPr lang="cs-CZ" dirty="0" smtClean="0"/>
              <a:t>		</a:t>
            </a:r>
            <a:r>
              <a:rPr lang="cs-CZ" dirty="0" smtClean="0">
                <a:solidFill>
                  <a:srgbClr val="C00000"/>
                </a:solidFill>
              </a:rPr>
              <a:t>Pancake Day</a:t>
            </a:r>
          </a:p>
          <a:p>
            <a:pPr algn="l"/>
            <a:r>
              <a:rPr lang="cs-CZ" dirty="0">
                <a:solidFill>
                  <a:srgbClr val="C00000"/>
                </a:solidFill>
              </a:rPr>
              <a:t>	</a:t>
            </a:r>
            <a:r>
              <a:rPr lang="cs-CZ" dirty="0" smtClean="0">
                <a:solidFill>
                  <a:srgbClr val="C00000"/>
                </a:solidFill>
              </a:rPr>
              <a:t>		</a:t>
            </a:r>
            <a:r>
              <a:rPr lang="cs-CZ" sz="2400" dirty="0" smtClean="0">
                <a:solidFill>
                  <a:schemeClr val="tx1"/>
                </a:solidFill>
              </a:rPr>
              <a:t>Shrove Tuesday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143000"/>
            <a:ext cx="5501640" cy="2133600"/>
          </a:xfrm>
          <a:prstGeom prst="rect">
            <a:avLst/>
          </a:prstGeom>
        </p:spPr>
      </p:pic>
    </p:spTree>
    <p:extLst>
      <p:ext uri="{BB962C8B-B14F-4D97-AF65-F5344CB8AC3E}">
        <p14:creationId xmlns:p14="http://schemas.microsoft.com/office/powerpoint/2010/main" val="1201204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Pancake Day</a:t>
            </a:r>
            <a:endParaRPr lang="en-GB" dirty="0"/>
          </a:p>
        </p:txBody>
      </p:sp>
      <p:sp>
        <p:nvSpPr>
          <p:cNvPr id="3" name="Content Placeholder 2"/>
          <p:cNvSpPr>
            <a:spLocks noGrp="1"/>
          </p:cNvSpPr>
          <p:nvPr>
            <p:ph idx="1"/>
          </p:nvPr>
        </p:nvSpPr>
        <p:spPr>
          <a:xfrm>
            <a:off x="457200" y="1981200"/>
            <a:ext cx="8229600" cy="4144963"/>
          </a:xfrm>
        </p:spPr>
        <p:txBody>
          <a:bodyPr>
            <a:normAutofit fontScale="70000" lnSpcReduction="20000"/>
          </a:bodyPr>
          <a:lstStyle/>
          <a:p>
            <a:r>
              <a:rPr lang="cs-CZ" dirty="0" smtClean="0"/>
              <a:t>Lent - </a:t>
            </a:r>
            <a:r>
              <a:rPr lang="en-US" dirty="0" smtClean="0"/>
              <a:t>During </a:t>
            </a:r>
            <a:r>
              <a:rPr lang="en-US" dirty="0"/>
              <a:t>the 40 days before Easter, Roman Catholics are supposed to abstain from all bodily pleasures, including the consumption of meat</a:t>
            </a:r>
            <a:r>
              <a:rPr lang="en-US" dirty="0" smtClean="0"/>
              <a:t>.</a:t>
            </a:r>
            <a:endParaRPr lang="cs-CZ" dirty="0" smtClean="0"/>
          </a:p>
          <a:p>
            <a:r>
              <a:rPr lang="en-US" dirty="0"/>
              <a:t>The Tuesday before lent is the last chance to feast for 40 days. This evening would be an opportunity for families to eat certain foods that would be banned during Lent, such as Meat, Eggs, Flour, Milk and fatty foods. Ticking many of the boxes for these foods in its ingredients, Pancakes became popular in England as way of using up such items that remained in pantries.</a:t>
            </a:r>
          </a:p>
          <a:p>
            <a:r>
              <a:rPr lang="en-US" dirty="0"/>
              <a:t>Shrove Tuesday gets it's name from the practice of 'shriving', an older term for the practice of confession. Before the onset of Lent, Christians would confess and receive forgiveness from sins so that they could enter Lent guilt-free</a:t>
            </a:r>
          </a:p>
          <a:p>
            <a:pPr marL="0" indent="0">
              <a:buNone/>
            </a:pP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1" y="1"/>
            <a:ext cx="1828800" cy="1828800"/>
          </a:xfrm>
          <a:prstGeom prst="rect">
            <a:avLst/>
          </a:prstGeom>
        </p:spPr>
      </p:pic>
    </p:spTree>
    <p:extLst>
      <p:ext uri="{BB962C8B-B14F-4D97-AF65-F5344CB8AC3E}">
        <p14:creationId xmlns:p14="http://schemas.microsoft.com/office/powerpoint/2010/main" val="115914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solidFill>
                  <a:srgbClr val="FF0000"/>
                </a:solidFill>
              </a:rPr>
              <a:t>Olney´s world famous pancake race</a:t>
            </a:r>
            <a:endParaRPr lang="en-GB" dirty="0">
              <a:solidFill>
                <a:srgbClr val="FF0000"/>
              </a:solidFill>
            </a:endParaRPr>
          </a:p>
        </p:txBody>
      </p:sp>
      <p:sp>
        <p:nvSpPr>
          <p:cNvPr id="3" name="Content Placeholder 2"/>
          <p:cNvSpPr>
            <a:spLocks noGrp="1"/>
          </p:cNvSpPr>
          <p:nvPr>
            <p:ph idx="1"/>
          </p:nvPr>
        </p:nvSpPr>
        <p:spPr/>
        <p:txBody>
          <a:bodyPr/>
          <a:lstStyle/>
          <a:p>
            <a:r>
              <a:rPr lang="en-US" b="1" dirty="0"/>
              <a:t>On Shrove Tuesday every year the ladies of Olney, Buckinghamshire compete in the world famous Pancake Race, a tradition which dates back to 1445</a:t>
            </a:r>
          </a:p>
          <a:p>
            <a:endParaRPr lang="cs-CZ" dirty="0" smtClean="0">
              <a:hlinkClick r:id="rId2"/>
            </a:endParaRPr>
          </a:p>
          <a:p>
            <a:endParaRPr lang="cs-CZ" dirty="0">
              <a:hlinkClick r:id="rId2"/>
            </a:endParaRPr>
          </a:p>
          <a:p>
            <a:r>
              <a:rPr lang="en-GB" dirty="0" smtClean="0">
                <a:hlinkClick r:id="rId2"/>
              </a:rPr>
              <a:t>https</a:t>
            </a:r>
            <a:r>
              <a:rPr lang="en-GB" dirty="0">
                <a:hlinkClick r:id="rId2"/>
              </a:rPr>
              <a:t>://</a:t>
            </a:r>
            <a:r>
              <a:rPr lang="en-GB" dirty="0" smtClean="0">
                <a:hlinkClick r:id="rId2"/>
              </a:rPr>
              <a:t>www.youtube.com/watch?v=eNrlS5Ke5XI</a:t>
            </a:r>
            <a:endParaRPr lang="cs-CZ" dirty="0" smtClean="0"/>
          </a:p>
          <a:p>
            <a:endParaRPr lang="en-GB" dirty="0"/>
          </a:p>
        </p:txBody>
      </p:sp>
    </p:spTree>
    <p:extLst>
      <p:ext uri="{BB962C8B-B14F-4D97-AF65-F5344CB8AC3E}">
        <p14:creationId xmlns:p14="http://schemas.microsoft.com/office/powerpoint/2010/main" val="3656625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971800"/>
            <a:ext cx="6934200" cy="2667000"/>
          </a:xfrm>
        </p:spPr>
        <p:txBody>
          <a:bodyPr>
            <a:normAutofit fontScale="92500" lnSpcReduction="20000"/>
          </a:bodyPr>
          <a:lstStyle/>
          <a:p>
            <a:pPr algn="l"/>
            <a:r>
              <a:rPr lang="cs-CZ" dirty="0" smtClean="0">
                <a:solidFill>
                  <a:schemeClr val="tx1"/>
                </a:solidFill>
              </a:rPr>
              <a:t>March 1</a:t>
            </a:r>
            <a:r>
              <a:rPr lang="cs-CZ" dirty="0" smtClean="0"/>
              <a:t>		</a:t>
            </a:r>
            <a:r>
              <a:rPr lang="cs-CZ" b="1" dirty="0" smtClean="0">
                <a:solidFill>
                  <a:srgbClr val="92D050"/>
                </a:solidFill>
              </a:rPr>
              <a:t>St. Davids Day </a:t>
            </a:r>
            <a:r>
              <a:rPr lang="cs-CZ" sz="2400" dirty="0" smtClean="0"/>
              <a:t>– </a:t>
            </a:r>
          </a:p>
          <a:p>
            <a:pPr algn="l"/>
            <a:r>
              <a:rPr lang="cs-CZ" sz="2400" dirty="0"/>
              <a:t>	</a:t>
            </a:r>
            <a:r>
              <a:rPr lang="cs-CZ" sz="2400" dirty="0" smtClean="0"/>
              <a:t>		</a:t>
            </a:r>
            <a:r>
              <a:rPr lang="cs-CZ" sz="2400" dirty="0" smtClean="0">
                <a:solidFill>
                  <a:schemeClr val="tx1"/>
                </a:solidFill>
              </a:rPr>
              <a:t>Wales only</a:t>
            </a:r>
          </a:p>
          <a:p>
            <a:pPr algn="l"/>
            <a:r>
              <a:rPr lang="cs-CZ" dirty="0" smtClean="0">
                <a:solidFill>
                  <a:schemeClr val="tx1"/>
                </a:solidFill>
              </a:rPr>
              <a:t>March 15	</a:t>
            </a:r>
            <a:r>
              <a:rPr lang="cs-CZ" dirty="0" smtClean="0"/>
              <a:t>	</a:t>
            </a:r>
            <a:r>
              <a:rPr lang="cs-CZ" b="1" dirty="0" smtClean="0">
                <a:solidFill>
                  <a:srgbClr val="92D050"/>
                </a:solidFill>
              </a:rPr>
              <a:t>Mothering Sunday</a:t>
            </a:r>
          </a:p>
          <a:p>
            <a:pPr algn="l"/>
            <a:r>
              <a:rPr lang="cs-CZ" b="1" dirty="0">
                <a:solidFill>
                  <a:srgbClr val="92D050"/>
                </a:solidFill>
              </a:rPr>
              <a:t>	</a:t>
            </a:r>
            <a:r>
              <a:rPr lang="cs-CZ" b="1" dirty="0" smtClean="0">
                <a:solidFill>
                  <a:srgbClr val="92D050"/>
                </a:solidFill>
              </a:rPr>
              <a:t>		</a:t>
            </a:r>
            <a:r>
              <a:rPr lang="cs-CZ" sz="2600" dirty="0" smtClean="0">
                <a:solidFill>
                  <a:schemeClr val="tx1"/>
                </a:solidFill>
              </a:rPr>
              <a:t>3rd Sunday in Lent</a:t>
            </a:r>
          </a:p>
          <a:p>
            <a:pPr algn="l"/>
            <a:r>
              <a:rPr lang="cs-CZ" dirty="0" smtClean="0">
                <a:solidFill>
                  <a:schemeClr val="tx1"/>
                </a:solidFill>
              </a:rPr>
              <a:t>March 17</a:t>
            </a:r>
            <a:r>
              <a:rPr lang="cs-CZ" dirty="0" smtClean="0"/>
              <a:t>		</a:t>
            </a:r>
            <a:r>
              <a:rPr lang="cs-CZ" b="1" dirty="0" smtClean="0">
                <a:solidFill>
                  <a:srgbClr val="92D050"/>
                </a:solidFill>
              </a:rPr>
              <a:t>St.Patrics Day </a:t>
            </a:r>
            <a:r>
              <a:rPr lang="cs-CZ" dirty="0" smtClean="0"/>
              <a:t>– 					</a:t>
            </a:r>
            <a:r>
              <a:rPr lang="cs-CZ" sz="2400" dirty="0" smtClean="0">
                <a:solidFill>
                  <a:schemeClr val="tx1"/>
                </a:solidFill>
              </a:rPr>
              <a:t>Nothern Ireland only</a:t>
            </a:r>
          </a:p>
          <a:p>
            <a:pPr algn="l"/>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457200"/>
            <a:ext cx="2715638" cy="1905000"/>
          </a:xfrm>
          <a:prstGeom prst="rect">
            <a:avLst/>
          </a:prstGeom>
        </p:spPr>
      </p:pic>
    </p:spTree>
    <p:extLst>
      <p:ext uri="{BB962C8B-B14F-4D97-AF65-F5344CB8AC3E}">
        <p14:creationId xmlns:p14="http://schemas.microsoft.com/office/powerpoint/2010/main" val="32787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90800"/>
            <a:ext cx="6400800" cy="3352800"/>
          </a:xfrm>
        </p:spPr>
        <p:txBody>
          <a:bodyPr>
            <a:normAutofit lnSpcReduction="10000"/>
          </a:bodyPr>
          <a:lstStyle/>
          <a:p>
            <a:pPr algn="l"/>
            <a:r>
              <a:rPr lang="cs-CZ" dirty="0" smtClean="0"/>
              <a:t>April 03		</a:t>
            </a:r>
            <a:r>
              <a:rPr lang="cs-CZ" b="1" dirty="0" smtClean="0">
                <a:solidFill>
                  <a:srgbClr val="00B0F0"/>
                </a:solidFill>
              </a:rPr>
              <a:t>Good Friday  *</a:t>
            </a:r>
          </a:p>
          <a:p>
            <a:pPr algn="l"/>
            <a:r>
              <a:rPr lang="cs-CZ" b="1" dirty="0">
                <a:solidFill>
                  <a:srgbClr val="00B0F0"/>
                </a:solidFill>
              </a:rPr>
              <a:t>	</a:t>
            </a:r>
            <a:r>
              <a:rPr lang="cs-CZ" b="1" dirty="0" smtClean="0">
                <a:solidFill>
                  <a:srgbClr val="00B0F0"/>
                </a:solidFill>
              </a:rPr>
              <a:t>		</a:t>
            </a:r>
            <a:r>
              <a:rPr lang="cs-CZ" sz="2000" dirty="0" smtClean="0">
                <a:solidFill>
                  <a:schemeClr val="tx1"/>
                </a:solidFill>
              </a:rPr>
              <a:t>Friday before Easter Sunday</a:t>
            </a:r>
          </a:p>
          <a:p>
            <a:pPr algn="l"/>
            <a:r>
              <a:rPr lang="cs-CZ" dirty="0" smtClean="0"/>
              <a:t>April 06		</a:t>
            </a:r>
            <a:r>
              <a:rPr lang="cs-CZ" b="1" dirty="0" smtClean="0">
                <a:solidFill>
                  <a:srgbClr val="00B0F0"/>
                </a:solidFill>
              </a:rPr>
              <a:t>Easter Monday  *</a:t>
            </a:r>
          </a:p>
          <a:p>
            <a:pPr algn="l"/>
            <a:r>
              <a:rPr lang="cs-CZ" b="1" dirty="0">
                <a:solidFill>
                  <a:srgbClr val="00B0F0"/>
                </a:solidFill>
              </a:rPr>
              <a:t>	</a:t>
            </a:r>
            <a:r>
              <a:rPr lang="cs-CZ" b="1" dirty="0" smtClean="0">
                <a:solidFill>
                  <a:srgbClr val="00B0F0"/>
                </a:solidFill>
              </a:rPr>
              <a:t>	</a:t>
            </a:r>
            <a:r>
              <a:rPr lang="cs-CZ" sz="2300" b="1" dirty="0" smtClean="0">
                <a:solidFill>
                  <a:srgbClr val="00B0F0"/>
                </a:solidFill>
              </a:rPr>
              <a:t>	</a:t>
            </a:r>
            <a:r>
              <a:rPr lang="cs-CZ" sz="2000" dirty="0" smtClean="0">
                <a:solidFill>
                  <a:schemeClr val="tx1"/>
                </a:solidFill>
              </a:rPr>
              <a:t>Monday after </a:t>
            </a:r>
            <a:r>
              <a:rPr lang="cs-CZ" sz="2000" dirty="0">
                <a:solidFill>
                  <a:schemeClr val="tx1"/>
                </a:solidFill>
              </a:rPr>
              <a:t>Easter Sunday</a:t>
            </a:r>
          </a:p>
          <a:p>
            <a:pPr algn="l"/>
            <a:r>
              <a:rPr lang="cs-CZ" dirty="0" smtClean="0"/>
              <a:t>April 23		</a:t>
            </a:r>
            <a:r>
              <a:rPr lang="cs-CZ" b="1" dirty="0" smtClean="0">
                <a:solidFill>
                  <a:srgbClr val="00B0F0"/>
                </a:solidFill>
              </a:rPr>
              <a:t>St.George´s Day</a:t>
            </a:r>
          </a:p>
          <a:p>
            <a:pPr algn="l"/>
            <a:r>
              <a:rPr lang="cs-CZ" dirty="0" smtClean="0"/>
              <a:t>			</a:t>
            </a:r>
            <a:r>
              <a:rPr lang="cs-CZ" sz="2000" dirty="0" smtClean="0">
                <a:solidFill>
                  <a:schemeClr val="tx1"/>
                </a:solidFill>
              </a:rPr>
              <a:t>England only</a:t>
            </a:r>
            <a:endParaRPr lang="en-GB" sz="20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799" y="304800"/>
            <a:ext cx="2752725" cy="208054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318221"/>
            <a:ext cx="2705100" cy="1685925"/>
          </a:xfrm>
          <a:prstGeom prst="rect">
            <a:avLst/>
          </a:prstGeom>
        </p:spPr>
      </p:pic>
    </p:spTree>
    <p:extLst>
      <p:ext uri="{BB962C8B-B14F-4D97-AF65-F5344CB8AC3E}">
        <p14:creationId xmlns:p14="http://schemas.microsoft.com/office/powerpoint/2010/main" val="2016327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362200"/>
            <a:ext cx="7924800" cy="3763963"/>
          </a:xfrm>
        </p:spPr>
        <p:txBody>
          <a:bodyPr/>
          <a:lstStyle/>
          <a:p>
            <a:pPr marL="0" indent="0">
              <a:buNone/>
            </a:pPr>
            <a:r>
              <a:rPr lang="cs-CZ" dirty="0" smtClean="0"/>
              <a:t>May 04		</a:t>
            </a:r>
            <a:r>
              <a:rPr lang="cs-CZ" b="1" dirty="0" smtClean="0">
                <a:solidFill>
                  <a:srgbClr val="FFC000"/>
                </a:solidFill>
              </a:rPr>
              <a:t>Early Bank Holiday *</a:t>
            </a:r>
          </a:p>
          <a:p>
            <a:pPr marL="0" indent="0">
              <a:buNone/>
            </a:pPr>
            <a:r>
              <a:rPr lang="cs-CZ" dirty="0" smtClean="0"/>
              <a:t>			first Monday in May</a:t>
            </a:r>
          </a:p>
          <a:p>
            <a:pPr marL="0" indent="0">
              <a:buNone/>
            </a:pPr>
            <a:endParaRPr lang="cs-CZ" dirty="0" smtClean="0"/>
          </a:p>
          <a:p>
            <a:pPr marL="0" indent="0">
              <a:buNone/>
            </a:pPr>
            <a:r>
              <a:rPr lang="cs-CZ" dirty="0" smtClean="0"/>
              <a:t>May 25 		</a:t>
            </a:r>
            <a:r>
              <a:rPr lang="cs-CZ" b="1" dirty="0" smtClean="0">
                <a:solidFill>
                  <a:srgbClr val="FFC000"/>
                </a:solidFill>
              </a:rPr>
              <a:t>Spring Bank Holiday *</a:t>
            </a:r>
          </a:p>
          <a:p>
            <a:pPr marL="0" indent="0">
              <a:buNone/>
            </a:pPr>
            <a:r>
              <a:rPr lang="cs-CZ" b="1" dirty="0">
                <a:solidFill>
                  <a:srgbClr val="FFC000"/>
                </a:solidFill>
              </a:rPr>
              <a:t>	</a:t>
            </a:r>
            <a:r>
              <a:rPr lang="cs-CZ" b="1" dirty="0" smtClean="0">
                <a:solidFill>
                  <a:srgbClr val="FFC000"/>
                </a:solidFill>
              </a:rPr>
              <a:t>		</a:t>
            </a:r>
            <a:r>
              <a:rPr lang="cs-CZ" dirty="0" smtClean="0"/>
              <a:t>last Monday in May</a:t>
            </a: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304800"/>
            <a:ext cx="2705100" cy="168592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304800"/>
            <a:ext cx="2695575" cy="1695450"/>
          </a:xfrm>
          <a:prstGeom prst="rect">
            <a:avLst/>
          </a:prstGeom>
        </p:spPr>
      </p:pic>
    </p:spTree>
    <p:extLst>
      <p:ext uri="{BB962C8B-B14F-4D97-AF65-F5344CB8AC3E}">
        <p14:creationId xmlns:p14="http://schemas.microsoft.com/office/powerpoint/2010/main" val="719954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890</Words>
  <Application>Microsoft Office PowerPoint</Application>
  <PresentationFormat>Předvádění na obrazovce (4:3)</PresentationFormat>
  <Paragraphs>117</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Office Theme</vt:lpstr>
      <vt:lpstr>HOLIDAYS – THE UNITED KINGDOM 2015</vt:lpstr>
      <vt:lpstr>...a little bit of history</vt:lpstr>
      <vt:lpstr>Prezentace aplikace PowerPoint</vt:lpstr>
      <vt:lpstr>Prezentace aplikace PowerPoint</vt:lpstr>
      <vt:lpstr>Pancake Day</vt:lpstr>
      <vt:lpstr>Olney´s world famous pancake race</vt:lpstr>
      <vt:lpstr>Prezentace aplikace PowerPoint</vt:lpstr>
      <vt:lpstr>Prezentace aplikace PowerPoint</vt:lpstr>
      <vt:lpstr>Prezentace aplikace PowerPoint</vt:lpstr>
      <vt:lpstr>Prezentace aplikace PowerPoint</vt:lpstr>
      <vt:lpstr>Prezentace aplikace PowerPoint</vt:lpstr>
      <vt:lpstr>Battle of Boyne </vt:lpstr>
      <vt:lpstr>Prezentace aplikace PowerPoint</vt:lpstr>
      <vt:lpstr>Prezentace aplikace PowerPoint</vt:lpstr>
      <vt:lpstr>Guy Fawkes Night   </vt:lpstr>
      <vt:lpstr>Prezentace aplikace PowerPoint</vt:lpstr>
      <vt:lpstr>Quizz</vt:lpstr>
      <vt:lpstr>Answers</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HOLIDAYS – THE UNITED KINGDOM</dc:title>
  <dc:creator>Jitka Thirkettle</dc:creator>
  <cp:lastModifiedBy>STR0150</cp:lastModifiedBy>
  <cp:revision>20</cp:revision>
  <dcterms:created xsi:type="dcterms:W3CDTF">2015-02-19T16:44:03Z</dcterms:created>
  <dcterms:modified xsi:type="dcterms:W3CDTF">2015-03-04T07:14:38Z</dcterms:modified>
</cp:coreProperties>
</file>