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82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71" r:id="rId14"/>
    <p:sldId id="278" r:id="rId15"/>
    <p:sldId id="276" r:id="rId16"/>
    <p:sldId id="275" r:id="rId17"/>
    <p:sldId id="270" r:id="rId18"/>
    <p:sldId id="300" r:id="rId19"/>
    <p:sldId id="277" r:id="rId20"/>
    <p:sldId id="269" r:id="rId21"/>
    <p:sldId id="274" r:id="rId22"/>
    <p:sldId id="272" r:id="rId23"/>
    <p:sldId id="281" r:id="rId24"/>
    <p:sldId id="283" r:id="rId25"/>
    <p:sldId id="284" r:id="rId26"/>
    <p:sldId id="287" r:id="rId27"/>
    <p:sldId id="314" r:id="rId28"/>
    <p:sldId id="286" r:id="rId29"/>
    <p:sldId id="289" r:id="rId30"/>
    <p:sldId id="290" r:id="rId31"/>
    <p:sldId id="291" r:id="rId32"/>
    <p:sldId id="292" r:id="rId33"/>
    <p:sldId id="293" r:id="rId34"/>
    <p:sldId id="297" r:id="rId35"/>
    <p:sldId id="294" r:id="rId36"/>
    <p:sldId id="295" r:id="rId37"/>
    <p:sldId id="296" r:id="rId38"/>
    <p:sldId id="298" r:id="rId39"/>
    <p:sldId id="306" r:id="rId40"/>
    <p:sldId id="299" r:id="rId41"/>
    <p:sldId id="301" r:id="rId42"/>
    <p:sldId id="302" r:id="rId43"/>
    <p:sldId id="303" r:id="rId44"/>
    <p:sldId id="304" r:id="rId45"/>
    <p:sldId id="305" r:id="rId46"/>
    <p:sldId id="307" r:id="rId47"/>
    <p:sldId id="309" r:id="rId48"/>
    <p:sldId id="308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AA8D-4689-4A41-9D8F-C9239101C4C0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36C3-2386-4CD3-A550-195EBEE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skripta.eu/images/4/4f/Vazb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skripta.eu/images/2/2b/Hypofyzarni_obeh_mi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e/eb/Cyclic-adenosine-monophosphate-2D-skeletal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osteoporoza+OBR%C3%81ZEK&amp;source=images&amp;cd=&amp;cad=rja&amp;docid=TlzWoe6Ew4209M&amp;tbnid=FltwFvvYoS89uM:&amp;ved=0CAUQjRw&amp;url=http://www.vitalplus.org/article.php?article=208&amp;ei=-zAUUbuZErGS0QX754GYBw&amp;bvm=bv.42080656,d.ZG4&amp;psig=AFQjCNEXim6VyLoJIjqHOkOz3SHpr9Hkgg&amp;ust=136036415059947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640960" cy="18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Význam hormonální regulace v průběhu lidského života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077072"/>
            <a:ext cx="8286750" cy="16561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17244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764704"/>
            <a:ext cx="878497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d) Tkáňové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neendokrinních tkáních a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místa jejich vzniku 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působení jsou blízká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většinou ve stejné tkáni. Příkladem jsou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peptidové hormony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gastrointestinálního systému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 a sekretin,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peptidový hormon vznikající v ledvinách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erythropoetin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katecholaminy.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4077072"/>
            <a:ext cx="8865368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Mediátory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Uvolňují se z různých buněk v různých orgánech a působí zpravidla v místě svého uvolnění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angiotensin, bradykinin,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biogenní aminy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histamin, serotonin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ČINNOSTI </a:t>
            </a:r>
            <a:b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ENDOKRINNÍCH ŽLÁZ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Základním principem endokrinní regulace je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Nejčastějším typem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NEGATIVNÍ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kdy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vyvolaná změna sníží aktivitu systému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50100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Nejjednodušším typem negativní zpětné vazby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jednoduchá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Produkce hormonu je v tomto případě regulována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změnou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(v chemickém složení krve)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vyvolanou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glykémie řízená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inzulínem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glukagonem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jiných případech může dojít ke zpětnovazebnému ovlivnění funkce nadřazené žlázy žlázou podřízenou. 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NEGATIVNÍ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acek\Pictures\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32848" cy="496855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Zpětnovazební regulační mechanismy při řízení funkce endokrinních žláz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ukazuje následující obrázek. Cirkulující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 podřízené žlázy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inhibuje (tlumí) sekreci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hormonu nadřazené žlázy.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Zvýšená sekrece hormonů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zvětší vyvolané změny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tím se dále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zvětšují změny vyvolané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Tento systém však vede k nerovnováze - není možné do nekonečna zvyšovat sekreci a účinky hormonu. Pozitivní zpětná vazba tedy vede ke kvalitativní změně řízeného systému a je časově omezená. Příklad: na konci těhotenství se začne děloha stahovat a tím vyvolá sekreci oxytocinu. Oxytocin zvýší stahy dělohy a zvětšené stahy dále zvyšují sekreci oxytocinu. Tento "začarovaný kruh" vede ke kvalitativní změně - porodu.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Řízení činnosti endokrinních žláz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POZITIVNÍ ZPĚTNOU VAZBOU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POZITIVNÍ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1124744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mozeček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hypotalamus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hypofýza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prodloužená mícha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Ptacek\Pictures\4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Hlavní řídící funkci v endokrinním systému má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hypotalamus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(část mozku), který produkuje nejen hormony </a:t>
            </a: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podporující či tlumící produkci dalších žláz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ale vytváří i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tj. hormony, které mají přímý vliv na periferní tkáně. 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hypofýza (podvěsek mozkový)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 skládá ze tří laloků, přední uvolňuje do cirkulace kromě růstového hormonu (STH) i další hormony, které mají především významnou úlohu v regulaci jiných endokrinních žláz (nadledvin, štítné žlázy a žláz pohlavních), zadní lalok uvolňuje do cirkulace hormony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antidiuretický hormon (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které jsou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vytvářeny v hypotalamu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které působí přímo na cílové tkáně.</a:t>
            </a:r>
          </a:p>
          <a:p>
            <a:pPr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504" y="1090129"/>
          <a:ext cx="9036496" cy="5723247"/>
        </p:xfrm>
        <a:graphic>
          <a:graphicData uri="http://schemas.openxmlformats.org/drawingml/2006/table">
            <a:tbl>
              <a:tblPr/>
              <a:tblGrid>
                <a:gridCol w="1894370"/>
                <a:gridCol w="3642196"/>
                <a:gridCol w="3499930"/>
              </a:tblGrid>
              <a:tr h="431092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Hormon(faktor)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Název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TRH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Tyreotropin</a:t>
                      </a:r>
                      <a:r>
                        <a:rPr lang="cs-CZ" sz="2000" dirty="0" smtClean="0"/>
                        <a:t> stimulující hormon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Stimuluje výdej hormonu stimulujícího štítnou žlázu (TSH)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8705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CRH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Kortikotropin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adrenokortikotropního hormonu (ACTH)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57913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růstového hormonu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GHIH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inhibující hormon </a:t>
                      </a:r>
                      <a:r>
                        <a:rPr lang="en-US" sz="2000" dirty="0" smtClean="0">
                          <a:latin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</a:rPr>
                        <a:t>somatostatin</a:t>
                      </a:r>
                      <a:r>
                        <a:rPr lang="en-US" sz="2000" dirty="0">
                          <a:latin typeface="Times New Roman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Snižuje sekreci růstového hormonu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293277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GnRH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Gonadotropiny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Podporuje sekreci gonadotropních hormonů (luteinizačního a folikuly stimulujícího)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50506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/>
                        </a:rPr>
                        <a:t>PIH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Prolaktin inhibující hormon </a:t>
                      </a:r>
                      <a:r>
                        <a:rPr lang="cs-CZ" sz="2000" dirty="0" smtClean="0">
                          <a:latin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</a:rPr>
                        <a:t>(dopamin)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Snižuje sekreci prolaktinu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7435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Hormony vylučované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hypothalamem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Vaz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probíhá na třech úrovních: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nervové úrovni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 působí rychle, po dobu trvání podnětu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úrovni imunitních pochodů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látkové úrovni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(hormonální regulace)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hormonální soustava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soustava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žláz s vnitřní sekrecí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působení zprostředkováno biologicky aktivními látkami =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endParaRPr lang="cs-CZ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LIDSKÉHO ORGANISMU 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ina.ronnie.cz/img/data/clanky/normal/4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Hypofyzarni obeh 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9" y="1124745"/>
          <a:ext cx="8568950" cy="5457348"/>
        </p:xfrm>
        <a:graphic>
          <a:graphicData uri="http://schemas.openxmlformats.org/drawingml/2006/table">
            <a:tbl>
              <a:tblPr/>
              <a:tblGrid>
                <a:gridCol w="2708574"/>
                <a:gridCol w="2930188"/>
                <a:gridCol w="2930188"/>
              </a:tblGrid>
              <a:tr h="387735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Cílová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16320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Růstový hormon (STH – somatotropní hormon)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Játra, tuková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Růst, dělení buněk</a:t>
                      </a:r>
                    </a:p>
                    <a:p>
                      <a:r>
                        <a:rPr lang="cs-CZ" sz="2000">
                          <a:latin typeface="Times New Roman"/>
                        </a:rPr>
                        <a:t>Proteoanabolismus, lipolýza, metabolismus cukrů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Prolaktin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Mléčná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Produkce mléka, blokáda ovariálního cyklu během laktace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Adrenokortikotropní hormon (ACTH)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Kůra nadledvin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glukokortikoidů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/>
                        </a:rPr>
                        <a:t>Thyreotropní hormon (TSH)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Štítná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hormonů štítné žlázy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Folikuly stimulující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 folikulů ve vaječnících, spermiogeneze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Luteinizační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Řízení sekrece pohlavních hormonů, ovulace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1536"/>
            <a:ext cx="6552728" cy="10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Hormony adenohypofýzy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cina.ronnie.cz/img/data/clanky/normal/73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848872" cy="3140968"/>
          </a:xfrm>
          <a:prstGeom prst="rect">
            <a:avLst/>
          </a:prstGeom>
          <a:noFill/>
        </p:spPr>
      </p:pic>
      <p:pic>
        <p:nvPicPr>
          <p:cNvPr id="5" name="Picture 2" descr="http://medicina.ronnie.cz/img/data/clanky/normal/732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848872" cy="3672408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VYLUČOVÁNÍ HORMONŮ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PŮSOBENÍ HORMONŮ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Buňky jednotlivých tkání mají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svých membránách, v cytoplazmě nebo v jádře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umístěné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specifické receptory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pro příslušný hormon.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Každý hormon je svým způsobem </a:t>
            </a:r>
            <a:r>
              <a:rPr lang="cs-CZ" sz="2800" b="1" dirty="0" smtClean="0">
                <a:solidFill>
                  <a:srgbClr val="00B0F0"/>
                </a:solidFill>
              </a:rPr>
              <a:t>klíč do své příslušné buňky, která se chová jako zámek</a:t>
            </a:r>
            <a:r>
              <a:rPr lang="cs-CZ" sz="2800" b="1" dirty="0" smtClean="0"/>
              <a:t>. Tak jako dveře Vašeho bytu otevřete pouze jedinečným klíčem, </a:t>
            </a:r>
            <a:r>
              <a:rPr lang="cs-CZ" sz="2800" b="1" dirty="0" smtClean="0">
                <a:solidFill>
                  <a:srgbClr val="00B0F0"/>
                </a:solidFill>
              </a:rPr>
              <a:t>tak je hormon pro své buňky jedinečný a ostatní buňky mají jiný zámek</a:t>
            </a:r>
            <a:r>
              <a:rPr lang="cs-CZ" sz="2800" b="1" dirty="0" smtClean="0"/>
              <a:t>, proto se do nich nemůže dostat a pouze kolem nich „proplave“.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cina.ronnie.cz/img/data/clanky/normal/732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77281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hormon se váže na receptor, který je součástí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buněčné membrány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změna prostorového uspořádání receptoru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vyvolá aktivaci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adenylátcyklasy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katalyzuje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vznik 3,5´-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cykloadenosinmonofosfátu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z ATP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jako druhý posel v buňce aktivace enzymů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proteinkinas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), které aktivují nebo inhibují klíčové enzymy nitrobuněčného metabolismu.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působení adrenalinu při uvolňování glukosy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 glykogenových zásob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Hormony rozpustné ve vodě 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(hormony dřeně nadledvin, peptidové hormony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Cyclic-adenosine-monophosphate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972300" cy="5138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tzv. druhý posel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77281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mají receptory uvnitř buňky (cytoplasma, jádro)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ovlivněním jaderné DNA s následnou tvorbou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pak v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ribosomech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řídí tvorbu bílkovin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efekt těchto hormonů nastupuje pomaleji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vodě nerozpustné hormony</a:t>
            </a:r>
          </a:p>
          <a:p>
            <a:pPr algn="ctr"/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(steroidní hormony, </a:t>
            </a:r>
            <a:r>
              <a:rPr lang="cs-CZ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štítné žlázy)</a:t>
            </a:r>
            <a:endParaRPr lang="cs-C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1277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endParaRPr lang="cs-CZ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25649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1490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cílovou tkání těchto hormonů jsou všechny buňky organismu, kde se hormony vážou na intracelulární receptory.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612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řídí </a:t>
            </a:r>
            <a:r>
              <a:rPr lang="cs-CZ" sz="2800" b="1" dirty="0" smtClean="0">
                <a:solidFill>
                  <a:srgbClr val="C00000"/>
                </a:solidFill>
              </a:rPr>
              <a:t>látkovou výměnu, ovlivňují tělesný růst, vývoj svalů a kostí, vývoj mozku</a:t>
            </a:r>
            <a:r>
              <a:rPr lang="cs-CZ" sz="2800" b="1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hormanein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 = pohánět) jsou látky specifického složení syntetizované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endokrinních žlázách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vylučované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krevního oběhu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, který je roznáší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cílovým buňkám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orgánům, kde v závislosti na svém účinku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regulují a modifikují celkový metabolismus.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928" y="3645024"/>
            <a:ext cx="864096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i="1" dirty="0" smtClean="0">
                <a:solidFill>
                  <a:srgbClr val="0070C0"/>
                </a:solidFill>
              </a:rPr>
              <a:t>Žláza </a:t>
            </a:r>
            <a:r>
              <a:rPr lang="cs-CZ" sz="2800" b="1" i="1" dirty="0" smtClean="0"/>
              <a:t>je každý orgán, jehož primární funkce je produkce látek, které jsou vylučovány na povrch kůže či sliznice (exokrinní žlázy - vnější sekrece) nebo přímo do krve (</a:t>
            </a:r>
            <a:r>
              <a:rPr lang="cs-CZ" sz="2800" b="1" i="1" dirty="0" smtClean="0">
                <a:solidFill>
                  <a:srgbClr val="7030A0"/>
                </a:solidFill>
              </a:rPr>
              <a:t>endokrinní žlázy - vnitřní sekrece</a:t>
            </a:r>
            <a:r>
              <a:rPr lang="cs-CZ" sz="2800" b="1" i="1" dirty="0" smtClean="0"/>
              <a:t>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rmony.estranky.cz/img/original/5/obr-8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http://www.hormony.estranky.cz/img/original/10/stitna-z.-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9675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jodu k výrobě hormonu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800" b="1" dirty="0" smtClean="0"/>
              <a:t>by mohla štítná žláza i nadále produkovat dostatečné množství hormonů zbytní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může být zachována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Zvětšení štítné žlázy – struma (vole)</a:t>
            </a:r>
            <a:endParaRPr lang="cs-CZ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těla se zpomalí, únava, pocity chladu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schopnost soustředit se, porucha paměti, deprese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přibývání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delší menstruační cyklus, silné krvácení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dodávání hormonu pomocí tablet,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nutno hlídat hladinu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nadbytek: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osteoporóza, srdeční arytmie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nedostatek: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zvýšení krevního tlaku a cholesterolu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Hypofunkce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štítné žlázy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41277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rychlý tep, nervová podrážděnost,  pocit horka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svalová slabost,  úbytek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kratší menstruační cyklus a slabší krvácení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potíže s očima, zvýšení tlak na oční nerv- vylézání očí z důlků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Basedowa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choroba)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podávání radioaktivního jódu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léky na zastavení zvýšené produkce hormonů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chirurgické odstranění štítné žlázy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Hyperfunkce štítné žlázy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 BŘIŠNÍ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(Pankreas)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endParaRPr lang="cs-CZ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usnadňuje vylučování glukosy v játrech </a:t>
            </a:r>
          </a:p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 glykogenu</a:t>
            </a:r>
          </a:p>
          <a:p>
            <a:endParaRPr lang="cs-CZ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snižuje tvorbu glukosy v játrech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zvyšuje vstřebávání glukosy v tkáních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ormony.estranky.cz/img/original/39/stavba-slinivky-b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ormony.estranky.cz/img/original/7/obr-88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ovlivňují metabolismus, hospodaření s vodou a minerálními látkami</a:t>
            </a:r>
          </a:p>
          <a:p>
            <a:pPr>
              <a:buClrTx/>
              <a:buFont typeface="Wingdings" pitchFamily="2" charset="2"/>
              <a:buChar char="Ø"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zajišťují růst a rozmnožování</a:t>
            </a:r>
          </a:p>
          <a:p>
            <a:pPr>
              <a:buClrTx/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pomáhají udržovat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homeostázu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HORMONŮ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hospodaření těla s cukrem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doprava glukózy do svalových a tukových buněk (zdroj energie)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stimulace tvorby glykogenu, zabraňuje tvorba glukózy v játrech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všechny sacharidy a 50-60% proteinů se přemění na glykogen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zvýšení glukózy: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-buňky vylučují insulin, když není dostatek insulinu, zvyšuje se hladina glukózy v krvi =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hyperglykémie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onemocnění ,,blahobytných států‘‘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3-5 % populace (asi polovina je nediagnostikována)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20 % má závažné komplikace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Komplikace: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zvýšená hl. glukózy v krvi =&gt;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glykosylaci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tělních bílkovin =&gt;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poruchy cév, sítnice oka, ledvin, vznik GANGRÉN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10%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závislý na insulinu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defekt tvorby insulinu, vyvolaný destrukcí buněk Langerhansových ostrůvků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autoimunitní proces (virové onemocnění, chemická modifikace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buněk)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existuje předpoklad, že děti, které byly jen krátkou dobu kojeny nebo vůbec nedostávaly mateřské mléko, jsou k diabetu typu I náchylnější než jiné, předpokládá se, že mateřské mléko zřejmě poskytuje zvláštní ochranu.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1. TYPU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nezávislý na insulinu po 40. letech (tzv.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stařecká cukrovka)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90% diabetiků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nesprávná výživa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mnoho jídla, tučná strava, nadváha, málo pohybu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2. TYPU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1490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souhra vícero faktorů, které vyvolají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odolnost vůči insulinu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(rezistence na insulin):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snížení počtu receptorů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postrecepční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blokádou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b-buněk na hyperglykémii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GESTAČNÍ DIABETES MELLITUS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projevuje se v průběhu gravidity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2-6 % těhotných žen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abnormálně vysoká hladina krevního cukru se dostane přes krevní oběh do zárodku, zárodek rychle roste nabere příliš mnoho tuku a bílkovin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kvůli insulinu matky nedokáže plod, který v 28. týdnu začíná s vlastní produkcí insulinu, udržet stabilní hladinu glukózy, takže může dojít k nebezpečnému poklesu cukru v jeho krvi: 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mrtvé dítě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onemocnění dítěte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OSTEOPORÓZA A HORMONY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onemocnění: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bolesti v kostech (páteř, stehna)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deformace a zvýšený sklon ke zlomeninám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 se vyskytuje téměř u každé čtvrté ženy po přechodu a ve věku od 75 let má 50 % žen nějaké příznaky osteoporózy.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Nemocí je postižena více bílá rasa. Mezi černými ženami se osteoporóza vyskytuje velmi zřídka.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Rovněž u mužů je výskyt podstatně nižší než u žen.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italplus.org/images/gallery/2009/pin_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57925" cy="47971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Srovnání zdravé kosti a kosti postižené osteoporózou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Příčiny osteoporózy:</a:t>
            </a:r>
          </a:p>
          <a:p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Změny v hladinách pohlavních hormonů po období přechodu (hlavně snížení hladiny estrogenů).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Špatný vývoj kostí v období růstu způsobený nedostatkem některých základních stavebních látek.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Nadměrné vylučování vápníku z těla.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Nedostatečné uplatnění vitaminu D při vstřebávání a využití vápníku.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aktivního pohybu.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Nevhodná strava a některé škodlivé návyky (alkoholismus, kouření)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tacek\Pictures\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 období přechodu přestává pracovat velmi významná žláza s vnitřní sekrecí – vaječníky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následkem jsou změny v hladině pohlavních hormonů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vztahu k osteoporóze má význam nízká hladina estrogenu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 léčbě se proto zkoušelo tento hormon tělu dodávat. 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Bylo však zjištěno, že dlouhodobé užívání estrogenu, byť v malých dávkách, zvyšuje riziko rakoviny dělohy.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781552"/>
          </a:xfrm>
        </p:spPr>
        <p:txBody>
          <a:bodyPr>
            <a:noAutofit/>
          </a:bodyPr>
          <a:lstStyle/>
          <a:p>
            <a:pPr marL="514350" indent="-514350">
              <a:buClrTx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Peptidy a bílkoviny.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neurohormony obratlovců a bezobratlých, hormony adenohypofýzy,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kalcitonin,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hormony gastrointestinálního systému.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CHEMICKÉ STAVBY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4149080"/>
            <a:ext cx="87849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Steroidy.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látky lipofilního charakteru a patří mezi ně hormony kůry nadledvin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kortikoidy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pohlavních žláz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pohlavní hormony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obratlovců a svlékací hormon hmyzu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ekdyzon.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Prevence osteoporózy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terapie hormonální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suplementace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není jediným ani ideálním způsobem předcházení osteoporóze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4208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jako prevence účinné působí pravidelné cvičení po dovršení 35 let věku, alespoň třikrát týdně 30 minut.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obsahující zdroje vápníku a vitaminu D: tvrdé sýry a mléko, sezamová semínka, luštěniny, mandle, vejce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15719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pravidelné, přiměřené, přírodní opalování (15 - 30 min. před 10. hod. dopoledne nebo později odpoledne, kdy už slunce není tak ostré.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8529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vyvážený příjem bílkovin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omezení alkoholu, kofeinu, kouření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pozor na nadměrné užívání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volněprodejných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laxativ (projímadel)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jejich nahrazení stravou bohatou na vlákninu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pozor na nadměrné užívání antacid s obsahem sloučenin hliníku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07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s vysokým obsahem fosforu (maso, nealkoholické nápoje, ryby) vede k poruchám využití vápníku v organismu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roto je potřebné potraviny bohaté na fosfor v jídelníčku omezit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3356992"/>
            <a:ext cx="8286750" cy="23762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Mgr. Petr Ptáček, 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Pedagogická fakulta MU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Poříčí 7, 603 00 Brno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23751@mail.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muni.cz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836712"/>
            <a:ext cx="87849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Deriváty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jednak katecholaminy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adrenalin, noradrenalin, dopamin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hormony tkáně nadledvin, fungující též jako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neurotransmitery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dále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thyroidní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hormony (hormony štítné žlázy)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thyroxin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trijodthyronin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3645024"/>
            <a:ext cx="878497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Oxidační produkty arachidonové kyseliny nazývané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prostanoidy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Patří mezi ně prostaglandiny,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thromboxany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prostacyklinya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leukotrieny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Nejedná se o hormony v pravém slova smyslu, ale spíše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modifikátory účinku hormonů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spcBef>
                <a:spcPct val="20000"/>
              </a:spcBef>
              <a:buSzPct val="95000"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8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Žlázové (glandulární)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hormonálních endokrinních žlázách a mají vzdálené místo účinku.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peptidů, steroidů i derivátů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Patří mezi ně např.: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prolaktin, tyroxin, kalcitonin,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paratyrin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insulin,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progesteron, estradiol, testosteron,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kortisol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aldosteron, adrenalin.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MÍSTA VZNIKU, PŮSOBENÍ A CHARAKTERU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Neurohormony (neurosekreční)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syntetizované v neurosekrečních buňkách, především v hypotalamu (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liberiny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statiny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v neurohypofýze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vasopresin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970660"/>
            <a:ext cx="8784976" cy="305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Adenotropní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glandotropní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syntetizované v adenohypofýze a stimulují vylučování vlastních hormonů z jednotlivých endokrinních žláz.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jejich příklady jsou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ACTH, somatotropin,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thyreotropin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gonadotropní hormony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1547</TotalTime>
  <Words>1976</Words>
  <Application>Microsoft Office PowerPoint</Application>
  <PresentationFormat>Předvádění na obrazovce (4:3)</PresentationFormat>
  <Paragraphs>243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Tok</vt:lpstr>
      <vt:lpstr> Význam hormonální regulace v průběhu lidského života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ŘÍZENÍ ČINNOSTI  ENDOKRINNÍCH ŽLÁZ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MECHANISMUS VYLUČOVÁNÍ HORMONŮ</vt:lpstr>
      <vt:lpstr>MECHANISMUS PŮSOBENÍ HORMONŮ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 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Hormonální regulace v průběhu lidského života</dc:title>
  <dc:creator>Ptacek</dc:creator>
  <cp:lastModifiedBy>Ptacek</cp:lastModifiedBy>
  <cp:revision>169</cp:revision>
  <dcterms:created xsi:type="dcterms:W3CDTF">2013-02-04T14:18:44Z</dcterms:created>
  <dcterms:modified xsi:type="dcterms:W3CDTF">2015-01-27T11:22:33Z</dcterms:modified>
</cp:coreProperties>
</file>