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8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17. 3. 2015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52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34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5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5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07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8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795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175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337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34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17. 3. 2015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Tvoření slov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- slova značková, neutvořená x slova utvořená, motivovaná, popisná</a:t>
            </a:r>
            <a:endParaRPr lang="cs-CZ" sz="28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Rozbor stavby slova (rozbor stavby slovního tvaru; rozbor morfematický)</a:t>
            </a: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 algn="just"/>
            <a:r>
              <a:rPr lang="cs-CZ" sz="2800" smtClean="0">
                <a:latin typeface="Calibri" panose="020F0502020204030204" pitchFamily="34" charset="0"/>
              </a:rPr>
              <a:t>želez </a:t>
            </a:r>
            <a:r>
              <a:rPr lang="cs-CZ" sz="2800" dirty="0" smtClean="0">
                <a:latin typeface="Calibri" panose="020F0502020204030204" pitchFamily="34" charset="0"/>
              </a:rPr>
              <a:t>– n – </a:t>
            </a:r>
            <a:r>
              <a:rPr lang="cs-CZ" sz="2800" dirty="0" err="1" smtClean="0">
                <a:latin typeface="Calibri" panose="020F0502020204030204" pitchFamily="34" charset="0"/>
              </a:rPr>
              <a:t>ič</a:t>
            </a:r>
            <a:r>
              <a:rPr lang="cs-CZ" sz="2800" dirty="0" smtClean="0">
                <a:latin typeface="Calibri" panose="020F0502020204030204" pitchFamily="34" charset="0"/>
              </a:rPr>
              <a:t> – </a:t>
            </a:r>
            <a:r>
              <a:rPr lang="cs-CZ" sz="2800" dirty="0" err="1" smtClean="0">
                <a:latin typeface="Calibri" panose="020F0502020204030204" pitchFamily="34" charset="0"/>
              </a:rPr>
              <a:t>ář</a:t>
            </a:r>
            <a:r>
              <a:rPr lang="cs-CZ" sz="2800" dirty="0" smtClean="0">
                <a:latin typeface="Calibri" panose="020F0502020204030204" pitchFamily="34" charset="0"/>
              </a:rPr>
              <a:t> – k – a </a:t>
            </a:r>
            <a:endParaRPr lang="cs-CZ" sz="28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Slovotvorný základ a formanty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Motivace spojuje slova ze slovotvorného hlediska základním slovotvorným vztahem:</a:t>
            </a: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Slovo základové – slovo odvozené</a:t>
            </a: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Voda-vodák</a:t>
            </a: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Pustý-pustina</a:t>
            </a: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Holit-holič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- část, kterou převzalo slovo utvořené ze slova základového, je </a:t>
            </a:r>
            <a:r>
              <a:rPr lang="cs-CZ" sz="2800" b="1" dirty="0" smtClean="0">
                <a:latin typeface="Calibri" panose="020F0502020204030204" pitchFamily="34" charset="0"/>
              </a:rPr>
              <a:t>slovotvorný základ</a:t>
            </a:r>
            <a:endParaRPr lang="cs-CZ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35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Slovotvorný základ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může být totožný nebo se odlišovat (</a:t>
            </a:r>
            <a:r>
              <a:rPr lang="cs-CZ" sz="2800" b="1" dirty="0" smtClean="0">
                <a:latin typeface="Calibri" panose="020F0502020204030204" pitchFamily="34" charset="0"/>
              </a:rPr>
              <a:t>alternace</a:t>
            </a:r>
            <a:r>
              <a:rPr lang="cs-CZ" sz="2800" dirty="0" smtClean="0">
                <a:latin typeface="Calibri" panose="020F0502020204030204" pitchFamily="34" charset="0"/>
              </a:rPr>
              <a:t>):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 kvantitě samohlásky (</a:t>
            </a:r>
            <a:r>
              <a:rPr lang="cs-CZ" sz="2800" i="1" dirty="0" smtClean="0">
                <a:latin typeface="Calibri" panose="020F0502020204030204" pitchFamily="34" charset="0"/>
              </a:rPr>
              <a:t>léto-letní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 kvalitě samohlásky (</a:t>
            </a:r>
            <a:r>
              <a:rPr lang="cs-CZ" sz="2800" i="1" dirty="0" smtClean="0">
                <a:latin typeface="Calibri" panose="020F0502020204030204" pitchFamily="34" charset="0"/>
              </a:rPr>
              <a:t>hora – hůrka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 kvalitě souhlásky (</a:t>
            </a:r>
            <a:r>
              <a:rPr lang="cs-CZ" sz="2800" i="1" dirty="0" smtClean="0">
                <a:latin typeface="Calibri" panose="020F0502020204030204" pitchFamily="34" charset="0"/>
              </a:rPr>
              <a:t>smrk-smrček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 kvalitě souhláskové skupiny (</a:t>
            </a:r>
            <a:r>
              <a:rPr lang="cs-CZ" sz="2800" i="1" dirty="0" smtClean="0">
                <a:latin typeface="Calibri" panose="020F0502020204030204" pitchFamily="34" charset="0"/>
              </a:rPr>
              <a:t>pustý-poušť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41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Slovotvorné způsoby</a:t>
            </a: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odvozování</a:t>
            </a:r>
            <a:r>
              <a:rPr lang="cs-CZ" sz="2800" dirty="0" smtClean="0">
                <a:latin typeface="Calibri" panose="020F0502020204030204" pitchFamily="34" charset="0"/>
              </a:rPr>
              <a:t> (derivace)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skládání</a:t>
            </a:r>
            <a:r>
              <a:rPr lang="cs-CZ" sz="2800" dirty="0" smtClean="0">
                <a:latin typeface="Calibri" panose="020F0502020204030204" pitchFamily="34" charset="0"/>
              </a:rPr>
              <a:t> (kompozice)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latin typeface="Calibri" panose="020F0502020204030204" pitchFamily="34" charset="0"/>
              </a:rPr>
              <a:t>zkracování</a:t>
            </a:r>
            <a:r>
              <a:rPr lang="cs-CZ" sz="2800" dirty="0" smtClean="0">
                <a:latin typeface="Calibri" panose="020F0502020204030204" pitchFamily="34" charset="0"/>
              </a:rPr>
              <a:t> (abreviace)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jiné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13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 smtClean="0">
                <a:latin typeface="Calibri" panose="020F0502020204030204" pitchFamily="34" charset="0"/>
              </a:rPr>
              <a:t>Odvozování</a:t>
            </a:r>
          </a:p>
          <a:p>
            <a:pPr lvl="1"/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 češtině se tak tvoří nejvíce slov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ze slovotvorného základů pomoci formantu/ů: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předpona (</a:t>
            </a:r>
            <a:r>
              <a:rPr lang="cs-CZ" sz="2800" i="1" dirty="0" smtClean="0">
                <a:latin typeface="Calibri" panose="020F0502020204030204" pitchFamily="34" charset="0"/>
              </a:rPr>
              <a:t>prales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i="1" dirty="0" smtClean="0">
                <a:latin typeface="Calibri" panose="020F0502020204030204" pitchFamily="34" charset="0"/>
              </a:rPr>
              <a:t>poplést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přípona (</a:t>
            </a:r>
            <a:r>
              <a:rPr lang="cs-CZ" sz="2800" i="1" dirty="0" smtClean="0">
                <a:latin typeface="Calibri" panose="020F0502020204030204" pitchFamily="34" charset="0"/>
              </a:rPr>
              <a:t>balič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i="1" dirty="0" smtClean="0">
                <a:latin typeface="Calibri" panose="020F0502020204030204" pitchFamily="34" charset="0"/>
              </a:rPr>
              <a:t>lékárna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koncovka (</a:t>
            </a:r>
            <a:r>
              <a:rPr lang="cs-CZ" sz="2800" i="1" dirty="0" smtClean="0">
                <a:latin typeface="Calibri" panose="020F0502020204030204" pitchFamily="34" charset="0"/>
              </a:rPr>
              <a:t>uhlí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i="1" dirty="0" smtClean="0">
                <a:latin typeface="Calibri" panose="020F0502020204030204" pitchFamily="34" charset="0"/>
              </a:rPr>
              <a:t>hra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kmenová přípona</a:t>
            </a:r>
          </a:p>
          <a:p>
            <a:pPr marL="914400" lvl="1" indent="-457200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kombinace (předpona+koncovka; předpona+přípona)</a:t>
            </a:r>
          </a:p>
        </p:txBody>
      </p:sp>
    </p:spTree>
    <p:extLst>
      <p:ext uri="{BB962C8B-B14F-4D97-AF65-F5344CB8AC3E}">
        <p14:creationId xmlns:p14="http://schemas.microsoft.com/office/powerpoint/2010/main" val="179423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500" b="1" dirty="0" smtClean="0">
                <a:latin typeface="Calibri" panose="020F0502020204030204" pitchFamily="34" charset="0"/>
              </a:rPr>
              <a:t>Slovotvorná kategorie</a:t>
            </a:r>
          </a:p>
          <a:p>
            <a:pPr lvl="1" algn="just"/>
            <a:endParaRPr lang="cs-CZ" sz="25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sdružuje několik slovotvorných typů se shodným obecným významem</a:t>
            </a:r>
          </a:p>
          <a:p>
            <a:pPr marL="914400" lvl="1" indent="-457200" algn="just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kategorie obsahuje názvy stejné skutečnosti,  např. názvy činitelů, míst, dějů</a:t>
            </a:r>
          </a:p>
          <a:p>
            <a:pPr marL="914400" lvl="1" indent="-457200" algn="just">
              <a:buFontTx/>
              <a:buChar char="-"/>
            </a:pPr>
            <a:r>
              <a:rPr lang="cs-CZ" sz="2500" dirty="0" smtClean="0">
                <a:latin typeface="Calibri" panose="020F0502020204030204" pitchFamily="34" charset="0"/>
              </a:rPr>
              <a:t>podle poměru významu utvořeného slova k významu jeho slova základového rozlišujeme</a:t>
            </a:r>
          </a:p>
          <a:p>
            <a:pPr marL="914400" lvl="1" indent="-457200" algn="just"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kategorie mutační </a:t>
            </a:r>
            <a:r>
              <a:rPr lang="cs-CZ" sz="2500" dirty="0" smtClean="0">
                <a:latin typeface="Calibri" panose="020F0502020204030204" pitchFamily="34" charset="0"/>
              </a:rPr>
              <a:t>– slova označují zcela jiné skutečnosti než slova základová (</a:t>
            </a:r>
            <a:r>
              <a:rPr lang="cs-CZ" sz="2500" i="1" dirty="0" smtClean="0">
                <a:latin typeface="Calibri" panose="020F0502020204030204" pitchFamily="34" charset="0"/>
              </a:rPr>
              <a:t>rybář</a:t>
            </a:r>
            <a:r>
              <a:rPr lang="cs-CZ" sz="25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kategorie transpoziční </a:t>
            </a:r>
            <a:r>
              <a:rPr lang="cs-CZ" sz="2500" dirty="0" smtClean="0">
                <a:latin typeface="Calibri" panose="020F0502020204030204" pitchFamily="34" charset="0"/>
              </a:rPr>
              <a:t>– slova, která mají se základový stejný význam, ale v jiném slovním druhu (</a:t>
            </a:r>
            <a:r>
              <a:rPr lang="cs-CZ" sz="2500" i="1" dirty="0" smtClean="0">
                <a:latin typeface="Calibri" panose="020F0502020204030204" pitchFamily="34" charset="0"/>
              </a:rPr>
              <a:t>chvála</a:t>
            </a:r>
            <a:r>
              <a:rPr lang="cs-CZ" sz="25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500" b="1" dirty="0" smtClean="0">
                <a:latin typeface="Calibri" panose="020F0502020204030204" pitchFamily="34" charset="0"/>
              </a:rPr>
              <a:t>kategorie modifikační </a:t>
            </a:r>
            <a:r>
              <a:rPr lang="cs-CZ" sz="2500" dirty="0" smtClean="0">
                <a:latin typeface="Calibri" panose="020F0502020204030204" pitchFamily="34" charset="0"/>
              </a:rPr>
              <a:t>– slova, která se od základového liší jen určitým příznakem (</a:t>
            </a:r>
            <a:r>
              <a:rPr lang="cs-CZ" sz="2500" i="1" dirty="0" smtClean="0">
                <a:latin typeface="Calibri" panose="020F0502020204030204" pitchFamily="34" charset="0"/>
              </a:rPr>
              <a:t>nosík</a:t>
            </a:r>
            <a:r>
              <a:rPr lang="cs-CZ" sz="2500" dirty="0" smtClean="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182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92696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Slovotvorný typ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vytváří skupina slov utvořených  stejným způsobem, stejným formantem se stejným obecným významem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např. skupina slov odvozená příponou </a:t>
            </a:r>
            <a:r>
              <a:rPr lang="cs-CZ" sz="2800" i="1" dirty="0" smtClean="0">
                <a:latin typeface="Calibri" panose="020F0502020204030204" pitchFamily="34" charset="0"/>
              </a:rPr>
              <a:t>–č</a:t>
            </a:r>
            <a:r>
              <a:rPr lang="cs-CZ" sz="2800" dirty="0" smtClean="0">
                <a:latin typeface="Calibri" panose="020F0502020204030204" pitchFamily="34" charset="0"/>
              </a:rPr>
              <a:t> ze slovesných základů (</a:t>
            </a:r>
            <a:r>
              <a:rPr lang="cs-CZ" sz="2800" i="1" dirty="0" err="1" smtClean="0">
                <a:latin typeface="Calibri" panose="020F0502020204030204" pitchFamily="34" charset="0"/>
              </a:rPr>
              <a:t>bali</a:t>
            </a:r>
            <a:r>
              <a:rPr lang="cs-CZ" sz="2800" i="1" dirty="0" smtClean="0">
                <a:latin typeface="Calibri" panose="020F0502020204030204" pitchFamily="34" charset="0"/>
              </a:rPr>
              <a:t>-č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i="1" dirty="0" err="1" smtClean="0">
                <a:latin typeface="Calibri" panose="020F0502020204030204" pitchFamily="34" charset="0"/>
              </a:rPr>
              <a:t>česa</a:t>
            </a:r>
            <a:r>
              <a:rPr lang="cs-CZ" sz="2800" i="1" dirty="0" smtClean="0">
                <a:latin typeface="Calibri" panose="020F0502020204030204" pitchFamily="34" charset="0"/>
              </a:rPr>
              <a:t>-č</a:t>
            </a:r>
            <a:r>
              <a:rPr lang="cs-CZ" sz="2800" dirty="0" smtClean="0">
                <a:latin typeface="Calibri" panose="020F0502020204030204" pitchFamily="34" charset="0"/>
              </a:rPr>
              <a:t>, </a:t>
            </a:r>
            <a:r>
              <a:rPr lang="cs-CZ" sz="2800" i="1" dirty="0" err="1" smtClean="0">
                <a:latin typeface="Calibri" panose="020F0502020204030204" pitchFamily="34" charset="0"/>
              </a:rPr>
              <a:t>prodava</a:t>
            </a:r>
            <a:r>
              <a:rPr lang="cs-CZ" sz="2800" i="1" dirty="0" smtClean="0">
                <a:latin typeface="Calibri" panose="020F0502020204030204" pitchFamily="34" charset="0"/>
              </a:rPr>
              <a:t>-č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22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92696"/>
            <a:ext cx="77048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Rozbor slovotvorný a rozbor stavby slova (morfematický)</a:t>
            </a: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u="sng" dirty="0">
                <a:latin typeface="Calibri" panose="020F0502020204030204" pitchFamily="34" charset="0"/>
              </a:rPr>
              <a:t>Rozbor </a:t>
            </a:r>
            <a:r>
              <a:rPr lang="cs-CZ" sz="2800" b="1" u="sng" dirty="0" smtClean="0">
                <a:latin typeface="Calibri" panose="020F0502020204030204" pitchFamily="34" charset="0"/>
              </a:rPr>
              <a:t>slovotvorný</a:t>
            </a:r>
          </a:p>
          <a:p>
            <a:pPr marL="971550" lvl="1" indent="-514350" algn="just">
              <a:buAutoNum type="arabicPeriod"/>
            </a:pPr>
            <a:r>
              <a:rPr lang="cs-CZ" sz="2800" dirty="0" smtClean="0">
                <a:latin typeface="Calibri" panose="020F0502020204030204" pitchFamily="34" charset="0"/>
              </a:rPr>
              <a:t>u odvozených slov vyčleníme </a:t>
            </a:r>
            <a:r>
              <a:rPr lang="cs-CZ" sz="2800" b="1" dirty="0" smtClean="0">
                <a:latin typeface="Calibri" panose="020F0502020204030204" pitchFamily="34" charset="0"/>
              </a:rPr>
              <a:t>slovotvorný základ a slovotvorný formant</a:t>
            </a:r>
            <a:r>
              <a:rPr lang="cs-CZ" sz="2800" dirty="0" smtClean="0">
                <a:latin typeface="Calibri" panose="020F0502020204030204" pitchFamily="34" charset="0"/>
              </a:rPr>
              <a:t>; slovo zařadíme do </a:t>
            </a:r>
            <a:r>
              <a:rPr lang="cs-CZ" sz="2800" b="1" dirty="0" smtClean="0">
                <a:latin typeface="Calibri" panose="020F0502020204030204" pitchFamily="34" charset="0"/>
              </a:rPr>
              <a:t>slovotvorného typu</a:t>
            </a:r>
            <a:r>
              <a:rPr lang="cs-CZ" sz="2800" dirty="0" smtClean="0">
                <a:latin typeface="Calibri" panose="020F0502020204030204" pitchFamily="34" charset="0"/>
              </a:rPr>
              <a:t> a </a:t>
            </a:r>
            <a:r>
              <a:rPr lang="cs-CZ" sz="2800" b="1" dirty="0" smtClean="0">
                <a:latin typeface="Calibri" panose="020F0502020204030204" pitchFamily="34" charset="0"/>
              </a:rPr>
              <a:t>slovotvorné kategorie</a:t>
            </a:r>
          </a:p>
          <a:p>
            <a:pPr marL="971550" lvl="1" indent="-514350" algn="just">
              <a:buAutoNum type="arabicPeriod"/>
            </a:pPr>
            <a:r>
              <a:rPr lang="cs-CZ" sz="2800" dirty="0" smtClean="0">
                <a:latin typeface="Calibri" panose="020F0502020204030204" pitchFamily="34" charset="0"/>
              </a:rPr>
              <a:t>u složených slov určíme </a:t>
            </a:r>
            <a:r>
              <a:rPr lang="cs-CZ" sz="2800" b="1" dirty="0" smtClean="0">
                <a:latin typeface="Calibri" panose="020F0502020204030204" pitchFamily="34" charset="0"/>
              </a:rPr>
              <a:t>druh složeniny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rozbor provádíme </a:t>
            </a:r>
            <a:r>
              <a:rPr lang="cs-CZ" sz="2800" u="sng" dirty="0" smtClean="0">
                <a:latin typeface="Calibri" panose="020F0502020204030204" pitchFamily="34" charset="0"/>
              </a:rPr>
              <a:t>v základním tvaru </a:t>
            </a:r>
            <a:r>
              <a:rPr lang="cs-CZ" sz="2800" dirty="0" smtClean="0">
                <a:latin typeface="Calibri" panose="020F0502020204030204" pitchFamily="34" charset="0"/>
              </a:rPr>
              <a:t>(1. pád, infinitiv)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určíme slovo základové a poté slovotvorný základ a slovotvorný formant (pouze 2 členy)</a:t>
            </a:r>
          </a:p>
        </p:txBody>
      </p:sp>
    </p:spTree>
    <p:extLst>
      <p:ext uri="{BB962C8B-B14F-4D97-AF65-F5344CB8AC3E}">
        <p14:creationId xmlns:p14="http://schemas.microsoft.com/office/powerpoint/2010/main" val="94157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u="sng" dirty="0" smtClean="0">
                <a:latin typeface="Calibri" panose="020F0502020204030204" pitchFamily="34" charset="0"/>
              </a:rPr>
              <a:t>Rozbor stavby slova (rozbor stavby slovního tvaru; rozbor morfematický)</a:t>
            </a: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zjišťuje se více prvků – všechny morfémy (lexikální a mluvnické prvky slova) </a:t>
            </a:r>
            <a:r>
              <a:rPr lang="cs-CZ" sz="2800" dirty="0"/>
              <a:t> 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slovotvorné i tvarotvorné</a:t>
            </a: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>
                <a:latin typeface="Calibri" panose="020F0502020204030204" pitchFamily="34" charset="0"/>
              </a:rPr>
              <a:t>R</a:t>
            </a:r>
            <a:r>
              <a:rPr lang="cs-CZ" sz="2800" b="1" dirty="0" smtClean="0">
                <a:latin typeface="Calibri" panose="020F0502020204030204" pitchFamily="34" charset="0"/>
              </a:rPr>
              <a:t>ozbor slovotvorný</a:t>
            </a:r>
          </a:p>
          <a:p>
            <a:pPr lvl="1" algn="just"/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dirty="0" smtClean="0">
                <a:latin typeface="Calibri" panose="020F0502020204030204" pitchFamily="34" charset="0"/>
              </a:rPr>
              <a:t> </a:t>
            </a:r>
            <a:r>
              <a:rPr lang="cs-CZ" sz="2800" i="1" dirty="0" smtClean="0">
                <a:latin typeface="Calibri" panose="020F0502020204030204" pitchFamily="34" charset="0"/>
              </a:rPr>
              <a:t>zahrad-</a:t>
            </a:r>
            <a:r>
              <a:rPr lang="cs-CZ" sz="2800" i="1" dirty="0" err="1" smtClean="0">
                <a:latin typeface="Calibri" panose="020F0502020204030204" pitchFamily="34" charset="0"/>
              </a:rPr>
              <a:t>ník</a:t>
            </a:r>
            <a:endParaRPr lang="cs-CZ" sz="2800" i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 smtClean="0">
                <a:latin typeface="Calibri" panose="020F0502020204030204" pitchFamily="34" charset="0"/>
              </a:rPr>
              <a:t>X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Rozbor stavby slova</a:t>
            </a:r>
          </a:p>
          <a:p>
            <a:pPr lvl="1" algn="just"/>
            <a:r>
              <a:rPr lang="cs-CZ" sz="2800" i="1" dirty="0">
                <a:latin typeface="Calibri" panose="020F0502020204030204" pitchFamily="34" charset="0"/>
              </a:rPr>
              <a:t>z</a:t>
            </a:r>
            <a:r>
              <a:rPr lang="cs-CZ" sz="2800" i="1" dirty="0" smtClean="0">
                <a:latin typeface="Calibri" panose="020F0502020204030204" pitchFamily="34" charset="0"/>
              </a:rPr>
              <a:t>a-hrad-ní-k</a:t>
            </a:r>
            <a:endParaRPr lang="cs-CZ" sz="28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5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</TotalTime>
  <Words>382</Words>
  <Application>Microsoft Office PowerPoint</Application>
  <PresentationFormat>Předvádění na obrazovce (4:3)</PresentationFormat>
  <Paragraphs>78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Pavlína Sedláčková</cp:lastModifiedBy>
  <cp:revision>633</cp:revision>
  <dcterms:created xsi:type="dcterms:W3CDTF">2013-04-13T14:50:58Z</dcterms:created>
  <dcterms:modified xsi:type="dcterms:W3CDTF">2015-03-17T06:01:55Z</dcterms:modified>
</cp:coreProperties>
</file>