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57" r:id="rId28"/>
    <p:sldId id="259" r:id="rId29"/>
    <p:sldId id="258" r:id="rId30"/>
    <p:sldId id="260" r:id="rId31"/>
    <p:sldId id="262" r:id="rId32"/>
    <p:sldId id="261" r:id="rId33"/>
    <p:sldId id="263" r:id="rId34"/>
    <p:sldId id="264" r:id="rId35"/>
    <p:sldId id="269" r:id="rId36"/>
    <p:sldId id="265" r:id="rId37"/>
    <p:sldId id="266" r:id="rId38"/>
    <p:sldId id="270" r:id="rId39"/>
    <p:sldId id="267" r:id="rId40"/>
    <p:sldId id="271" r:id="rId41"/>
    <p:sldId id="268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7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AD921A-46F0-497E-9261-B6213C06B401}" type="datetimeFigureOut">
              <a:rPr lang="cs-CZ" smtClean="0"/>
              <a:pPr/>
              <a:t>20.5.2015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7BAB40-32D4-45D1-9066-6FAB2A3C503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0517" y="642918"/>
            <a:ext cx="7202606" cy="4446726"/>
          </a:xfrm>
        </p:spPr>
        <p:txBody>
          <a:bodyPr>
            <a:normAutofit/>
          </a:bodyPr>
          <a:lstStyle/>
          <a:p>
            <a:r>
              <a:rPr lang="cs-CZ" dirty="0" smtClean="0"/>
              <a:t>Příběhová próza s dětským hrdinou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1" y="5202238"/>
            <a:ext cx="6858000" cy="1655762"/>
          </a:xfrm>
        </p:spPr>
        <p:txBody>
          <a:bodyPr>
            <a:normAutofit/>
          </a:bodyPr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691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okupace  1939 -1945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6272" y="2606722"/>
            <a:ext cx="7637628" cy="3435304"/>
          </a:xfrm>
        </p:spPr>
        <p:txBody>
          <a:bodyPr/>
          <a:lstStyle/>
          <a:p>
            <a:r>
              <a:rPr lang="cs-CZ" dirty="0" smtClean="0"/>
              <a:t>Karel Poláček – Bylo nás pět (1945)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6786" y="2548708"/>
            <a:ext cx="1840742" cy="34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79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roce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r>
              <a:rPr lang="cs-CZ" dirty="0"/>
              <a:t>: fašistická okupace, odboje a partyzánské </a:t>
            </a:r>
            <a:r>
              <a:rPr lang="cs-CZ" dirty="0" smtClean="0"/>
              <a:t>boje.</a:t>
            </a:r>
            <a:endParaRPr lang="cs-CZ" dirty="0"/>
          </a:p>
          <a:p>
            <a:r>
              <a:rPr lang="cs-CZ" dirty="0"/>
              <a:t>Opouštění od oddechové četby i vzpomínkově zaměřené literatury pro </a:t>
            </a:r>
            <a:r>
              <a:rPr lang="cs-CZ" dirty="0" smtClean="0"/>
              <a:t>děti.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335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Josef </a:t>
            </a:r>
            <a:r>
              <a:rPr lang="cs-CZ" u="sng" dirty="0" err="1" smtClean="0"/>
              <a:t>Věromír</a:t>
            </a:r>
            <a:r>
              <a:rPr lang="cs-CZ" u="sng" dirty="0" smtClean="0"/>
              <a:t> Pleva </a:t>
            </a:r>
            <a:r>
              <a:rPr lang="cs-CZ" dirty="0" smtClean="0"/>
              <a:t>- Budík (1948)</a:t>
            </a:r>
          </a:p>
          <a:p>
            <a:r>
              <a:rPr lang="cs-CZ" u="sng" dirty="0" smtClean="0"/>
              <a:t>Bohumil Říha </a:t>
            </a:r>
            <a:r>
              <a:rPr lang="cs-CZ" dirty="0" smtClean="0"/>
              <a:t>– Na útěku ( v roce 1961 přejmenován na </a:t>
            </a:r>
            <a:r>
              <a:rPr lang="cs-CZ" dirty="0" err="1" smtClean="0"/>
              <a:t>Stázku</a:t>
            </a:r>
            <a:r>
              <a:rPr lang="cs-CZ" dirty="0" smtClean="0"/>
              <a:t>)</a:t>
            </a:r>
          </a:p>
          <a:p>
            <a:r>
              <a:rPr lang="cs-CZ" u="sng" dirty="0" smtClean="0"/>
              <a:t>Kamila Sojková </a:t>
            </a:r>
            <a:r>
              <a:rPr lang="cs-CZ" dirty="0" smtClean="0"/>
              <a:t>– Jeníček ( 1947)</a:t>
            </a:r>
          </a:p>
          <a:p>
            <a:r>
              <a:rPr lang="cs-CZ" u="sng" dirty="0" smtClean="0"/>
              <a:t>Zdeňka Bezděková </a:t>
            </a:r>
            <a:r>
              <a:rPr lang="cs-CZ" dirty="0" smtClean="0"/>
              <a:t>- Říkali mi </a:t>
            </a:r>
            <a:r>
              <a:rPr lang="cs-CZ" dirty="0" err="1" smtClean="0"/>
              <a:t>Leni</a:t>
            </a:r>
            <a:r>
              <a:rPr lang="cs-CZ" dirty="0" smtClean="0"/>
              <a:t> (1948)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113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281" y="830471"/>
            <a:ext cx="1741049" cy="311829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474" y="3100179"/>
            <a:ext cx="1588898" cy="3135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760" y="1852114"/>
            <a:ext cx="2143125" cy="3733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21" y="787589"/>
            <a:ext cx="1950244" cy="3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33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50. Léta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Poznamenaná </a:t>
            </a:r>
            <a:r>
              <a:rPr lang="cs-CZ" b="1" dirty="0" smtClean="0"/>
              <a:t>schematismem</a:t>
            </a:r>
            <a:r>
              <a:rPr lang="cs-CZ" dirty="0" smtClean="0"/>
              <a:t>.</a:t>
            </a:r>
          </a:p>
          <a:p>
            <a:r>
              <a:rPr lang="cs-CZ" dirty="0" smtClean="0"/>
              <a:t>Schematismus- ideologický. Psaly se budovatelské romány. Oslavování osvoboditelů (Rudá armáda). Estetická funkce utlačována.</a:t>
            </a:r>
          </a:p>
          <a:p>
            <a:endParaRPr lang="cs-CZ" dirty="0"/>
          </a:p>
          <a:p>
            <a:r>
              <a:rPr lang="cs-CZ" dirty="0" smtClean="0"/>
              <a:t>Řada starších autorů se odmlčela, mladí začali tvořit. Vliv marxistického myšlení. Většinou se jednalo o začlenění pomateného hrdiny do společnosti.</a:t>
            </a:r>
          </a:p>
          <a:p>
            <a:r>
              <a:rPr lang="cs-CZ" dirty="0" smtClean="0"/>
              <a:t>Témata: škola, Pionýr, láska k ČSSR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321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2.Polovina 50.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Opuštěno od tehdejších konvencí a didaxe. Začala se psát původní próza. </a:t>
            </a:r>
          </a:p>
          <a:p>
            <a:r>
              <a:rPr lang="cs-CZ" dirty="0" smtClean="0"/>
              <a:t>Výjevy každodenního života dětí.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725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Bohumil Říha </a:t>
            </a:r>
            <a:r>
              <a:rPr lang="cs-CZ" dirty="0" smtClean="0"/>
              <a:t>- Honzíkova cesta (1954)</a:t>
            </a:r>
          </a:p>
          <a:p>
            <a:r>
              <a:rPr lang="cs-CZ" u="sng" dirty="0" smtClean="0"/>
              <a:t>Jan Ryska </a:t>
            </a:r>
            <a:r>
              <a:rPr lang="cs-CZ" dirty="0" smtClean="0"/>
              <a:t>– Anička a její přátelé (1960)</a:t>
            </a:r>
          </a:p>
          <a:p>
            <a:pPr lvl="4"/>
            <a:r>
              <a:rPr lang="cs-CZ" sz="2400" dirty="0" smtClean="0"/>
              <a:t>Anička z 1. A (1962)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5020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247" y="1687395"/>
            <a:ext cx="2201981" cy="424248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231" y="614923"/>
            <a:ext cx="1843247" cy="31937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85" t="527" r="23046"/>
          <a:stretch/>
        </p:blipFill>
        <p:spPr>
          <a:xfrm>
            <a:off x="696035" y="614923"/>
            <a:ext cx="2070470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44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60.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Zachycování stavů v psychickém vývoji dětského hrdiny a k problematice obrazu světa dospělých.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3200" dirty="0" smtClean="0"/>
              <a:t>Autor</a:t>
            </a:r>
          </a:p>
          <a:p>
            <a:endParaRPr lang="cs-CZ" dirty="0" smtClean="0"/>
          </a:p>
          <a:p>
            <a:r>
              <a:rPr lang="cs-CZ" u="sng" dirty="0" smtClean="0"/>
              <a:t>Ota Hofman </a:t>
            </a:r>
            <a:r>
              <a:rPr lang="cs-CZ" dirty="0" smtClean="0"/>
              <a:t>– </a:t>
            </a:r>
            <a:r>
              <a:rPr lang="cs-CZ" dirty="0"/>
              <a:t>Ú</a:t>
            </a:r>
            <a:r>
              <a:rPr lang="cs-CZ" dirty="0" smtClean="0"/>
              <a:t>těk (1966)</a:t>
            </a:r>
          </a:p>
          <a:p>
            <a:pPr lvl="4"/>
            <a:r>
              <a:rPr lang="cs-CZ" sz="2000" dirty="0" smtClean="0"/>
              <a:t>Králíci v trávě (1962)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614" y="3995633"/>
            <a:ext cx="1070207" cy="21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79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Rozvíjí se próza psaná pro nejmenší čtenáře</a:t>
            </a:r>
          </a:p>
          <a:p>
            <a:pPr marL="0" indent="0" algn="ctr">
              <a:buNone/>
            </a:pPr>
            <a:r>
              <a:rPr lang="cs-CZ" dirty="0" smtClean="0"/>
              <a:t>Autoři</a:t>
            </a:r>
          </a:p>
          <a:p>
            <a:r>
              <a:rPr lang="cs-CZ" u="sng" dirty="0" smtClean="0"/>
              <a:t>Bohumil Říha </a:t>
            </a:r>
            <a:r>
              <a:rPr lang="cs-CZ" dirty="0" smtClean="0"/>
              <a:t>- Jak jel Vítek do Prahy, Vítek je zase doma, Vítek na výletě (1974-1975)</a:t>
            </a:r>
          </a:p>
          <a:p>
            <a:r>
              <a:rPr lang="cs-CZ" u="sng" dirty="0" smtClean="0"/>
              <a:t>Markéta Zinnerová </a:t>
            </a:r>
            <a:r>
              <a:rPr lang="cs-CZ" dirty="0" smtClean="0"/>
              <a:t>– Děti z Pařízkova (1974)</a:t>
            </a:r>
          </a:p>
          <a:p>
            <a:pPr lvl="6"/>
            <a:r>
              <a:rPr lang="cs-CZ" sz="2400" dirty="0" smtClean="0"/>
              <a:t>Tajemství proutěného košíku (1978)</a:t>
            </a:r>
          </a:p>
          <a:p>
            <a:pPr lvl="6"/>
            <a:r>
              <a:rPr lang="cs-CZ" sz="2400" dirty="0" smtClean="0"/>
              <a:t>Princezna z třešňového království (1975; tematika smrti)</a:t>
            </a:r>
          </a:p>
          <a:p>
            <a:pPr lvl="6"/>
            <a:r>
              <a:rPr lang="cs-CZ" sz="2400" dirty="0" smtClean="0"/>
              <a:t>Indiáni z Větrova (1979; dětský ústav)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84909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Příběhová próza s dětským hrdinou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Příběhová próza ze života dětí</a:t>
            </a:r>
          </a:p>
          <a:p>
            <a:endParaRPr lang="cs-CZ" dirty="0"/>
          </a:p>
          <a:p>
            <a:r>
              <a:rPr lang="cs-CZ" dirty="0" smtClean="0"/>
              <a:t>Autor píše většinou o svých zkušenostech z dětství nebo přejímá zážitky z dětství někoho jiného.</a:t>
            </a:r>
          </a:p>
          <a:p>
            <a:r>
              <a:rPr lang="cs-CZ" dirty="0" smtClean="0"/>
              <a:t>Zachycuje ukázkové situace, v nichž se může čtenář ocitnout a nabízí mu určité řešení.</a:t>
            </a:r>
          </a:p>
          <a:p>
            <a:r>
              <a:rPr lang="cs-CZ" dirty="0" smtClean="0"/>
              <a:t>Tato próza byla ovlivňována společností. Vliv válek, komunismu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298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830" y="2760888"/>
            <a:ext cx="1864519" cy="30644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673" y="890996"/>
            <a:ext cx="2043432" cy="38000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61" y="576262"/>
            <a:ext cx="22425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8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70. let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Eliška </a:t>
            </a:r>
            <a:r>
              <a:rPr lang="cs-CZ" u="sng" dirty="0" err="1"/>
              <a:t>Horelová</a:t>
            </a:r>
            <a:r>
              <a:rPr lang="cs-CZ" u="sng" dirty="0"/>
              <a:t> </a:t>
            </a:r>
            <a:r>
              <a:rPr lang="cs-CZ" dirty="0"/>
              <a:t>– Znáte Tománka? (1981)</a:t>
            </a:r>
          </a:p>
          <a:p>
            <a:pPr lvl="5"/>
            <a:r>
              <a:rPr lang="cs-CZ" sz="2400" dirty="0"/>
              <a:t>Tománek je rád na světě (1985)</a:t>
            </a:r>
          </a:p>
          <a:p>
            <a:endParaRPr lang="cs-CZ" dirty="0" smtClean="0"/>
          </a:p>
          <a:p>
            <a:r>
              <a:rPr lang="cs-CZ" u="sng" dirty="0" smtClean="0"/>
              <a:t>Petr Křenek </a:t>
            </a:r>
            <a:r>
              <a:rPr lang="cs-CZ" dirty="0" smtClean="0"/>
              <a:t>– Lukášova naděje (1984)</a:t>
            </a:r>
          </a:p>
          <a:p>
            <a:r>
              <a:rPr lang="cs-CZ" u="sng" dirty="0" smtClean="0"/>
              <a:t>Olga </a:t>
            </a:r>
            <a:r>
              <a:rPr lang="cs-CZ" u="sng" dirty="0"/>
              <a:t>H</a:t>
            </a:r>
            <a:r>
              <a:rPr lang="cs-CZ" u="sng" dirty="0" smtClean="0"/>
              <a:t>ejná  </a:t>
            </a:r>
            <a:r>
              <a:rPr lang="cs-CZ" dirty="0" smtClean="0"/>
              <a:t>- Jozefínka (1985)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825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781" y="2609768"/>
            <a:ext cx="1865106" cy="331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181" y="2609767"/>
            <a:ext cx="1828481" cy="34003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951" y="797857"/>
            <a:ext cx="1793668" cy="35120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942" y="678265"/>
            <a:ext cx="1852551" cy="3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50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80.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Psychologicky laděné prózy. Zaměřená na rodinu a mezilidské vztahy.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Autor</a:t>
            </a:r>
          </a:p>
          <a:p>
            <a:r>
              <a:rPr lang="cs-CZ" dirty="0" smtClean="0"/>
              <a:t>Valja Stýblová- Princ a Skřivánek (1985)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Humoristicky laděná próza, Autoři většinou volí prostředí školy. </a:t>
            </a:r>
          </a:p>
          <a:p>
            <a:r>
              <a:rPr lang="cs-CZ" u="sng" dirty="0" smtClean="0"/>
              <a:t>Vojtěch Steklač </a:t>
            </a:r>
            <a:r>
              <a:rPr lang="cs-CZ" dirty="0" smtClean="0"/>
              <a:t>- Boříkovy lapálie (1970)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927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867" y="885802"/>
            <a:ext cx="2582360" cy="48641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905" y="1049575"/>
            <a:ext cx="1946663" cy="36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16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Situační a jazyková komika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Alena Vostrá </a:t>
            </a:r>
            <a:r>
              <a:rPr lang="cs-CZ" dirty="0" smtClean="0"/>
              <a:t>– Všema čtyřma očima (1982)</a:t>
            </a:r>
          </a:p>
          <a:p>
            <a:pPr lvl="4"/>
            <a:r>
              <a:rPr lang="cs-CZ" sz="2400" dirty="0" smtClean="0"/>
              <a:t>Výbuch bude v šest (1986)</a:t>
            </a:r>
          </a:p>
          <a:p>
            <a:endParaRPr lang="cs-CZ" dirty="0"/>
          </a:p>
          <a:p>
            <a:r>
              <a:rPr lang="cs-CZ" u="sng" dirty="0" smtClean="0"/>
              <a:t>Jiří Kahoun </a:t>
            </a:r>
            <a:r>
              <a:rPr lang="cs-CZ" dirty="0" smtClean="0"/>
              <a:t>– Školník Kulda je jednička (1990)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89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380" y="1879023"/>
            <a:ext cx="1778474" cy="374557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291" y="1000271"/>
            <a:ext cx="2325665" cy="42143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292" y="1047750"/>
            <a:ext cx="1867078" cy="30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001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Soudobá dětská </a:t>
            </a:r>
            <a:r>
              <a:rPr lang="cs-CZ" dirty="0" smtClean="0"/>
              <a:t>literatura klade důraz </a:t>
            </a:r>
            <a:r>
              <a:rPr lang="cs-CZ" dirty="0"/>
              <a:t>na mnohotvárnost dětské psychiky. </a:t>
            </a:r>
            <a:endParaRPr lang="cs-CZ" dirty="0" smtClean="0"/>
          </a:p>
          <a:p>
            <a:r>
              <a:rPr lang="cs-CZ" dirty="0" smtClean="0"/>
              <a:t>Čtenář se seznamuje </a:t>
            </a:r>
            <a:r>
              <a:rPr lang="cs-CZ" dirty="0"/>
              <a:t>se základními modely </a:t>
            </a:r>
            <a:r>
              <a:rPr lang="cs-CZ" dirty="0" smtClean="0"/>
              <a:t>lidských vztahů </a:t>
            </a:r>
            <a:r>
              <a:rPr lang="cs-CZ" dirty="0"/>
              <a:t>ve společnosti, jenž mu jsou nápomocny při orientaci v okolním světě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Úkolem příběhu </a:t>
            </a:r>
            <a:r>
              <a:rPr lang="cs-CZ" dirty="0"/>
              <a:t>je seznámit malé čtenáře s celou řadou sociálních rolí a vazeb mezi </a:t>
            </a:r>
            <a:r>
              <a:rPr lang="cs-CZ" dirty="0" smtClean="0"/>
              <a:t>nimi.</a:t>
            </a:r>
          </a:p>
          <a:p>
            <a:r>
              <a:rPr lang="cs-CZ" dirty="0"/>
              <a:t>Jako nejdůležitější se jeví dětský hrdina a vše kolem něj – sebeuvědomění a sebevědomí dítěte, boj s existenčními problémy, překonávání pocitu osamělosti a bolesti, problémy dospívání, potřeba někam patřit, cena kamarádství a přátelství, první lásky, rasové problémy, život s handicapem, outsiderství, vztahy s dospělými</a:t>
            </a:r>
            <a:r>
              <a:rPr lang="cs-CZ" dirty="0" smtClean="0"/>
              <a:t>.</a:t>
            </a:r>
          </a:p>
          <a:p>
            <a:r>
              <a:rPr lang="cs-CZ" dirty="0" smtClean="0"/>
              <a:t>Spisovatelé </a:t>
            </a:r>
            <a:r>
              <a:rPr lang="cs-CZ" dirty="0"/>
              <a:t>tvořící pro dětského recipienta překonávali </a:t>
            </a:r>
            <a:r>
              <a:rPr lang="cs-CZ" dirty="0" smtClean="0"/>
              <a:t>zejména ve </a:t>
            </a:r>
            <a:r>
              <a:rPr lang="cs-CZ" dirty="0"/>
              <a:t>2. polovině </a:t>
            </a:r>
            <a:r>
              <a:rPr lang="cs-CZ" dirty="0" smtClean="0"/>
              <a:t>90</a:t>
            </a:r>
            <a:r>
              <a:rPr lang="cs-CZ" dirty="0"/>
              <a:t>. let dřívější tematická tabu. Zpracovávali tak témata jako sex, zdravotní </a:t>
            </a:r>
            <a:r>
              <a:rPr lang="cs-CZ" dirty="0" smtClean="0"/>
              <a:t>postižení</a:t>
            </a:r>
            <a:r>
              <a:rPr lang="cs-CZ" dirty="0"/>
              <a:t>, </a:t>
            </a:r>
            <a:r>
              <a:rPr lang="cs-CZ" dirty="0" smtClean="0"/>
              <a:t>neoficiální </a:t>
            </a:r>
            <a:r>
              <a:rPr lang="cs-CZ" dirty="0"/>
              <a:t>politické a ideologické názory, víra a mnohá </a:t>
            </a:r>
            <a:r>
              <a:rPr lang="cs-CZ" dirty="0" smtClean="0"/>
              <a:t>další.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855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620000" cy="796950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Specifické </a:t>
            </a:r>
            <a:r>
              <a:rPr lang="cs-CZ" dirty="0" smtClean="0"/>
              <a:t>znaky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5060032"/>
          </a:xfrm>
        </p:spPr>
        <p:txBody>
          <a:bodyPr>
            <a:noAutofit/>
          </a:bodyPr>
          <a:lstStyle/>
          <a:p>
            <a:r>
              <a:rPr lang="cs-CZ" sz="2000" dirty="0" smtClean="0"/>
              <a:t>Spojení s </a:t>
            </a:r>
            <a:r>
              <a:rPr lang="cs-CZ" sz="2000" dirty="0"/>
              <a:t>každodenním životem </a:t>
            </a:r>
            <a:r>
              <a:rPr lang="cs-CZ" sz="2000" dirty="0" smtClean="0"/>
              <a:t>dítěte;</a:t>
            </a:r>
          </a:p>
          <a:p>
            <a:r>
              <a:rPr lang="cs-CZ" sz="2000" dirty="0" smtClean="0"/>
              <a:t>ztotožnění </a:t>
            </a:r>
            <a:r>
              <a:rPr lang="cs-CZ" sz="2000" dirty="0"/>
              <a:t>s hlavní </a:t>
            </a:r>
            <a:r>
              <a:rPr lang="cs-CZ" sz="2000" dirty="0" smtClean="0"/>
              <a:t>postavou;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odání uměleckého obrazu </a:t>
            </a:r>
            <a:r>
              <a:rPr lang="cs-CZ" sz="2000" dirty="0"/>
              <a:t>autentického světa </a:t>
            </a:r>
            <a:r>
              <a:rPr lang="cs-CZ" sz="2000" dirty="0" smtClean="0"/>
              <a:t>dítěte – autor nelže, zná minulost </a:t>
            </a:r>
            <a:r>
              <a:rPr lang="cs-CZ" sz="2000" dirty="0"/>
              <a:t>a na </a:t>
            </a:r>
            <a:r>
              <a:rPr lang="cs-CZ" sz="2000" dirty="0" smtClean="0"/>
              <a:t>základě přítomnosti předpovídá budoucnost;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ůležitost </a:t>
            </a:r>
            <a:r>
              <a:rPr lang="cs-CZ" sz="2000" dirty="0"/>
              <a:t>rodiny, přátel a ostatních lidí, kteří hrdinu </a:t>
            </a:r>
            <a:r>
              <a:rPr lang="cs-CZ" sz="2000" dirty="0" smtClean="0"/>
              <a:t>obklopují (pocit jistoty);</a:t>
            </a:r>
          </a:p>
          <a:p>
            <a:r>
              <a:rPr lang="cs-CZ" sz="2000" dirty="0" smtClean="0"/>
              <a:t>důležitost prostředí ( otázka vlastenectví </a:t>
            </a:r>
            <a:r>
              <a:rPr lang="cs-CZ" sz="2000" dirty="0"/>
              <a:t>a </a:t>
            </a:r>
            <a:r>
              <a:rPr lang="cs-CZ" sz="2000" dirty="0" smtClean="0"/>
              <a:t>národní uvědomělosti);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poutání dětského </a:t>
            </a:r>
            <a:r>
              <a:rPr lang="cs-CZ" sz="2000" dirty="0"/>
              <a:t>čtenáře a </a:t>
            </a:r>
            <a:r>
              <a:rPr lang="cs-CZ" sz="2000" dirty="0" smtClean="0"/>
              <a:t>nápomoc k </a:t>
            </a:r>
            <a:r>
              <a:rPr lang="cs-CZ" sz="2000" dirty="0"/>
              <a:t>lepší a jednodušší orientaci v okolním </a:t>
            </a:r>
            <a:r>
              <a:rPr lang="cs-CZ" sz="2000" dirty="0" smtClean="0"/>
              <a:t>světě;</a:t>
            </a:r>
          </a:p>
          <a:p>
            <a:r>
              <a:rPr lang="cs-CZ" sz="2000" dirty="0"/>
              <a:t>r</a:t>
            </a:r>
            <a:r>
              <a:rPr lang="cs-CZ" sz="2000" dirty="0" smtClean="0"/>
              <a:t>ozmanitost příběhů, napětí</a:t>
            </a:r>
            <a:r>
              <a:rPr lang="cs-CZ" sz="2000" dirty="0"/>
              <a:t>, </a:t>
            </a:r>
            <a:r>
              <a:rPr lang="cs-CZ" sz="2000" dirty="0" smtClean="0"/>
              <a:t>poetičnost, humor;</a:t>
            </a:r>
            <a:endParaRPr lang="cs-CZ" sz="2000" dirty="0"/>
          </a:p>
          <a:p>
            <a:r>
              <a:rPr lang="cs-CZ" sz="2000" dirty="0"/>
              <a:t>d</a:t>
            </a:r>
            <a:r>
              <a:rPr lang="cs-CZ" sz="2000" dirty="0" smtClean="0"/>
              <a:t>ětský </a:t>
            </a:r>
            <a:r>
              <a:rPr lang="cs-CZ" sz="2000" dirty="0"/>
              <a:t>hrdina </a:t>
            </a:r>
            <a:r>
              <a:rPr lang="cs-CZ" sz="2000" dirty="0" smtClean="0"/>
              <a:t>je rovnocenným partnerem čtenáře: </a:t>
            </a:r>
            <a:r>
              <a:rPr lang="cs-CZ" sz="2000" dirty="0"/>
              <a:t>mívá shodné motivace, potřeby a zájmy, </a:t>
            </a:r>
            <a:r>
              <a:rPr lang="cs-CZ" sz="2000" dirty="0" smtClean="0"/>
              <a:t>životní pocity</a:t>
            </a:r>
            <a:r>
              <a:rPr lang="cs-CZ" sz="2000" dirty="0"/>
              <a:t>, prožitky a zkušenosti, obdobnou </a:t>
            </a:r>
            <a:r>
              <a:rPr lang="cs-CZ" sz="2000" dirty="0" smtClean="0"/>
              <a:t>mentalitu</a:t>
            </a:r>
            <a:r>
              <a:rPr lang="cs-CZ" sz="1800" dirty="0" smtClean="0"/>
              <a:t>…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62517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</a:t>
            </a:r>
            <a:r>
              <a:rPr lang="cs-CZ" dirty="0"/>
              <a:t>kompoziční </a:t>
            </a:r>
            <a:r>
              <a:rPr lang="cs-CZ" dirty="0" smtClean="0"/>
              <a:t>typy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</a:t>
            </a:r>
            <a:r>
              <a:rPr lang="cs-CZ" dirty="0"/>
              <a:t>. Klasicky vystavěný příběh, vyvíjející se postupně, tedy od </a:t>
            </a:r>
            <a:r>
              <a:rPr lang="cs-CZ" dirty="0" smtClean="0"/>
              <a:t>expozice přes </a:t>
            </a:r>
            <a:r>
              <a:rPr lang="cs-CZ" dirty="0"/>
              <a:t>zápletku k jejímu rozuzlení. Děj je ucelený a mívá svůj šťastný konec.</a:t>
            </a:r>
          </a:p>
          <a:p>
            <a:pPr lvl="1"/>
            <a:r>
              <a:rPr lang="cs-CZ" dirty="0"/>
              <a:t>Př.: Z. Malinský: Je nás šest, jeden štěká</a:t>
            </a:r>
          </a:p>
          <a:p>
            <a:r>
              <a:rPr lang="cs-CZ" dirty="0"/>
              <a:t>2. Příběh, mající samostatné, volně na sebe navazující příhody, s tzv. </a:t>
            </a:r>
            <a:r>
              <a:rPr lang="cs-CZ" dirty="0" smtClean="0"/>
              <a:t>epizodickou výstavbou</a:t>
            </a:r>
            <a:r>
              <a:rPr lang="cs-CZ" dirty="0"/>
              <a:t>. Jednotlivé epizody spojuje dětský hrdina.</a:t>
            </a:r>
          </a:p>
          <a:p>
            <a:pPr lvl="1"/>
            <a:r>
              <a:rPr lang="cs-CZ" dirty="0"/>
              <a:t>Př.: F. Župan: Pepánek nezdara</a:t>
            </a:r>
          </a:p>
          <a:p>
            <a:r>
              <a:rPr lang="cs-CZ" dirty="0"/>
              <a:t>3. Klasicky vystavěný příběh, ovšem s otevřeným koncem, který rozvíjí </a:t>
            </a:r>
            <a:r>
              <a:rPr lang="cs-CZ" dirty="0" smtClean="0"/>
              <a:t>dětskou představivost </a:t>
            </a:r>
            <a:r>
              <a:rPr lang="cs-CZ" dirty="0"/>
              <a:t>a fantazii a nutí čtenáře hlouběji </a:t>
            </a:r>
            <a:r>
              <a:rPr lang="cs-CZ" dirty="0" smtClean="0"/>
              <a:t>přemýšlet.</a:t>
            </a:r>
            <a:endParaRPr lang="cs-CZ" dirty="0"/>
          </a:p>
          <a:p>
            <a:pPr lvl="1"/>
            <a:r>
              <a:rPr lang="cs-CZ" dirty="0"/>
              <a:t>Př.: M. </a:t>
            </a:r>
            <a:r>
              <a:rPr lang="cs-CZ" dirty="0" err="1"/>
              <a:t>Drijverová</a:t>
            </a:r>
            <a:r>
              <a:rPr lang="cs-CZ" dirty="0"/>
              <a:t>: Domov pro Marťany</a:t>
            </a:r>
          </a:p>
        </p:txBody>
      </p:sp>
    </p:spTree>
    <p:extLst>
      <p:ext uri="{BB962C8B-B14F-4D97-AF65-F5344CB8AC3E}">
        <p14:creationId xmlns:p14="http://schemas.microsoft.com/office/powerpoint/2010/main" xmlns="" val="312415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19. století.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Psala se díla, která nebyla určena předně dětským čtenářům.</a:t>
            </a:r>
          </a:p>
          <a:p>
            <a:r>
              <a:rPr lang="cs-CZ" dirty="0" smtClean="0"/>
              <a:t>Autoři zachycovali vnitřní dětský svět a vývoj dětského hrdiny.</a:t>
            </a:r>
          </a:p>
          <a:p>
            <a:r>
              <a:rPr lang="cs-CZ" dirty="0" smtClean="0"/>
              <a:t>Psali o svých zkušenostech z dětství.</a:t>
            </a:r>
          </a:p>
          <a:p>
            <a:r>
              <a:rPr lang="cs-CZ" dirty="0" smtClean="0"/>
              <a:t>Dítě většinou pochází z nuzných poměrů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940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outsiderství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Typický tematický prvek prózy s dětským hrdinou.</a:t>
            </a:r>
          </a:p>
          <a:p>
            <a:r>
              <a:rPr lang="cs-CZ" dirty="0" smtClean="0"/>
              <a:t>Vztahuje se k přijímaní osobnosti vnějším okolím i vnitřním sebehodnocením.</a:t>
            </a:r>
          </a:p>
          <a:p>
            <a:r>
              <a:rPr lang="cs-CZ" dirty="0" smtClean="0"/>
              <a:t>Jedinec, který </a:t>
            </a:r>
            <a:r>
              <a:rPr lang="cs-CZ" dirty="0"/>
              <a:t>je díky své odlišnosti v něčem vyřazován ze </a:t>
            </a:r>
            <a:r>
              <a:rPr lang="cs-CZ" dirty="0" smtClean="0"/>
              <a:t>společnosti stojící </a:t>
            </a:r>
            <a:r>
              <a:rPr lang="cs-CZ" dirty="0"/>
              <a:t>mimo určitou skupinu </a:t>
            </a:r>
            <a:r>
              <a:rPr lang="cs-CZ" dirty="0" smtClean="0"/>
              <a:t>(v rodině, ve </a:t>
            </a:r>
            <a:r>
              <a:rPr lang="cs-CZ" dirty="0"/>
              <a:t>třídě, zájmovém kroužku, ve společnosti jako takové). (</a:t>
            </a:r>
            <a:r>
              <a:rPr lang="cs-CZ" dirty="0" smtClean="0"/>
              <a:t>Částečně se překrývá s </a:t>
            </a:r>
            <a:r>
              <a:rPr lang="cs-CZ" dirty="0"/>
              <a:t>hrdinou </a:t>
            </a:r>
            <a:r>
              <a:rPr lang="cs-CZ" dirty="0" smtClean="0"/>
              <a:t>handicapovaným.)</a:t>
            </a:r>
          </a:p>
          <a:p>
            <a:r>
              <a:rPr lang="cs-CZ" dirty="0" smtClean="0"/>
              <a:t>Předkládání důležitosti </a:t>
            </a:r>
            <a:r>
              <a:rPr lang="cs-CZ" dirty="0"/>
              <a:t>rodinného zázemí, citlivého přístupu, </a:t>
            </a:r>
            <a:r>
              <a:rPr lang="cs-CZ" dirty="0" smtClean="0"/>
              <a:t>dostatečných impulsů </a:t>
            </a:r>
            <a:r>
              <a:rPr lang="cs-CZ" dirty="0"/>
              <a:t>z okolí a </a:t>
            </a:r>
            <a:r>
              <a:rPr lang="cs-CZ" dirty="0" smtClean="0"/>
              <a:t>opravdového přátelství.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3102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7620000" cy="6264696"/>
          </a:xfrm>
        </p:spPr>
        <p:txBody>
          <a:bodyPr/>
          <a:lstStyle/>
          <a:p>
            <a:pPr marL="114300" indent="0">
              <a:buNone/>
            </a:pPr>
            <a:r>
              <a:rPr lang="cs-CZ" sz="1800" b="1" dirty="0" smtClean="0"/>
              <a:t>Bez fantastických prvků</a:t>
            </a:r>
          </a:p>
          <a:p>
            <a:endParaRPr lang="cs-CZ" sz="1800" dirty="0" smtClean="0"/>
          </a:p>
          <a:p>
            <a:r>
              <a:rPr lang="cs-CZ" sz="1800" dirty="0" smtClean="0"/>
              <a:t>Martina </a:t>
            </a:r>
            <a:r>
              <a:rPr lang="cs-CZ" sz="1800" dirty="0" err="1" smtClean="0"/>
              <a:t>Drijverová</a:t>
            </a:r>
            <a:r>
              <a:rPr lang="cs-CZ" sz="1800" dirty="0"/>
              <a:t> - * </a:t>
            </a:r>
            <a:r>
              <a:rPr lang="cs-CZ" sz="1800" dirty="0" smtClean="0"/>
              <a:t>1951</a:t>
            </a:r>
            <a:r>
              <a:rPr lang="cs-CZ" sz="1800" dirty="0"/>
              <a:t>, Praha    </a:t>
            </a:r>
          </a:p>
          <a:p>
            <a:pPr lvl="1"/>
            <a:r>
              <a:rPr lang="cs-CZ" sz="1800" dirty="0" smtClean="0"/>
              <a:t>Zajíc </a:t>
            </a:r>
            <a:r>
              <a:rPr lang="cs-CZ" sz="1800" dirty="0"/>
              <a:t>a </a:t>
            </a:r>
            <a:r>
              <a:rPr lang="cs-CZ" sz="1800" dirty="0" smtClean="0"/>
              <a:t>sovy  (1990)</a:t>
            </a:r>
          </a:p>
          <a:p>
            <a:pPr lvl="1"/>
            <a:endParaRPr lang="cs-CZ" sz="1800" dirty="0" smtClean="0"/>
          </a:p>
          <a:p>
            <a:pPr marL="342900" lvl="1">
              <a:buClr>
                <a:schemeClr val="accent1"/>
              </a:buClr>
            </a:pPr>
            <a:r>
              <a:rPr lang="cs-CZ" sz="1800" dirty="0"/>
              <a:t>Monika </a:t>
            </a:r>
            <a:r>
              <a:rPr lang="cs-CZ" sz="1800" dirty="0" smtClean="0"/>
              <a:t>Elšíková - </a:t>
            </a:r>
            <a:r>
              <a:rPr lang="cs-CZ" sz="1800" dirty="0"/>
              <a:t>* </a:t>
            </a:r>
            <a:r>
              <a:rPr lang="cs-CZ" sz="1800" dirty="0" smtClean="0"/>
              <a:t>1968</a:t>
            </a:r>
          </a:p>
          <a:p>
            <a:pPr marL="708660" lvl="2">
              <a:buClr>
                <a:schemeClr val="accent1"/>
              </a:buClr>
            </a:pPr>
            <a:r>
              <a:rPr lang="cs-CZ" dirty="0" smtClean="0"/>
              <a:t>Bubu (1999)</a:t>
            </a:r>
          </a:p>
          <a:p>
            <a:pPr marL="708660" lvl="2">
              <a:buClr>
                <a:schemeClr val="accent1"/>
              </a:buClr>
            </a:pPr>
            <a:r>
              <a:rPr lang="cs-CZ" dirty="0"/>
              <a:t>Bubu vánoční </a:t>
            </a:r>
            <a:r>
              <a:rPr lang="cs-CZ" dirty="0" smtClean="0"/>
              <a:t>příběh (2007)</a:t>
            </a:r>
          </a:p>
          <a:p>
            <a:pPr marL="708660" lvl="2">
              <a:buClr>
                <a:schemeClr val="accent1"/>
              </a:buClr>
            </a:pPr>
            <a:endParaRPr lang="cs-CZ" dirty="0" smtClean="0"/>
          </a:p>
          <a:p>
            <a:r>
              <a:rPr lang="cs-CZ" sz="1800" dirty="0"/>
              <a:t>Jiří Holub </a:t>
            </a:r>
            <a:r>
              <a:rPr lang="cs-CZ" sz="1800" dirty="0" smtClean="0"/>
              <a:t>- *1975, Žatec</a:t>
            </a:r>
          </a:p>
          <a:p>
            <a:pPr lvl="1"/>
            <a:r>
              <a:rPr lang="cs-CZ" sz="1800" dirty="0" smtClean="0"/>
              <a:t>Kolik váží Matylda (2009)</a:t>
            </a:r>
          </a:p>
          <a:p>
            <a:pPr lvl="1"/>
            <a:endParaRPr lang="cs-CZ" sz="1800" dirty="0" smtClean="0"/>
          </a:p>
          <a:p>
            <a:r>
              <a:rPr lang="cs-CZ" sz="1800" dirty="0" smtClean="0"/>
              <a:t>Alena Ježková - * </a:t>
            </a:r>
            <a:r>
              <a:rPr lang="pl-PL" sz="1800" dirty="0" smtClean="0"/>
              <a:t>1966</a:t>
            </a:r>
            <a:r>
              <a:rPr lang="pl-PL" sz="1800" dirty="0"/>
              <a:t>, </a:t>
            </a:r>
            <a:r>
              <a:rPr lang="pl-PL" sz="1800" dirty="0" smtClean="0"/>
              <a:t>Praha</a:t>
            </a:r>
            <a:endParaRPr lang="cs-CZ" sz="1800" dirty="0" smtClean="0"/>
          </a:p>
          <a:p>
            <a:pPr lvl="1"/>
            <a:r>
              <a:rPr lang="cs-CZ" sz="1800" dirty="0" smtClean="0"/>
              <a:t>Dračí polévka (2011)</a:t>
            </a:r>
          </a:p>
          <a:p>
            <a:pPr lvl="1"/>
            <a:endParaRPr lang="cs-CZ" sz="1800" dirty="0" smtClean="0"/>
          </a:p>
          <a:p>
            <a:r>
              <a:rPr lang="cs-CZ" sz="1800" dirty="0"/>
              <a:t>Hana Doskočilová - </a:t>
            </a:r>
            <a:r>
              <a:rPr lang="cs-CZ" sz="1800" dirty="0" smtClean="0"/>
              <a:t>*</a:t>
            </a:r>
            <a:r>
              <a:rPr lang="cs-CZ" sz="1800" dirty="0"/>
              <a:t> </a:t>
            </a:r>
            <a:r>
              <a:rPr lang="cs-CZ" sz="1800" dirty="0" smtClean="0"/>
              <a:t>1936</a:t>
            </a:r>
            <a:r>
              <a:rPr lang="cs-CZ" sz="1800" dirty="0"/>
              <a:t>, </a:t>
            </a:r>
            <a:r>
              <a:rPr lang="cs-CZ" sz="1800" dirty="0" smtClean="0"/>
              <a:t>Jihlava</a:t>
            </a:r>
          </a:p>
          <a:p>
            <a:pPr lvl="1"/>
            <a:r>
              <a:rPr lang="cs-CZ" sz="1800" dirty="0" smtClean="0"/>
              <a:t>Lenoši a rváči z Kloboukova (2005)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3074" name="Picture 2" descr="http://img.databazeknih.cz/images_books/83_/83493/zajic-a-sovy-83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50" y="490709"/>
            <a:ext cx="1498795" cy="21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databazeknih.cz/images_books/16_/165565/bubu-165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368152" cy="19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ara.cz/i/imgs_orig/401/222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875" y="2333206"/>
            <a:ext cx="1646917" cy="19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zechlit.cz/res/data/049/007611_05_064431.jpg?seek=1307351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349" y="3066478"/>
            <a:ext cx="16294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va-antikvari.cz/eshop_img/full/eshop_19927_img8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387" y="4383199"/>
            <a:ext cx="16168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337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1800" b="1" dirty="0" smtClean="0"/>
              <a:t>S fantastickými </a:t>
            </a:r>
            <a:r>
              <a:rPr lang="cs-CZ" sz="1800" b="1" dirty="0"/>
              <a:t>a magickými </a:t>
            </a:r>
            <a:r>
              <a:rPr lang="cs-CZ" sz="1800" b="1" dirty="0" smtClean="0"/>
              <a:t>prvky</a:t>
            </a:r>
          </a:p>
          <a:p>
            <a:pPr marL="114300" indent="0">
              <a:buNone/>
            </a:pPr>
            <a:endParaRPr lang="cs-CZ" sz="1800" dirty="0"/>
          </a:p>
          <a:p>
            <a:r>
              <a:rPr lang="cs-CZ" sz="1800" dirty="0"/>
              <a:t>Ivona březinová - </a:t>
            </a:r>
            <a:r>
              <a:rPr lang="pl-PL" sz="1800" dirty="0"/>
              <a:t>* </a:t>
            </a:r>
            <a:r>
              <a:rPr lang="pl-PL" sz="1800" dirty="0" smtClean="0"/>
              <a:t>1964</a:t>
            </a:r>
            <a:r>
              <a:rPr lang="pl-PL" sz="1800" dirty="0"/>
              <a:t>, Ústí nad Labem  </a:t>
            </a:r>
            <a:endParaRPr lang="cs-CZ" sz="1800" dirty="0"/>
          </a:p>
          <a:p>
            <a:pPr lvl="1"/>
            <a:r>
              <a:rPr lang="cs-CZ" sz="1800" dirty="0"/>
              <a:t>Začarovaná třída (2002</a:t>
            </a:r>
            <a:r>
              <a:rPr lang="cs-CZ" sz="1800" dirty="0" smtClean="0"/>
              <a:t>)</a:t>
            </a:r>
          </a:p>
          <a:p>
            <a:pPr marL="411480" lvl="1" indent="0">
              <a:buNone/>
            </a:pPr>
            <a:endParaRPr lang="cs-CZ" sz="1800" dirty="0"/>
          </a:p>
          <a:p>
            <a:r>
              <a:rPr lang="cs-CZ" sz="1800" dirty="0"/>
              <a:t>J. K. Rowlingová </a:t>
            </a:r>
            <a:r>
              <a:rPr lang="cs-CZ" sz="1800" dirty="0" smtClean="0"/>
              <a:t>- * 1965, </a:t>
            </a:r>
            <a:r>
              <a:rPr lang="cs-CZ" sz="1800" dirty="0"/>
              <a:t>Spojené království</a:t>
            </a:r>
          </a:p>
          <a:p>
            <a:pPr lvl="1"/>
            <a:r>
              <a:rPr lang="en-US" sz="1800" dirty="0"/>
              <a:t>Harry Potter a </a:t>
            </a:r>
            <a:r>
              <a:rPr lang="en-US" sz="1800" dirty="0" err="1"/>
              <a:t>Kámen</a:t>
            </a:r>
            <a:r>
              <a:rPr lang="en-US" sz="1800" dirty="0"/>
              <a:t> </a:t>
            </a:r>
            <a:r>
              <a:rPr lang="en-US" sz="1800" dirty="0" err="1" smtClean="0"/>
              <a:t>mudrců</a:t>
            </a:r>
            <a:r>
              <a:rPr lang="cs-CZ" sz="1800" dirty="0" smtClean="0"/>
              <a:t> (1997)</a:t>
            </a:r>
          </a:p>
          <a:p>
            <a:pPr lvl="1"/>
            <a:r>
              <a:rPr lang="pl-PL" sz="1800" dirty="0"/>
              <a:t>Harry Potter a Tajemná </a:t>
            </a:r>
            <a:r>
              <a:rPr lang="pl-PL" sz="1800" dirty="0" smtClean="0"/>
              <a:t>komnata (1998)</a:t>
            </a:r>
          </a:p>
          <a:p>
            <a:pPr lvl="1"/>
            <a:r>
              <a:rPr lang="pl-PL" sz="1800" dirty="0"/>
              <a:t>Harry Potter a Vězeň z </a:t>
            </a:r>
            <a:r>
              <a:rPr lang="pl-PL" sz="1800" dirty="0" smtClean="0"/>
              <a:t>Azkabanu (1999)</a:t>
            </a:r>
          </a:p>
          <a:p>
            <a:pPr lvl="1"/>
            <a:r>
              <a:rPr lang="en-US" sz="1800" dirty="0"/>
              <a:t>Harry Potter a </a:t>
            </a:r>
            <a:r>
              <a:rPr lang="en-US" sz="1800" dirty="0" err="1"/>
              <a:t>Ohnivý</a:t>
            </a:r>
            <a:r>
              <a:rPr lang="en-US" sz="1800" dirty="0"/>
              <a:t> </a:t>
            </a:r>
            <a:r>
              <a:rPr lang="en-US" sz="1800" dirty="0" err="1" smtClean="0"/>
              <a:t>pohár</a:t>
            </a:r>
            <a:r>
              <a:rPr lang="cs-CZ" sz="1800" dirty="0" smtClean="0"/>
              <a:t> (2000)</a:t>
            </a:r>
          </a:p>
          <a:p>
            <a:pPr lvl="1"/>
            <a:r>
              <a:rPr lang="en-US" sz="1800" dirty="0"/>
              <a:t>Harry Potter a </a:t>
            </a:r>
            <a:r>
              <a:rPr lang="en-US" sz="1800" dirty="0" err="1"/>
              <a:t>Fénixův</a:t>
            </a:r>
            <a:r>
              <a:rPr lang="en-US" sz="1800" dirty="0"/>
              <a:t> </a:t>
            </a:r>
            <a:r>
              <a:rPr lang="en-US" sz="1800" dirty="0" err="1" smtClean="0"/>
              <a:t>řád</a:t>
            </a:r>
            <a:r>
              <a:rPr lang="cs-CZ" sz="1800" dirty="0" smtClean="0"/>
              <a:t> (2003)</a:t>
            </a:r>
          </a:p>
          <a:p>
            <a:pPr lvl="1"/>
            <a:r>
              <a:rPr lang="en-US" sz="1800" dirty="0"/>
              <a:t>Harry Potter a </a:t>
            </a:r>
            <a:r>
              <a:rPr lang="en-US" sz="1800" dirty="0" err="1"/>
              <a:t>Princ</a:t>
            </a:r>
            <a:r>
              <a:rPr lang="en-US" sz="1800" dirty="0"/>
              <a:t> </a:t>
            </a:r>
            <a:r>
              <a:rPr lang="en-US" sz="1800" dirty="0" err="1"/>
              <a:t>dvojí</a:t>
            </a:r>
            <a:r>
              <a:rPr lang="en-US" sz="1800" dirty="0"/>
              <a:t> </a:t>
            </a:r>
            <a:r>
              <a:rPr lang="en-US" sz="1800" dirty="0" err="1" smtClean="0"/>
              <a:t>krve</a:t>
            </a:r>
            <a:r>
              <a:rPr lang="cs-CZ" sz="1800" dirty="0" smtClean="0"/>
              <a:t> (2005)</a:t>
            </a:r>
          </a:p>
          <a:p>
            <a:pPr lvl="1"/>
            <a:r>
              <a:rPr lang="pl-PL" sz="1800" dirty="0"/>
              <a:t>Harry Potter a Relikvie </a:t>
            </a:r>
            <a:r>
              <a:rPr lang="pl-PL" sz="1800" dirty="0" smtClean="0"/>
              <a:t>smrti (2007)</a:t>
            </a:r>
            <a:endParaRPr lang="pl-PL" sz="1800" dirty="0"/>
          </a:p>
          <a:p>
            <a:pPr lvl="1"/>
            <a:endParaRPr lang="cs-CZ" dirty="0"/>
          </a:p>
        </p:txBody>
      </p:sp>
      <p:pic>
        <p:nvPicPr>
          <p:cNvPr id="4098" name="Picture 2" descr="http://data.bux.cz/book/009/474/0094746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6" y="260648"/>
            <a:ext cx="2232248" cy="3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d01.jxs.cz/775/396/a77f74fda8_37489436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028" y="3140968"/>
            <a:ext cx="2043301" cy="34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260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Handicapovaný dětský hrdina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Jedinec s určitým znevýhodněním, překážkou</a:t>
            </a:r>
            <a:r>
              <a:rPr lang="cs-CZ" sz="2000" dirty="0"/>
              <a:t>, která </a:t>
            </a:r>
            <a:r>
              <a:rPr lang="cs-CZ" sz="2000" dirty="0" smtClean="0"/>
              <a:t>mu </a:t>
            </a:r>
            <a:r>
              <a:rPr lang="cs-CZ" sz="2000" dirty="0"/>
              <a:t>brání účastnit se společenského života ve stejné míře jako ostatní. </a:t>
            </a:r>
            <a:endParaRPr lang="cs-CZ" sz="2000" dirty="0" smtClean="0"/>
          </a:p>
          <a:p>
            <a:r>
              <a:rPr lang="cs-CZ" sz="2000" dirty="0" smtClean="0"/>
              <a:t>Postižení může být </a:t>
            </a:r>
            <a:r>
              <a:rPr lang="cs-CZ" sz="2000" dirty="0"/>
              <a:t>tělesného, psychického či sociálního rázu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Četné zastoupení této problematiky </a:t>
            </a:r>
            <a:r>
              <a:rPr lang="cs-CZ" sz="2000" dirty="0"/>
              <a:t>v prózách s dívčí </a:t>
            </a:r>
            <a:r>
              <a:rPr lang="cs-CZ" sz="2000" dirty="0" smtClean="0"/>
              <a:t>hrdinkou (Stanislav Rudolf - Blíženci 1992).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0208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Iva Procházková - * </a:t>
            </a:r>
            <a:r>
              <a:rPr lang="nn-NO" sz="1800" dirty="0" smtClean="0"/>
              <a:t>1953, </a:t>
            </a:r>
            <a:r>
              <a:rPr lang="cs-CZ" sz="1800" dirty="0" smtClean="0"/>
              <a:t>Olomouc</a:t>
            </a:r>
          </a:p>
          <a:p>
            <a:pPr lvl="1"/>
            <a:r>
              <a:rPr lang="cs-CZ" sz="1800" dirty="0" smtClean="0"/>
              <a:t>Pět </a:t>
            </a:r>
            <a:r>
              <a:rPr lang="cs-CZ" sz="1800" dirty="0"/>
              <a:t>minut před </a:t>
            </a:r>
            <a:r>
              <a:rPr lang="cs-CZ" sz="1800" dirty="0" smtClean="0"/>
              <a:t>večeří (1996)</a:t>
            </a:r>
          </a:p>
          <a:p>
            <a:pPr lvl="1"/>
            <a:endParaRPr lang="cs-CZ" sz="1800" dirty="0" smtClean="0"/>
          </a:p>
          <a:p>
            <a:r>
              <a:rPr lang="cs-CZ" sz="1800" dirty="0"/>
              <a:t>Ivan Binar - * </a:t>
            </a:r>
            <a:r>
              <a:rPr lang="cs-CZ" sz="1800" dirty="0" smtClean="0"/>
              <a:t>1942</a:t>
            </a:r>
          </a:p>
          <a:p>
            <a:pPr lvl="1"/>
            <a:r>
              <a:rPr lang="cs-CZ" sz="1800" dirty="0" smtClean="0"/>
              <a:t>Bibiana píská na prsty (2009) </a:t>
            </a:r>
          </a:p>
          <a:p>
            <a:pPr lvl="1"/>
            <a:r>
              <a:rPr lang="cs-CZ" sz="1800" dirty="0" smtClean="0"/>
              <a:t>Útěk Kryšpína N. (2014)</a:t>
            </a:r>
          </a:p>
          <a:p>
            <a:pPr lvl="1"/>
            <a:endParaRPr lang="cs-CZ" sz="1800" dirty="0" smtClean="0"/>
          </a:p>
          <a:p>
            <a:r>
              <a:rPr lang="cs-CZ" sz="1800" dirty="0"/>
              <a:t>Ivona Březinová </a:t>
            </a:r>
            <a:r>
              <a:rPr lang="cs-CZ" sz="1800" dirty="0" smtClean="0"/>
              <a:t>- * </a:t>
            </a:r>
            <a:r>
              <a:rPr lang="cs-CZ" sz="1800" dirty="0"/>
              <a:t>1964</a:t>
            </a:r>
            <a:endParaRPr lang="cs-CZ" sz="1800" dirty="0" smtClean="0"/>
          </a:p>
          <a:p>
            <a:pPr lvl="1"/>
            <a:r>
              <a:rPr lang="cs-CZ" sz="1800" u="sng" dirty="0" smtClean="0"/>
              <a:t>Kluk a pes </a:t>
            </a:r>
            <a:r>
              <a:rPr lang="cs-CZ" sz="1800" dirty="0" smtClean="0"/>
              <a:t>(2011)</a:t>
            </a:r>
          </a:p>
          <a:p>
            <a:pPr lvl="1"/>
            <a:endParaRPr lang="cs-CZ" sz="1800" dirty="0" smtClean="0"/>
          </a:p>
          <a:p>
            <a:r>
              <a:rPr lang="pt-BR" sz="1800" dirty="0"/>
              <a:t>Ivan Remunda</a:t>
            </a:r>
            <a:r>
              <a:rPr lang="cs-CZ" sz="1800" dirty="0"/>
              <a:t> - * 1934 - 2014, Židlochovice</a:t>
            </a:r>
          </a:p>
          <a:p>
            <a:pPr lvl="1"/>
            <a:r>
              <a:rPr lang="pt-BR" sz="1800" dirty="0"/>
              <a:t> Bryčka pro biskupa – Pápěrka, já a ti ostatní</a:t>
            </a:r>
            <a:r>
              <a:rPr lang="cs-CZ" sz="1800" dirty="0"/>
              <a:t> (</a:t>
            </a:r>
            <a:r>
              <a:rPr lang="cs-CZ" sz="1800" dirty="0" smtClean="0"/>
              <a:t>1996)</a:t>
            </a:r>
          </a:p>
          <a:p>
            <a:pPr lvl="1"/>
            <a:endParaRPr lang="cs-CZ" sz="1800" dirty="0"/>
          </a:p>
          <a:p>
            <a:pPr marL="114300" indent="0">
              <a:buNone/>
            </a:pPr>
            <a:r>
              <a:rPr lang="cs-CZ" sz="1800" b="1" dirty="0" smtClean="0"/>
              <a:t>Handicapovaný sourozenec</a:t>
            </a:r>
          </a:p>
          <a:p>
            <a:endParaRPr lang="cs-CZ" sz="1800" dirty="0" smtClean="0"/>
          </a:p>
          <a:p>
            <a:r>
              <a:rPr lang="cs-CZ" sz="1800" dirty="0" smtClean="0"/>
              <a:t>Eva </a:t>
            </a:r>
            <a:r>
              <a:rPr lang="cs-CZ" sz="1800" dirty="0" err="1" smtClean="0"/>
              <a:t>Bernardinová</a:t>
            </a:r>
            <a:r>
              <a:rPr lang="cs-CZ" sz="1800" dirty="0"/>
              <a:t> </a:t>
            </a:r>
            <a:r>
              <a:rPr lang="cs-CZ" sz="1800" dirty="0" smtClean="0"/>
              <a:t>- * 1931, Praha</a:t>
            </a:r>
          </a:p>
          <a:p>
            <a:pPr lvl="1"/>
            <a:r>
              <a:rPr lang="cs-CZ" sz="1800" dirty="0" smtClean="0"/>
              <a:t>Ahoj bráško! (2004)</a:t>
            </a:r>
          </a:p>
          <a:p>
            <a:pPr lvl="1"/>
            <a:endParaRPr lang="cs-CZ" sz="1800" dirty="0" smtClean="0"/>
          </a:p>
          <a:p>
            <a:r>
              <a:rPr lang="cs-CZ" sz="1800" dirty="0"/>
              <a:t>Martina </a:t>
            </a:r>
            <a:r>
              <a:rPr lang="cs-CZ" sz="1800" dirty="0" err="1"/>
              <a:t>Drijverová</a:t>
            </a:r>
            <a:endParaRPr lang="cs-CZ" sz="1800" dirty="0"/>
          </a:p>
          <a:p>
            <a:pPr lvl="1"/>
            <a:r>
              <a:rPr lang="cs-CZ" sz="1800" dirty="0"/>
              <a:t>Domov pro Marťany(1997</a:t>
            </a:r>
            <a:r>
              <a:rPr lang="cs-CZ" sz="1800" dirty="0" smtClean="0"/>
              <a:t>)</a:t>
            </a:r>
          </a:p>
          <a:p>
            <a:endParaRPr lang="cs-CZ" sz="1800" dirty="0"/>
          </a:p>
        </p:txBody>
      </p:sp>
      <p:pic>
        <p:nvPicPr>
          <p:cNvPr id="5122" name="Picture 2" descr="P&amp;ecaron;t minut p&amp;rcaron;ed ve&amp;ccaron;e&amp;rcaron;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92"/>
            <a:ext cx="1524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shop.knihydobrovsky.cz/files/mod_eshop/produkty/full/b/978-80-86283-73-9_bibiana-piska-na-prsty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7245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tenipomaha.cz/files/knihy/big/domov-pro-mart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613" y="3285036"/>
            <a:ext cx="190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hoj, bráško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038" y="3861048"/>
            <a:ext cx="1825154" cy="28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906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Kluk a 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Příběh o Julianovi a psovi Césarovi, který podstupuje výcvik na asistentského psa, aby mohl pomáhat svému kamarádovi, odkázanému v důsledku postupujícího onemocnění na invalidní vozík.</a:t>
            </a:r>
          </a:p>
          <a:p>
            <a:r>
              <a:rPr lang="cs-CZ" dirty="0" smtClean="0"/>
              <a:t>Téma handicapu je zde rozvinuto citlivě, bez sentimentu a s osvobozujícím humorem.</a:t>
            </a:r>
          </a:p>
          <a:p>
            <a:r>
              <a:rPr lang="cs-CZ" dirty="0" smtClean="0"/>
              <a:t>Vozík se stává nejenom kompenzací fyzické nedostatečnosti, ale i rekvizitou dětských her.</a:t>
            </a:r>
          </a:p>
          <a:p>
            <a:r>
              <a:rPr lang="cs-CZ" dirty="0" smtClean="0"/>
              <a:t>Střídání vypravěčských poloh (zvířecí vypravěč). </a:t>
            </a:r>
            <a:endParaRPr lang="cs-CZ" dirty="0"/>
          </a:p>
        </p:txBody>
      </p:sp>
      <p:pic>
        <p:nvPicPr>
          <p:cNvPr id="2052" name="Picture 4" descr="http://storage.albatrosmedia.cz/albatrosmedia/images/large/fb77148ac3b47fcb26ae6105896e7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10" y="1846717"/>
            <a:ext cx="3528392" cy="50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orage.albatrosmedia.cz/albatrosmedia/images/large/7014822e14b22f9227c1d0bbb995b1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92"/>
            <a:ext cx="2016224" cy="28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887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Handicapovaný dospělý hrdina, viděný očima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84"/>
            <a:ext cx="7620000" cy="4942115"/>
          </a:xfrm>
        </p:spPr>
        <p:txBody>
          <a:bodyPr/>
          <a:lstStyle/>
          <a:p>
            <a:r>
              <a:rPr lang="cs-CZ" dirty="0"/>
              <a:t> Ivona </a:t>
            </a:r>
            <a:r>
              <a:rPr lang="cs-CZ" dirty="0" smtClean="0"/>
              <a:t>Březinová</a:t>
            </a:r>
          </a:p>
          <a:p>
            <a:pPr lvl="1"/>
            <a:r>
              <a:rPr lang="cs-CZ" dirty="0" smtClean="0"/>
              <a:t>Lentilka </a:t>
            </a:r>
            <a:r>
              <a:rPr lang="cs-CZ" dirty="0"/>
              <a:t>pro dědu </a:t>
            </a:r>
            <a:r>
              <a:rPr lang="cs-CZ" dirty="0" smtClean="0"/>
              <a:t>Edu (2006)</a:t>
            </a:r>
            <a:endParaRPr lang="cs-CZ" dirty="0"/>
          </a:p>
        </p:txBody>
      </p:sp>
      <p:pic>
        <p:nvPicPr>
          <p:cNvPr id="6148" name="Picture 4" descr="http://storage.albatrosmedia.cz/albatrosmedia/images/large/e9bcaebf28eba108336fa1de547088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1813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88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více dětskými hrdiny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Příběhy, v nichž vystupuje více ústředních hrdinů. </a:t>
            </a:r>
            <a:endParaRPr lang="cs-CZ" dirty="0" smtClean="0"/>
          </a:p>
          <a:p>
            <a:r>
              <a:rPr lang="cs-CZ" dirty="0" smtClean="0"/>
              <a:t>Autor </a:t>
            </a:r>
            <a:r>
              <a:rPr lang="cs-CZ" dirty="0"/>
              <a:t>je bere jako rovnocenné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Zbyněk Malinský </a:t>
            </a:r>
            <a:r>
              <a:rPr lang="cs-CZ" dirty="0" smtClean="0"/>
              <a:t>- * 1923 – 2005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Je nás šest, jeden </a:t>
            </a:r>
            <a:r>
              <a:rPr lang="cs-CZ" dirty="0" smtClean="0"/>
              <a:t>štěká (1998)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Martina </a:t>
            </a:r>
            <a:r>
              <a:rPr lang="cs-CZ" dirty="0" err="1" smtClean="0"/>
              <a:t>Drijverová</a:t>
            </a:r>
            <a:endParaRPr lang="cs-CZ" dirty="0" smtClean="0"/>
          </a:p>
          <a:p>
            <a:pPr lvl="1"/>
            <a:r>
              <a:rPr lang="cs-CZ" u="sng" dirty="0" err="1" smtClean="0"/>
              <a:t>Sísa</a:t>
            </a:r>
            <a:r>
              <a:rPr lang="cs-CZ" u="sng" dirty="0" smtClean="0"/>
              <a:t> Kyselá (2010)</a:t>
            </a:r>
          </a:p>
          <a:p>
            <a:pPr lvl="1"/>
            <a:r>
              <a:rPr lang="cs-CZ" dirty="0" err="1" smtClean="0"/>
              <a:t>Sísa</a:t>
            </a:r>
            <a:r>
              <a:rPr lang="cs-CZ" dirty="0" smtClean="0"/>
              <a:t> </a:t>
            </a:r>
            <a:r>
              <a:rPr lang="cs-CZ" dirty="0"/>
              <a:t>Kyselá a ušmudlaný </a:t>
            </a:r>
            <a:r>
              <a:rPr lang="cs-CZ" dirty="0" smtClean="0"/>
              <a:t>rytíř (2012)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Ivona Březinová</a:t>
            </a:r>
          </a:p>
          <a:p>
            <a:pPr lvl="1"/>
            <a:r>
              <a:rPr lang="cs-CZ" dirty="0"/>
              <a:t>Trosečníci - Dobrodružství v zamčeném </a:t>
            </a:r>
            <a:r>
              <a:rPr lang="cs-CZ" dirty="0" smtClean="0"/>
              <a:t>bytě (2000)</a:t>
            </a:r>
          </a:p>
          <a:p>
            <a:pPr lvl="1"/>
            <a:r>
              <a:rPr lang="cs-CZ" dirty="0" smtClean="0"/>
              <a:t>Trosečníci </a:t>
            </a:r>
            <a:r>
              <a:rPr lang="cs-CZ" dirty="0"/>
              <a:t>- Dobrodružství skotského </a:t>
            </a:r>
            <a:r>
              <a:rPr lang="cs-CZ" dirty="0" smtClean="0"/>
              <a:t>teriéra (2000)</a:t>
            </a:r>
          </a:p>
          <a:p>
            <a:pPr lvl="1"/>
            <a:r>
              <a:rPr lang="cs-CZ" dirty="0"/>
              <a:t>Trosečníci - Dobrodružství řehtajícího koně (2002)</a:t>
            </a:r>
          </a:p>
          <a:p>
            <a:pPr lvl="1"/>
            <a:endParaRPr lang="cs-CZ" dirty="0"/>
          </a:p>
        </p:txBody>
      </p:sp>
      <p:pic>
        <p:nvPicPr>
          <p:cNvPr id="7170" name="Picture 2" descr="http://img.databazeknih.cz/images_books/51_/51767/je-nas-sest-jeden-steka-51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1296144" cy="15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cademiaknihy.cz/eshop-images/small/sisa-kysela-a-usmudlany-ryt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33950"/>
            <a:ext cx="1728192" cy="21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nihy.abz.cz/imgs/products/img_192459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34" y="3543300"/>
            <a:ext cx="1748633" cy="27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921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Sísa</a:t>
            </a:r>
            <a:r>
              <a:rPr lang="cs-CZ" dirty="0" smtClean="0"/>
              <a:t> Kyselá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>
            <a:normAutofit/>
          </a:bodyPr>
          <a:lstStyle/>
          <a:p>
            <a:r>
              <a:rPr lang="cs-CZ" sz="1600" dirty="0"/>
              <a:t>Humorné vyprávění o </a:t>
            </a:r>
            <a:r>
              <a:rPr lang="cs-CZ" sz="1600" dirty="0" smtClean="0"/>
              <a:t>soužití dvou žáků </a:t>
            </a:r>
            <a:r>
              <a:rPr lang="cs-CZ" sz="1600" dirty="0"/>
              <a:t>druhé </a:t>
            </a:r>
            <a:r>
              <a:rPr lang="cs-CZ" sz="1600" dirty="0" smtClean="0"/>
              <a:t>třídy a sousedů zároveň, </a:t>
            </a:r>
            <a:r>
              <a:rPr lang="cs-CZ" sz="1600" dirty="0"/>
              <a:t>s autentickými obrázky z </a:t>
            </a:r>
            <a:r>
              <a:rPr lang="cs-CZ" sz="1600" dirty="0" smtClean="0"/>
              <a:t>dílny Adolfa Borna, jež připomíná dvojici Mach a Šebestová.</a:t>
            </a:r>
          </a:p>
          <a:p>
            <a:r>
              <a:rPr lang="cs-CZ" sz="1600" dirty="0" smtClean="0"/>
              <a:t>Žijí v reálném světě.</a:t>
            </a:r>
          </a:p>
          <a:p>
            <a:r>
              <a:rPr lang="cs-CZ" sz="1600" dirty="0"/>
              <a:t>Z</a:t>
            </a:r>
            <a:r>
              <a:rPr lang="cs-CZ" sz="1600" dirty="0" smtClean="0"/>
              <a:t>ápletka: </a:t>
            </a:r>
            <a:r>
              <a:rPr lang="cs-CZ" sz="1600" dirty="0"/>
              <a:t>nepřátelství mezi hlavními </a:t>
            </a:r>
            <a:r>
              <a:rPr lang="cs-CZ" sz="1600" dirty="0" smtClean="0"/>
              <a:t>postavami - Jeníkem Plackou </a:t>
            </a:r>
            <a:r>
              <a:rPr lang="cs-CZ" sz="1600" dirty="0"/>
              <a:t>a Sylvou (</a:t>
            </a:r>
            <a:r>
              <a:rPr lang="cs-CZ" sz="1600" dirty="0" err="1"/>
              <a:t>Sísou</a:t>
            </a:r>
            <a:r>
              <a:rPr lang="cs-CZ" sz="1600" dirty="0"/>
              <a:t>) Kyselou. </a:t>
            </a:r>
            <a:r>
              <a:rPr lang="cs-CZ" sz="1600" dirty="0" smtClean="0"/>
              <a:t>(Sylva </a:t>
            </a:r>
            <a:r>
              <a:rPr lang="cs-CZ" sz="1600" dirty="0"/>
              <a:t>je vždy vzorná a poslušná, upraveného </a:t>
            </a:r>
            <a:r>
              <a:rPr lang="cs-CZ" sz="1600" dirty="0" smtClean="0"/>
              <a:t>vzhledu, Jeník </a:t>
            </a:r>
            <a:r>
              <a:rPr lang="cs-CZ" sz="1600" dirty="0"/>
              <a:t>se chová jako typický kluk jeho věku – </a:t>
            </a:r>
            <a:r>
              <a:rPr lang="cs-CZ" sz="1600" dirty="0" smtClean="0"/>
              <a:t>sní a fantazíruje, </a:t>
            </a:r>
            <a:r>
              <a:rPr lang="cs-CZ" sz="1600" dirty="0"/>
              <a:t>miluje dobrodružství a </a:t>
            </a:r>
            <a:r>
              <a:rPr lang="cs-CZ" sz="1600" dirty="0" smtClean="0"/>
              <a:t>legraci.)</a:t>
            </a:r>
          </a:p>
          <a:p>
            <a:r>
              <a:rPr lang="cs-CZ" sz="1600" dirty="0" smtClean="0"/>
              <a:t>V závěru knihy se stávají přátelé.</a:t>
            </a:r>
          </a:p>
          <a:p>
            <a:r>
              <a:rPr lang="cs-CZ" sz="1600" dirty="0" smtClean="0"/>
              <a:t>Příběh je krátký, spádný, sevřený, vázaný na individuální charakteristiku obou dětských postav, přímočaře orientovaný k pointě.</a:t>
            </a:r>
          </a:p>
          <a:p>
            <a:endParaRPr lang="cs-CZ" sz="1600" dirty="0" smtClean="0"/>
          </a:p>
        </p:txBody>
      </p:sp>
      <p:pic>
        <p:nvPicPr>
          <p:cNvPr id="1028" name="Picture 4" descr="http://eshop.knihydobrovsky.cz/files/mod_eshop/produkty/full/s/978-80-00-00521-8_sisa-kysela_0012145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67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orage.albatrosmedia.cz/albatrosmedia/images/large/04309e552c5dd9a60362de586fc4c3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095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811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Příběhová próza s dětským hrdinou a </a:t>
            </a:r>
            <a:r>
              <a:rPr lang="cs-CZ" sz="4000" dirty="0" smtClean="0"/>
              <a:t>pohádkovými motivy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800600"/>
          </a:xfrm>
        </p:spPr>
        <p:txBody>
          <a:bodyPr/>
          <a:lstStyle/>
          <a:p>
            <a:r>
              <a:rPr lang="cs-CZ" dirty="0"/>
              <a:t>Iva </a:t>
            </a:r>
            <a:r>
              <a:rPr lang="cs-CZ" dirty="0" smtClean="0"/>
              <a:t>Procházková </a:t>
            </a:r>
          </a:p>
          <a:p>
            <a:pPr lvl="1"/>
            <a:r>
              <a:rPr lang="cs-CZ" dirty="0" smtClean="0"/>
              <a:t>Hlavní výhra (1996)</a:t>
            </a:r>
          </a:p>
          <a:p>
            <a:pPr lvl="1"/>
            <a:r>
              <a:rPr lang="cs-CZ" u="sng" dirty="0" smtClean="0"/>
              <a:t>Středa </a:t>
            </a:r>
            <a:r>
              <a:rPr lang="cs-CZ" u="sng" dirty="0"/>
              <a:t>nám </a:t>
            </a:r>
            <a:r>
              <a:rPr lang="cs-CZ" u="sng" dirty="0" smtClean="0"/>
              <a:t>chutná </a:t>
            </a:r>
            <a:r>
              <a:rPr lang="cs-CZ" dirty="0" smtClean="0"/>
              <a:t>(1994)</a:t>
            </a:r>
          </a:p>
          <a:p>
            <a:pPr lvl="1"/>
            <a:endParaRPr lang="cs-CZ" dirty="0" smtClean="0"/>
          </a:p>
          <a:p>
            <a:r>
              <a:rPr lang="cs-CZ" dirty="0"/>
              <a:t>Jan </a:t>
            </a:r>
            <a:r>
              <a:rPr lang="cs-CZ" dirty="0" smtClean="0"/>
              <a:t>Svěrák - * 1965, Žatec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Kuky se </a:t>
            </a:r>
            <a:r>
              <a:rPr lang="cs-CZ" dirty="0" smtClean="0"/>
              <a:t>vrací (2010)</a:t>
            </a:r>
            <a:endParaRPr lang="cs-CZ" dirty="0"/>
          </a:p>
        </p:txBody>
      </p:sp>
      <p:pic>
        <p:nvPicPr>
          <p:cNvPr id="8194" name="Picture 2" descr="Hlavní výh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1872208" cy="26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opron.cz/fotocache/bigorig/716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22049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81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1" y="2556932"/>
            <a:ext cx="7200896" cy="3557265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/>
              <a:t>Charles Dickens </a:t>
            </a:r>
            <a:r>
              <a:rPr lang="cs-CZ" dirty="0" smtClean="0"/>
              <a:t>– Oliver Twist (1837-1839)</a:t>
            </a:r>
          </a:p>
          <a:p>
            <a:r>
              <a:rPr lang="cs-CZ" u="sng" dirty="0" smtClean="0"/>
              <a:t>Johanna </a:t>
            </a:r>
            <a:r>
              <a:rPr lang="cs-CZ" u="sng" dirty="0" err="1" smtClean="0"/>
              <a:t>Spyri</a:t>
            </a:r>
            <a:r>
              <a:rPr lang="cs-CZ" u="sng" dirty="0" smtClean="0"/>
              <a:t> </a:t>
            </a:r>
            <a:r>
              <a:rPr lang="cs-CZ" dirty="0" smtClean="0"/>
              <a:t>– Heidi, děvčátko z hor (1881)</a:t>
            </a:r>
          </a:p>
          <a:p>
            <a:r>
              <a:rPr lang="cs-CZ" u="sng" dirty="0" smtClean="0"/>
              <a:t>Mark </a:t>
            </a:r>
            <a:r>
              <a:rPr lang="cs-CZ" u="sng" dirty="0" err="1" smtClean="0"/>
              <a:t>Twain</a:t>
            </a:r>
            <a:r>
              <a:rPr lang="cs-CZ" u="sng" dirty="0" smtClean="0"/>
              <a:t> </a:t>
            </a:r>
            <a:r>
              <a:rPr lang="cs-CZ" dirty="0" smtClean="0"/>
              <a:t>– Dobrodružství Toma </a:t>
            </a:r>
            <a:r>
              <a:rPr lang="cs-CZ" dirty="0" err="1" smtClean="0"/>
              <a:t>Sawyera</a:t>
            </a:r>
            <a:r>
              <a:rPr lang="cs-CZ" dirty="0" smtClean="0"/>
              <a:t> (1876)</a:t>
            </a:r>
          </a:p>
          <a:p>
            <a:pPr lvl="4"/>
            <a:r>
              <a:rPr lang="cs-CZ" sz="2300" dirty="0" smtClean="0"/>
              <a:t>Dobrodružství </a:t>
            </a:r>
            <a:r>
              <a:rPr lang="cs-CZ" sz="2300" dirty="0" err="1" smtClean="0"/>
              <a:t>Huckleberryho</a:t>
            </a:r>
            <a:r>
              <a:rPr lang="cs-CZ" sz="2300" dirty="0" smtClean="0"/>
              <a:t> </a:t>
            </a:r>
            <a:r>
              <a:rPr lang="cs-CZ" sz="2300" dirty="0" err="1" smtClean="0"/>
              <a:t>Finna</a:t>
            </a:r>
            <a:r>
              <a:rPr lang="cs-CZ" sz="2300" dirty="0" smtClean="0"/>
              <a:t> (1876)</a:t>
            </a:r>
          </a:p>
          <a:p>
            <a:pPr lvl="4"/>
            <a:r>
              <a:rPr lang="cs-CZ" sz="2300" dirty="0" smtClean="0"/>
              <a:t> Princ a Chuďas (1881)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Z těchto inspiračních děl s poté formuje intencionální příběhová próza pro děti.</a:t>
            </a:r>
          </a:p>
          <a:p>
            <a:endParaRPr lang="cs-CZ" dirty="0" smtClean="0"/>
          </a:p>
          <a:p>
            <a:r>
              <a:rPr lang="cs-CZ" u="sng" dirty="0" smtClean="0"/>
              <a:t>Edmonde </a:t>
            </a:r>
            <a:r>
              <a:rPr lang="cs-CZ" u="sng" dirty="0"/>
              <a:t>de </a:t>
            </a:r>
            <a:r>
              <a:rPr lang="cs-CZ" u="sng" dirty="0" err="1"/>
              <a:t>Amicis</a:t>
            </a:r>
            <a:r>
              <a:rPr lang="cs-CZ" u="sng" dirty="0"/>
              <a:t> </a:t>
            </a:r>
            <a:r>
              <a:rPr lang="cs-CZ" dirty="0"/>
              <a:t>– Srdce (1886) </a:t>
            </a:r>
            <a:r>
              <a:rPr lang="cs-CZ" dirty="0" smtClean="0"/>
              <a:t>Kniha se stala zakladatelským </a:t>
            </a:r>
            <a:r>
              <a:rPr lang="cs-CZ" dirty="0"/>
              <a:t>dílem moderní prózy se školskou tématikou.</a:t>
            </a:r>
          </a:p>
          <a:p>
            <a:endParaRPr lang="cs-CZ" dirty="0"/>
          </a:p>
          <a:p>
            <a:pPr lvl="4"/>
            <a:endParaRPr lang="cs-CZ" dirty="0" smtClean="0"/>
          </a:p>
          <a:p>
            <a:pPr lvl="4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89435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Středa nám chutná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600200"/>
            <a:ext cx="4402832" cy="48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Příběh o dětech z neobyčejného dětského domova.</a:t>
            </a:r>
          </a:p>
          <a:p>
            <a:r>
              <a:rPr lang="cs-CZ" dirty="0" smtClean="0"/>
              <a:t>Panuje zde vlídnost</a:t>
            </a:r>
            <a:r>
              <a:rPr lang="cs-CZ" dirty="0"/>
              <a:t>, laskavost a citlivý </a:t>
            </a:r>
            <a:r>
              <a:rPr lang="cs-CZ" dirty="0" smtClean="0"/>
              <a:t>lidský přístup (poetický název </a:t>
            </a:r>
            <a:r>
              <a:rPr lang="cs-CZ" dirty="0"/>
              <a:t> </a:t>
            </a:r>
            <a:r>
              <a:rPr lang="cs-CZ" dirty="0" smtClean="0"/>
              <a:t>domova – Slunečnice, paní </a:t>
            </a:r>
            <a:r>
              <a:rPr lang="cs-CZ" dirty="0"/>
              <a:t>ředitelka </a:t>
            </a:r>
            <a:r>
              <a:rPr lang="cs-CZ" dirty="0" smtClean="0"/>
              <a:t>– Pralinka).</a:t>
            </a:r>
          </a:p>
          <a:p>
            <a:r>
              <a:rPr lang="cs-CZ" dirty="0"/>
              <a:t>Všechno je krásné, dokonalé, barvité, pohádkové, a tím pádem neskutečné. Svět </a:t>
            </a:r>
            <a:r>
              <a:rPr lang="cs-CZ" dirty="0" smtClean="0"/>
              <a:t>fantazie, který </a:t>
            </a:r>
            <a:r>
              <a:rPr lang="cs-CZ" dirty="0"/>
              <a:t>nezná hranic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Střet reálného světa se světem zázraků.</a:t>
            </a:r>
          </a:p>
          <a:p>
            <a:r>
              <a:rPr lang="cs-CZ" dirty="0" err="1" smtClean="0"/>
              <a:t>Cilka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stále usměvavé děvče, </a:t>
            </a:r>
          </a:p>
          <a:p>
            <a:pPr lvl="1"/>
            <a:r>
              <a:rPr lang="cs-CZ" dirty="0" smtClean="0"/>
              <a:t>ve čtyřech měsících byla nalezena průvodčím ve vlaku,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lasy má posypané jabloňovými lístky,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á schopnost plodit jablka. </a:t>
            </a:r>
          </a:p>
          <a:p>
            <a:r>
              <a:rPr lang="cs-CZ" dirty="0" smtClean="0"/>
              <a:t>Nejsvátečnější okamžik - středeční štrúdl, pečený z čarovných jablek.</a:t>
            </a:r>
            <a:endParaRPr lang="cs-CZ" dirty="0"/>
          </a:p>
        </p:txBody>
      </p:sp>
      <p:pic>
        <p:nvPicPr>
          <p:cNvPr id="1028" name="Picture 4" descr="http://storage.albatrosmedia.cz/albatrosmedia/images/large/65c0982fc26d5ac4fff17922ce4720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664" y="1124745"/>
            <a:ext cx="3920801" cy="57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vaprochazkova.com/jpgs/03_streda_nam_chut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810" y="188640"/>
            <a:ext cx="2160240" cy="26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036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Krize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85000" lnSpcReduction="20000"/>
          </a:bodyPr>
          <a:lstStyle/>
          <a:p>
            <a:r>
              <a:rPr lang="cs-CZ" sz="1900" dirty="0" smtClean="0"/>
              <a:t>Iva Procházková </a:t>
            </a:r>
          </a:p>
          <a:p>
            <a:pPr lvl="1"/>
            <a:r>
              <a:rPr lang="cs-CZ" sz="1900" dirty="0" smtClean="0"/>
              <a:t>Eliáš a babička z vajíčka (2002)</a:t>
            </a:r>
          </a:p>
          <a:p>
            <a:pPr lvl="1"/>
            <a:r>
              <a:rPr lang="cs-CZ" sz="1900" dirty="0" smtClean="0"/>
              <a:t>Kryštofe, neblbni a slez dolů (2004)</a:t>
            </a:r>
          </a:p>
          <a:p>
            <a:pPr lvl="1"/>
            <a:r>
              <a:rPr lang="cs-CZ" sz="1900" dirty="0"/>
              <a:t>Červenec má oslí uši (1995</a:t>
            </a:r>
            <a:r>
              <a:rPr lang="cs-CZ" sz="1900" dirty="0" smtClean="0"/>
              <a:t>)</a:t>
            </a:r>
          </a:p>
          <a:p>
            <a:pPr lvl="1"/>
            <a:endParaRPr lang="cs-CZ" sz="1900" dirty="0" smtClean="0"/>
          </a:p>
          <a:p>
            <a:r>
              <a:rPr lang="cs-CZ" sz="1900" dirty="0" smtClean="0"/>
              <a:t>Hana Doskočilová</a:t>
            </a:r>
          </a:p>
          <a:p>
            <a:pPr lvl="1"/>
            <a:r>
              <a:rPr lang="cs-CZ" sz="1900" dirty="0" err="1" smtClean="0"/>
              <a:t>Šimša</a:t>
            </a:r>
            <a:r>
              <a:rPr lang="cs-CZ" sz="1900" dirty="0" smtClean="0"/>
              <a:t> (1999)</a:t>
            </a:r>
          </a:p>
          <a:p>
            <a:pPr lvl="1"/>
            <a:endParaRPr lang="cs-CZ" sz="1900" dirty="0" smtClean="0"/>
          </a:p>
          <a:p>
            <a:r>
              <a:rPr lang="cs-CZ" sz="1900" dirty="0" smtClean="0"/>
              <a:t>Ivona Březinová</a:t>
            </a:r>
          </a:p>
          <a:p>
            <a:pPr lvl="1"/>
            <a:r>
              <a:rPr lang="cs-CZ" sz="1900" dirty="0" smtClean="0"/>
              <a:t> </a:t>
            </a:r>
            <a:r>
              <a:rPr lang="cs-CZ" sz="1900" i="1" dirty="0"/>
              <a:t>Věra, Nika a sedm babiček (1996</a:t>
            </a:r>
            <a:r>
              <a:rPr lang="cs-CZ" sz="1900" i="1" dirty="0" smtClean="0"/>
              <a:t>)</a:t>
            </a:r>
          </a:p>
          <a:p>
            <a:pPr lvl="1"/>
            <a:endParaRPr lang="cs-CZ" sz="1900" dirty="0" smtClean="0"/>
          </a:p>
          <a:p>
            <a:r>
              <a:rPr lang="cs-CZ" sz="1900" dirty="0" smtClean="0"/>
              <a:t>Pavel </a:t>
            </a:r>
            <a:r>
              <a:rPr lang="cs-CZ" sz="1900" dirty="0" err="1" smtClean="0"/>
              <a:t>Šrut</a:t>
            </a:r>
            <a:r>
              <a:rPr lang="cs-CZ" sz="1900" dirty="0" smtClean="0"/>
              <a:t> - * 1940, Praha</a:t>
            </a:r>
          </a:p>
          <a:p>
            <a:pPr lvl="1"/>
            <a:r>
              <a:rPr lang="cs-CZ" sz="1900" dirty="0" smtClean="0"/>
              <a:t>Verunka a kokosový dědek (2004)</a:t>
            </a:r>
          </a:p>
          <a:p>
            <a:pPr lvl="1"/>
            <a:endParaRPr lang="cs-CZ" sz="1900" dirty="0" smtClean="0"/>
          </a:p>
          <a:p>
            <a:pPr marL="114300" indent="0">
              <a:buNone/>
            </a:pPr>
            <a:r>
              <a:rPr lang="cs-CZ" sz="1900" b="1" dirty="0" smtClean="0"/>
              <a:t>Příchod dalšího sourozence do rodiny</a:t>
            </a:r>
          </a:p>
          <a:p>
            <a:pPr marL="114300" indent="0">
              <a:buNone/>
            </a:pPr>
            <a:endParaRPr lang="cs-CZ" sz="1900" b="1" dirty="0" smtClean="0"/>
          </a:p>
          <a:p>
            <a:r>
              <a:rPr lang="cs-CZ" sz="1900" dirty="0" smtClean="0"/>
              <a:t>Martina </a:t>
            </a:r>
            <a:r>
              <a:rPr lang="cs-CZ" sz="1900" dirty="0" err="1" smtClean="0"/>
              <a:t>Drijverová</a:t>
            </a:r>
            <a:r>
              <a:rPr lang="cs-CZ" sz="1900" dirty="0" smtClean="0"/>
              <a:t> </a:t>
            </a:r>
          </a:p>
          <a:p>
            <a:pPr lvl="1"/>
            <a:r>
              <a:rPr lang="cs-CZ" sz="1900" dirty="0" smtClean="0"/>
              <a:t>Povedené prázdniny (2000)</a:t>
            </a:r>
          </a:p>
          <a:p>
            <a:endParaRPr lang="cs-CZ" dirty="0"/>
          </a:p>
        </p:txBody>
      </p:sp>
      <p:pic>
        <p:nvPicPr>
          <p:cNvPr id="9218" name="Picture 2" descr="http://ivaprochazkova.com/jpgs/11_elias_a_babicka_c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1"/>
            <a:ext cx="123934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ata.bux.cz/book/008/667/0086673/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052" y="413816"/>
            <a:ext cx="1368152" cy="19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balky.kosmas.cz/ArticleCovers/17940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488" y="2348880"/>
            <a:ext cx="15884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data.bux.cz/book/008/777/0087773/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054" y="2708920"/>
            <a:ext cx="14311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academiaknihy.cz/eshop-images/small/verunka-a-kokosovy-dede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5020" y="4581128"/>
            <a:ext cx="1466885" cy="20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cbdb.cz/books/1030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23" y="4833422"/>
            <a:ext cx="1431245" cy="17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32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569" y="2768027"/>
            <a:ext cx="1657625" cy="35322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55" y="679921"/>
            <a:ext cx="2010278" cy="41762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091" y="1901525"/>
            <a:ext cx="2551267" cy="43987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075" y="658529"/>
            <a:ext cx="1990016" cy="24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8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Meziválečná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517" y="2556932"/>
            <a:ext cx="7281931" cy="3748334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Psala se díla sociálně realistická.</a:t>
            </a:r>
          </a:p>
          <a:p>
            <a:pPr marL="0" indent="0" algn="ctr">
              <a:buNone/>
            </a:pPr>
            <a:r>
              <a:rPr lang="cs-CZ" sz="3500" dirty="0" smtClean="0"/>
              <a:t>Autoři</a:t>
            </a:r>
          </a:p>
          <a:p>
            <a:r>
              <a:rPr lang="cs-CZ" u="sng" dirty="0" smtClean="0"/>
              <a:t>Josef </a:t>
            </a:r>
            <a:r>
              <a:rPr lang="cs-CZ" u="sng" dirty="0" err="1" smtClean="0"/>
              <a:t>Věromír</a:t>
            </a:r>
            <a:r>
              <a:rPr lang="cs-CZ" u="sng" dirty="0" smtClean="0"/>
              <a:t> Pleva </a:t>
            </a:r>
            <a:r>
              <a:rPr lang="cs-CZ" dirty="0" smtClean="0"/>
              <a:t>– Malý Bobeš (1931-1934)</a:t>
            </a:r>
          </a:p>
          <a:p>
            <a:r>
              <a:rPr lang="cs-CZ" u="sng" dirty="0" smtClean="0"/>
              <a:t>Marie Majerová</a:t>
            </a:r>
            <a:r>
              <a:rPr lang="cs-CZ" dirty="0" smtClean="0"/>
              <a:t> – Bruno čili dobrodružství německého chlapce v české vesnici (1930)</a:t>
            </a:r>
          </a:p>
        </p:txBody>
      </p:sp>
    </p:spTree>
    <p:extLst>
      <p:ext uri="{BB962C8B-B14F-4D97-AF65-F5344CB8AC3E}">
        <p14:creationId xmlns:p14="http://schemas.microsoft.com/office/powerpoint/2010/main" xmlns="" val="384447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803" y="1279224"/>
            <a:ext cx="2321849" cy="488810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62" y="1634066"/>
            <a:ext cx="4730252" cy="40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26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1" y="2415654"/>
            <a:ext cx="7200897" cy="34602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Detektivní prózy</a:t>
            </a:r>
          </a:p>
          <a:p>
            <a:r>
              <a:rPr lang="cs-CZ" u="sng" dirty="0"/>
              <a:t>Václav Řezáč </a:t>
            </a:r>
            <a:r>
              <a:rPr lang="cs-CZ" dirty="0"/>
              <a:t>– Kluci, hurá za ním (1933)</a:t>
            </a:r>
          </a:p>
          <a:p>
            <a:pPr lvl="4"/>
            <a:r>
              <a:rPr lang="cs-CZ" sz="2200" dirty="0"/>
              <a:t>Poplach v Kovářské uličce (1934)</a:t>
            </a:r>
          </a:p>
          <a:p>
            <a:r>
              <a:rPr lang="cs-CZ" u="sng" dirty="0"/>
              <a:t>František Langer </a:t>
            </a:r>
            <a:r>
              <a:rPr lang="cs-CZ" dirty="0"/>
              <a:t>– Bratrstvo bílého klíče (1934)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u="sng" dirty="0" smtClean="0"/>
              <a:t>Eduard Bass </a:t>
            </a:r>
            <a:r>
              <a:rPr lang="cs-CZ" dirty="0" smtClean="0"/>
              <a:t>– </a:t>
            </a:r>
            <a:r>
              <a:rPr lang="cs-CZ" dirty="0" err="1" smtClean="0"/>
              <a:t>Klapzubova</a:t>
            </a:r>
            <a:r>
              <a:rPr lang="cs-CZ" dirty="0" smtClean="0"/>
              <a:t> jedenáctka (1922) (není detektivní próza)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39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362" y="2872581"/>
            <a:ext cx="1819275" cy="25146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144" y="2164856"/>
            <a:ext cx="1896080" cy="36698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948" y="564818"/>
            <a:ext cx="2143125" cy="39814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06" y="564818"/>
            <a:ext cx="1740941" cy="36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43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2624</TotalTime>
  <Words>1709</Words>
  <Application>Microsoft Office PowerPoint</Application>
  <PresentationFormat>Předvádění na obrazovce (4:3)</PresentationFormat>
  <Paragraphs>239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Tok</vt:lpstr>
      <vt:lpstr>Příběhová próza s dětským hrdinou  </vt:lpstr>
      <vt:lpstr>Příběhová próza s dětským hrdinou</vt:lpstr>
      <vt:lpstr>2. Polovina 19. století.</vt:lpstr>
      <vt:lpstr>Autoři</vt:lpstr>
      <vt:lpstr>Snímek 5</vt:lpstr>
      <vt:lpstr>Meziválečná tvorba </vt:lpstr>
      <vt:lpstr>Snímek 7</vt:lpstr>
      <vt:lpstr>Autoři</vt:lpstr>
      <vt:lpstr>Snímek 9</vt:lpstr>
      <vt:lpstr>Období okupace  1939 -1945</vt:lpstr>
      <vt:lpstr>Po roce 1945</vt:lpstr>
      <vt:lpstr>Autoři</vt:lpstr>
      <vt:lpstr>Snímek 13</vt:lpstr>
      <vt:lpstr>50. Léta 19. století</vt:lpstr>
      <vt:lpstr>2.Polovina 50. let</vt:lpstr>
      <vt:lpstr>Autoři</vt:lpstr>
      <vt:lpstr>Snímek 17</vt:lpstr>
      <vt:lpstr>2. Polovina 60. let</vt:lpstr>
      <vt:lpstr>70. léta</vt:lpstr>
      <vt:lpstr>Snímek 20</vt:lpstr>
      <vt:lpstr>Konec 70. let 19. století</vt:lpstr>
      <vt:lpstr>Snímek 22</vt:lpstr>
      <vt:lpstr>2. Polovina 80. let</vt:lpstr>
      <vt:lpstr>Snímek 24</vt:lpstr>
      <vt:lpstr>Situační a jazyková komika</vt:lpstr>
      <vt:lpstr>Snímek 26</vt:lpstr>
      <vt:lpstr>Snímek 27</vt:lpstr>
      <vt:lpstr>Specifické znaky </vt:lpstr>
      <vt:lpstr>Základní kompoziční typy </vt:lpstr>
      <vt:lpstr>Téma outsiderství</vt:lpstr>
      <vt:lpstr>Snímek 31</vt:lpstr>
      <vt:lpstr>Snímek 32</vt:lpstr>
      <vt:lpstr>Handicapovaný dětský hrdina</vt:lpstr>
      <vt:lpstr>Snímek 34</vt:lpstr>
      <vt:lpstr>Kluk a pes</vt:lpstr>
      <vt:lpstr>Handicapovaný dospělý hrdina, viděný očima dítěte</vt:lpstr>
      <vt:lpstr>S více dětskými hrdiny </vt:lpstr>
      <vt:lpstr>Sísa Kyselá </vt:lpstr>
      <vt:lpstr>Příběhová próza s dětským hrdinou a pohádkovými motivy</vt:lpstr>
      <vt:lpstr>Středa nám chutná</vt:lpstr>
      <vt:lpstr>Krize rodiny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Příběhová próza s dětským hrdinou aktuální témata, současní autoři domácí i zahraniční</dc:title>
  <dc:creator>Barbora</dc:creator>
  <cp:lastModifiedBy>Ondrej</cp:lastModifiedBy>
  <cp:revision>68</cp:revision>
  <dcterms:created xsi:type="dcterms:W3CDTF">2015-04-16T16:02:56Z</dcterms:created>
  <dcterms:modified xsi:type="dcterms:W3CDTF">2015-05-19T22:47:10Z</dcterms:modified>
</cp:coreProperties>
</file>