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300" r:id="rId33"/>
    <p:sldId id="287" r:id="rId34"/>
    <p:sldId id="288" r:id="rId35"/>
    <p:sldId id="289" r:id="rId36"/>
    <p:sldId id="292" r:id="rId37"/>
    <p:sldId id="294" r:id="rId38"/>
    <p:sldId id="291" r:id="rId39"/>
    <p:sldId id="295" r:id="rId40"/>
    <p:sldId id="296" r:id="rId41"/>
    <p:sldId id="299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C6F9596-FFD7-400D-AF95-34807EDE6A23}">
          <p14:sldIdLst>
            <p14:sldId id="256"/>
            <p14:sldId id="257"/>
            <p14:sldId id="261"/>
            <p14:sldId id="262"/>
            <p14:sldId id="258"/>
            <p14:sldId id="259"/>
            <p14:sldId id="260"/>
            <p14:sldId id="263"/>
            <p14:sldId id="264"/>
            <p14:sldId id="268"/>
            <p14:sldId id="269"/>
            <p14:sldId id="265"/>
            <p14:sldId id="266"/>
            <p14:sldId id="267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300"/>
            <p14:sldId id="287"/>
            <p14:sldId id="288"/>
            <p14:sldId id="289"/>
            <p14:sldId id="292"/>
            <p14:sldId id="294"/>
            <p14:sldId id="291"/>
            <p14:sldId id="295"/>
            <p14:sldId id="296"/>
            <p14:sldId id="299"/>
          </p14:sldIdLst>
        </p14:section>
        <p14:section name="Oddíl bez názvu" id="{39C80F79-452D-4417-A766-BEF88364CC6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ova" initials="H" lastIdx="0" clrIdx="0">
    <p:extLst>
      <p:ext uri="{19B8F6BF-5375-455C-9EA6-DF929625EA0E}">
        <p15:presenceInfo xmlns:p15="http://schemas.microsoft.com/office/powerpoint/2012/main" userId="Hobz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3179" autoAdjust="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outlineViewPr>
    <p:cViewPr>
      <p:scale>
        <a:sx n="33" d="100"/>
        <a:sy n="33" d="100"/>
      </p:scale>
      <p:origin x="0" y="-27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280"/>
    </p:cViewPr>
  </p:sorterViewPr>
  <p:notesViewPr>
    <p:cSldViewPr snapToGrid="0">
      <p:cViewPr varScale="1">
        <p:scale>
          <a:sx n="70" d="100"/>
          <a:sy n="7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E58-6C7F-422F-A271-CB63958779D9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98F1-3509-40E9-A42A-72AFDE079A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D790-9F3F-4F4B-B40D-207FEBA9B03A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7F4B-57BC-49B2-87D6-8EE35B639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1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5461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9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7F4B-57BC-49B2-87D6-8EE35B639BF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5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5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B803-B80B-46AE-9099-D1F9C9F83131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E864-D041-4C50-B05D-DDB8EA9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972" TargetMode="External"/><Relationship Id="rId13" Type="http://schemas.openxmlformats.org/officeDocument/2006/relationships/hyperlink" Target="http://cs.wikipedia.org/wiki/Pohanstv%C3%AD" TargetMode="External"/><Relationship Id="rId18" Type="http://schemas.openxmlformats.org/officeDocument/2006/relationships/hyperlink" Target="http://cs.wikipedia.org/wiki/Da%C5%BEbog" TargetMode="External"/><Relationship Id="rId3" Type="http://schemas.openxmlformats.org/officeDocument/2006/relationships/hyperlink" Target="http://cs.wikipedia.org/w/index.php?title=Jaropolk&amp;action=edit&amp;redlink=1" TargetMode="External"/><Relationship Id="rId21" Type="http://schemas.openxmlformats.org/officeDocument/2006/relationships/hyperlink" Target="http://cs.wikipedia.org/wiki/Moko%C5%A1" TargetMode="External"/><Relationship Id="rId7" Type="http://schemas.openxmlformats.org/officeDocument/2006/relationships/hyperlink" Target="http://cs.wikipedia.org/wiki/Novgorod" TargetMode="External"/><Relationship Id="rId12" Type="http://schemas.openxmlformats.org/officeDocument/2006/relationships/hyperlink" Target="http://cs.wikipedia.org/wiki/Varjagov%C3%A9" TargetMode="External"/><Relationship Id="rId17" Type="http://schemas.openxmlformats.org/officeDocument/2006/relationships/hyperlink" Target="http://cs.wikipedia.org/wiki/Chors" TargetMode="External"/><Relationship Id="rId2" Type="http://schemas.openxmlformats.org/officeDocument/2006/relationships/hyperlink" Target="http://cs.wikipedia.org/wiki/Svjatoslav_I." TargetMode="External"/><Relationship Id="rId16" Type="http://schemas.openxmlformats.org/officeDocument/2006/relationships/hyperlink" Target="http://cs.wikipedia.org/wiki/Perun" TargetMode="External"/><Relationship Id="rId20" Type="http://schemas.openxmlformats.org/officeDocument/2006/relationships/hyperlink" Target="http://cs.wikipedia.org/wiki/Semarg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evljan%C3%A9" TargetMode="External"/><Relationship Id="rId11" Type="http://schemas.openxmlformats.org/officeDocument/2006/relationships/hyperlink" Target="http://cs.wikipedia.org/wiki/980" TargetMode="External"/><Relationship Id="rId5" Type="http://schemas.openxmlformats.org/officeDocument/2006/relationships/hyperlink" Target="http://cs.wikipedia.org/w/index.php?title=Oleg_Vladimirovi%C4%8D&amp;action=edit&amp;redlink=1" TargetMode="External"/><Relationship Id="rId15" Type="http://schemas.openxmlformats.org/officeDocument/2006/relationships/hyperlink" Target="http://cs.wikipedia.org/wiki/Pantheon" TargetMode="External"/><Relationship Id="rId10" Type="http://schemas.openxmlformats.org/officeDocument/2006/relationships/hyperlink" Target="http://cs.wikipedia.org/wiki/%C5%A0v%C3%A9dsko" TargetMode="External"/><Relationship Id="rId19" Type="http://schemas.openxmlformats.org/officeDocument/2006/relationships/hyperlink" Target="http://cs.wikipedia.org/wiki/Stribog" TargetMode="External"/><Relationship Id="rId4" Type="http://schemas.openxmlformats.org/officeDocument/2006/relationships/hyperlink" Target="http://cs.wikipedia.org/wiki/Kyjev" TargetMode="External"/><Relationship Id="rId9" Type="http://schemas.openxmlformats.org/officeDocument/2006/relationships/hyperlink" Target="http://cs.wikipedia.org/wiki/977" TargetMode="External"/><Relationship Id="rId14" Type="http://schemas.openxmlformats.org/officeDocument/2006/relationships/hyperlink" Target="http://cs.wikipedia.org/wiki/Dn%C4%9Bp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turgie" TargetMode="External"/><Relationship Id="rId7" Type="http://schemas.openxmlformats.org/officeDocument/2006/relationships/hyperlink" Target="http://cs.wikipedia.org/wiki/Trakt%C3%A1t" TargetMode="External"/><Relationship Id="rId2" Type="http://schemas.openxmlformats.org/officeDocument/2006/relationships/hyperlink" Target="http://cs.wikipedia.org/wiki/P%C3%AD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ologie" TargetMode="External"/><Relationship Id="rId5" Type="http://schemas.openxmlformats.org/officeDocument/2006/relationships/hyperlink" Target="http://cs.wikipedia.org/wiki/Svat%C3%BD" TargetMode="External"/><Relationship Id="rId4" Type="http://schemas.openxmlformats.org/officeDocument/2006/relationships/hyperlink" Target="http://cs.wikipedia.org/wiki/K%C3%A1z%C3%A1n%C3%A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eo-evropa.upol.cz/staty/rusko/historie-rus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yjevsk%C3%A1_R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Ilme%C5%88%C5%A1t%C3%AD_Slovan%C3%A9&amp;action=edit&amp;redlink=1" TargetMode="External"/><Relationship Id="rId13" Type="http://schemas.openxmlformats.org/officeDocument/2006/relationships/hyperlink" Target="http://cs.wikipedia.org/w/index.php?title=Tyverci&amp;action=edit&amp;redlink=1" TargetMode="External"/><Relationship Id="rId3" Type="http://schemas.openxmlformats.org/officeDocument/2006/relationships/hyperlink" Target="http://cs.wikipedia.org/wiki/Drevljan%C3%A9" TargetMode="External"/><Relationship Id="rId7" Type="http://schemas.openxmlformats.org/officeDocument/2006/relationships/hyperlink" Target="http://cs.wikipedia.org/w/index.php?title=Krivi%C4%8Di&amp;action=edit&amp;redlink=1" TargetMode="External"/><Relationship Id="rId12" Type="http://schemas.openxmlformats.org/officeDocument/2006/relationships/hyperlink" Target="http://cs.wikipedia.org/w/index.php?title=Uli%C4%8Di&amp;action=edit&amp;redlink=1" TargetMode="External"/><Relationship Id="rId2" Type="http://schemas.openxmlformats.org/officeDocument/2006/relationships/hyperlink" Target="http://cs.wikipedia.org/wiki/Polan%C3%A9_(v%C3%BDchodn%C3%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Vjati%C4%8Di&amp;action=edit&amp;redlink=1" TargetMode="External"/><Relationship Id="rId11" Type="http://schemas.openxmlformats.org/officeDocument/2006/relationships/hyperlink" Target="http://cs.wikipedia.org/w/index.php?title=Severjan%C3%A9&amp;action=edit&amp;redlink=1" TargetMode="External"/><Relationship Id="rId5" Type="http://schemas.openxmlformats.org/officeDocument/2006/relationships/hyperlink" Target="http://cs.wikipedia.org/w/index.php?title=Radimi%C4%8Di&amp;action=edit&amp;redlink=1" TargetMode="External"/><Relationship Id="rId10" Type="http://schemas.openxmlformats.org/officeDocument/2006/relationships/hyperlink" Target="http://cs.wikipedia.org/w/index.php?title=Charvat%C3%A9_B%C3%ADl%C3%AD&amp;action=edit&amp;redlink=1" TargetMode="External"/><Relationship Id="rId4" Type="http://schemas.openxmlformats.org/officeDocument/2006/relationships/hyperlink" Target="http://cs.wikipedia.org/wiki/Dregovi%C4%8Di" TargetMode="External"/><Relationship Id="rId9" Type="http://schemas.openxmlformats.org/officeDocument/2006/relationships/hyperlink" Target="http://cs.wikipedia.org/wiki/Dul%C4%9Bbov%C3%A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Kyjevská Rus jako první stát východních Slovanů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Varjagové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756"/>
          <p:cNvGrpSpPr/>
          <p:nvPr/>
        </p:nvGrpSpPr>
        <p:grpSpPr>
          <a:xfrm>
            <a:off x="2139934" y="1825625"/>
            <a:ext cx="8253095" cy="6000750"/>
            <a:chOff x="0" y="0"/>
            <a:chExt cx="8253438" cy="6000801"/>
          </a:xfrm>
        </p:grpSpPr>
        <p:pic>
          <p:nvPicPr>
            <p:cNvPr id="5" name="Picture 2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33800" cy="5695950"/>
            </a:xfrm>
            <a:prstGeom prst="rect">
              <a:avLst/>
            </a:prstGeom>
          </p:spPr>
        </p:pic>
        <p:pic>
          <p:nvPicPr>
            <p:cNvPr id="6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43589" y="357213"/>
              <a:ext cx="1638300" cy="1943100"/>
            </a:xfrm>
            <a:prstGeom prst="rect">
              <a:avLst/>
            </a:prstGeom>
          </p:spPr>
        </p:pic>
        <p:pic>
          <p:nvPicPr>
            <p:cNvPr id="7" name="Picture 2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2088" y="2571801"/>
              <a:ext cx="318135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Dračí lodě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10"/>
          <p:cNvGrpSpPr/>
          <p:nvPr/>
        </p:nvGrpSpPr>
        <p:grpSpPr>
          <a:xfrm>
            <a:off x="2040890" y="1825626"/>
            <a:ext cx="8110220" cy="4351338"/>
            <a:chOff x="0" y="0"/>
            <a:chExt cx="8110563" cy="3838575"/>
          </a:xfrm>
        </p:grpSpPr>
        <p:pic>
          <p:nvPicPr>
            <p:cNvPr id="5" name="Picture 29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333750" cy="2362200"/>
            </a:xfrm>
            <a:prstGeom prst="rect">
              <a:avLst/>
            </a:prstGeom>
          </p:spPr>
        </p:pic>
        <p:pic>
          <p:nvPicPr>
            <p:cNvPr id="6" name="Picture 29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286087" y="2000250"/>
              <a:ext cx="2571750" cy="1838325"/>
            </a:xfrm>
            <a:prstGeom prst="rect">
              <a:avLst/>
            </a:prstGeom>
          </p:spPr>
        </p:pic>
        <p:pic>
          <p:nvPicPr>
            <p:cNvPr id="7" name="Picture 30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43588" y="428625"/>
              <a:ext cx="2466975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5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Rjurikovci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Oleg (879 – 912)</a:t>
            </a:r>
          </a:p>
          <a:p>
            <a:r>
              <a:rPr lang="cs-CZ" dirty="0" smtClean="0"/>
              <a:t>Igor (912 – 945)</a:t>
            </a:r>
          </a:p>
          <a:p>
            <a:r>
              <a:rPr lang="cs-CZ" dirty="0" smtClean="0"/>
              <a:t>Olga (945 – 962)</a:t>
            </a:r>
          </a:p>
          <a:p>
            <a:r>
              <a:rPr lang="cs-CZ" dirty="0" smtClean="0"/>
              <a:t>Svjatoslav (962 – 972)</a:t>
            </a:r>
          </a:p>
          <a:p>
            <a:r>
              <a:rPr lang="cs-CZ" dirty="0" err="1" smtClean="0"/>
              <a:t>Jaropolk</a:t>
            </a:r>
            <a:r>
              <a:rPr lang="cs-CZ" dirty="0" smtClean="0"/>
              <a:t> (972 – 980)</a:t>
            </a:r>
          </a:p>
          <a:p>
            <a:r>
              <a:rPr lang="cs-CZ" dirty="0" smtClean="0"/>
              <a:t>Vladimír I. </a:t>
            </a:r>
            <a:r>
              <a:rPr lang="cs-CZ" dirty="0" smtClean="0"/>
              <a:t>(980 – 1015)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3303705" y="2068713"/>
            <a:ext cx="5000367" cy="35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Rjurik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3773"/>
          <p:cNvGrpSpPr/>
          <p:nvPr/>
        </p:nvGrpSpPr>
        <p:grpSpPr>
          <a:xfrm>
            <a:off x="2524125" y="1100455"/>
            <a:ext cx="7143750" cy="4657090"/>
            <a:chOff x="0" y="0"/>
            <a:chExt cx="7143839" cy="4657344"/>
          </a:xfrm>
        </p:grpSpPr>
        <p:pic>
          <p:nvPicPr>
            <p:cNvPr id="7" name="Picture 3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81985" cy="4657344"/>
            </a:xfrm>
            <a:prstGeom prst="rect">
              <a:avLst/>
            </a:prstGeom>
          </p:spPr>
        </p:pic>
        <p:pic>
          <p:nvPicPr>
            <p:cNvPr id="8" name="Picture 3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339" y="1642999"/>
              <a:ext cx="28575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75" y="55118"/>
            <a:ext cx="10515600" cy="1325563"/>
          </a:xfrm>
        </p:spPr>
        <p:txBody>
          <a:bodyPr/>
          <a:lstStyle/>
          <a:p>
            <a:r>
              <a:rPr lang="cs-CZ" dirty="0" smtClean="0"/>
              <a:t>Kníže Oleg   882 - 912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56"/>
          <p:cNvGrpSpPr/>
          <p:nvPr/>
        </p:nvGrpSpPr>
        <p:grpSpPr>
          <a:xfrm>
            <a:off x="705523" y="-131896"/>
            <a:ext cx="10602585" cy="7970951"/>
            <a:chOff x="0" y="0"/>
            <a:chExt cx="10602585" cy="7971688"/>
          </a:xfrm>
        </p:grpSpPr>
        <p:sp>
          <p:nvSpPr>
            <p:cNvPr id="5" name="Shape 3844"/>
            <p:cNvSpPr/>
            <p:nvPr/>
          </p:nvSpPr>
          <p:spPr>
            <a:xfrm>
              <a:off x="0" y="1113689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46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47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27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28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29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330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331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32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33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34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337"/>
            <p:cNvSpPr/>
            <p:nvPr/>
          </p:nvSpPr>
          <p:spPr>
            <a:xfrm>
              <a:off x="5733288" y="466513"/>
              <a:ext cx="1117329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8"/>
            <p:cNvSpPr/>
            <p:nvPr/>
          </p:nvSpPr>
          <p:spPr>
            <a:xfrm>
              <a:off x="6573266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3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0037" y="1571612"/>
              <a:ext cx="2493137" cy="4572000"/>
            </a:xfrm>
            <a:prstGeom prst="rect">
              <a:avLst/>
            </a:prstGeom>
          </p:spPr>
        </p:pic>
        <p:sp>
          <p:nvSpPr>
            <p:cNvPr id="22" name="Rectangle 341"/>
            <p:cNvSpPr/>
            <p:nvPr/>
          </p:nvSpPr>
          <p:spPr>
            <a:xfrm>
              <a:off x="3521075" y="1965075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42"/>
            <p:cNvSpPr/>
            <p:nvPr/>
          </p:nvSpPr>
          <p:spPr>
            <a:xfrm>
              <a:off x="3609467" y="1965075"/>
              <a:ext cx="429381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Oleg se synem </a:t>
              </a: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Igorem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43"/>
            <p:cNvSpPr/>
            <p:nvPr/>
          </p:nvSpPr>
          <p:spPr>
            <a:xfrm>
              <a:off x="6839458" y="1920034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4"/>
            <p:cNvSpPr/>
            <p:nvPr/>
          </p:nvSpPr>
          <p:spPr>
            <a:xfrm>
              <a:off x="3521075" y="2269907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45"/>
            <p:cNvSpPr/>
            <p:nvPr/>
          </p:nvSpPr>
          <p:spPr>
            <a:xfrm>
              <a:off x="3609467" y="2224812"/>
              <a:ext cx="902775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dobyl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46"/>
            <p:cNvSpPr/>
            <p:nvPr/>
          </p:nvSpPr>
          <p:spPr>
            <a:xfrm>
              <a:off x="4286123" y="2224812"/>
              <a:ext cx="1675917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Smolensko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7"/>
            <p:cNvSpPr/>
            <p:nvPr/>
          </p:nvSpPr>
          <p:spPr>
            <a:xfrm>
              <a:off x="5546725" y="2224812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48"/>
            <p:cNvSpPr/>
            <p:nvPr/>
          </p:nvSpPr>
          <p:spPr>
            <a:xfrm>
              <a:off x="3521075" y="25749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9"/>
            <p:cNvSpPr/>
            <p:nvPr/>
          </p:nvSpPr>
          <p:spPr>
            <a:xfrm>
              <a:off x="3621066" y="2584614"/>
              <a:ext cx="112351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rok 882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50"/>
            <p:cNvSpPr/>
            <p:nvPr/>
          </p:nvSpPr>
          <p:spPr>
            <a:xfrm>
              <a:off x="4455287" y="25298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51"/>
            <p:cNvSpPr/>
            <p:nvPr/>
          </p:nvSpPr>
          <p:spPr>
            <a:xfrm>
              <a:off x="4540631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52"/>
            <p:cNvSpPr/>
            <p:nvPr/>
          </p:nvSpPr>
          <p:spPr>
            <a:xfrm>
              <a:off x="4607687" y="2574929"/>
              <a:ext cx="343370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stal se vládcem Kyjeva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53"/>
            <p:cNvSpPr/>
            <p:nvPr/>
          </p:nvSpPr>
          <p:spPr>
            <a:xfrm>
              <a:off x="7189978" y="25298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54"/>
            <p:cNvSpPr/>
            <p:nvPr/>
          </p:nvSpPr>
          <p:spPr>
            <a:xfrm>
              <a:off x="3521075" y="28797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5"/>
            <p:cNvSpPr/>
            <p:nvPr/>
          </p:nvSpPr>
          <p:spPr>
            <a:xfrm>
              <a:off x="3609467" y="2879729"/>
              <a:ext cx="495117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si říkat  Veliký ruský kníže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56"/>
            <p:cNvSpPr/>
            <p:nvPr/>
          </p:nvSpPr>
          <p:spPr>
            <a:xfrm>
              <a:off x="7334758" y="28346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57"/>
            <p:cNvSpPr/>
            <p:nvPr/>
          </p:nvSpPr>
          <p:spPr>
            <a:xfrm>
              <a:off x="3521075" y="318452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58"/>
            <p:cNvSpPr/>
            <p:nvPr/>
          </p:nvSpPr>
          <p:spPr>
            <a:xfrm>
              <a:off x="3609467" y="3184529"/>
              <a:ext cx="613828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postihl ho chtíč ovládnout Konstantinopol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59"/>
            <p:cNvSpPr/>
            <p:nvPr/>
          </p:nvSpPr>
          <p:spPr>
            <a:xfrm>
              <a:off x="8226298" y="3139488"/>
              <a:ext cx="112721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0"/>
            <p:cNvSpPr/>
            <p:nvPr/>
          </p:nvSpPr>
          <p:spPr>
            <a:xfrm>
              <a:off x="8311643" y="3139488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361"/>
            <p:cNvSpPr/>
            <p:nvPr/>
          </p:nvSpPr>
          <p:spPr>
            <a:xfrm>
              <a:off x="3521075" y="3489488"/>
              <a:ext cx="6524184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podnikl 2 výpravy( 1. v roce 907 a 2. v roce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2"/>
            <p:cNvSpPr/>
            <p:nvPr/>
          </p:nvSpPr>
          <p:spPr>
            <a:xfrm>
              <a:off x="3521075" y="3749469"/>
              <a:ext cx="65363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911)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3"/>
            <p:cNvSpPr/>
            <p:nvPr/>
          </p:nvSpPr>
          <p:spPr>
            <a:xfrm>
              <a:off x="4013327" y="37494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64"/>
            <p:cNvSpPr/>
            <p:nvPr/>
          </p:nvSpPr>
          <p:spPr>
            <a:xfrm>
              <a:off x="3385934" y="5790859"/>
              <a:ext cx="1184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65"/>
            <p:cNvSpPr/>
            <p:nvPr/>
          </p:nvSpPr>
          <p:spPr>
            <a:xfrm>
              <a:off x="3590931" y="5785398"/>
              <a:ext cx="5161704" cy="578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912 zemřel, nejsou žádné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6"/>
            <p:cNvSpPr/>
            <p:nvPr/>
          </p:nvSpPr>
          <p:spPr>
            <a:xfrm>
              <a:off x="7350065" y="5790838"/>
              <a:ext cx="99788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doklady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367"/>
            <p:cNvSpPr/>
            <p:nvPr/>
          </p:nvSpPr>
          <p:spPr>
            <a:xfrm>
              <a:off x="8095234" y="405426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8"/>
            <p:cNvSpPr/>
            <p:nvPr/>
          </p:nvSpPr>
          <p:spPr>
            <a:xfrm>
              <a:off x="8234644" y="5761232"/>
              <a:ext cx="28254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o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9"/>
            <p:cNvSpPr/>
            <p:nvPr/>
          </p:nvSpPr>
          <p:spPr>
            <a:xfrm>
              <a:off x="3638934" y="6101373"/>
              <a:ext cx="5104228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jeho smrti, existuje pouze legenda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71"/>
            <p:cNvSpPr/>
            <p:nvPr/>
          </p:nvSpPr>
          <p:spPr>
            <a:xfrm>
              <a:off x="3452264" y="4142453"/>
              <a:ext cx="11861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72"/>
            <p:cNvSpPr/>
            <p:nvPr/>
          </p:nvSpPr>
          <p:spPr>
            <a:xfrm>
              <a:off x="3635645" y="4106175"/>
              <a:ext cx="6699395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 postavit přes 2000 lodí, aby přepravil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73"/>
            <p:cNvSpPr/>
            <p:nvPr/>
          </p:nvSpPr>
          <p:spPr>
            <a:xfrm>
              <a:off x="3570879" y="4444486"/>
              <a:ext cx="651638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svou vojenskou družinu do Konstantinopolu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74"/>
            <p:cNvSpPr/>
            <p:nvPr/>
          </p:nvSpPr>
          <p:spPr>
            <a:xfrm>
              <a:off x="8423148" y="4968923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75"/>
            <p:cNvSpPr/>
            <p:nvPr/>
          </p:nvSpPr>
          <p:spPr>
            <a:xfrm>
              <a:off x="3452264" y="4833793"/>
              <a:ext cx="107609" cy="3080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•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6"/>
            <p:cNvSpPr/>
            <p:nvPr/>
          </p:nvSpPr>
          <p:spPr>
            <a:xfrm>
              <a:off x="3590931" y="4838819"/>
              <a:ext cx="5919701" cy="285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911 uzavřel s Konstantinopolem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77"/>
            <p:cNvSpPr/>
            <p:nvPr/>
          </p:nvSpPr>
          <p:spPr>
            <a:xfrm>
              <a:off x="3567291" y="5145253"/>
              <a:ext cx="703529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výhodnou smlouvu, která mu přinesla přibližně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253"/>
            <p:cNvSpPr/>
            <p:nvPr/>
          </p:nvSpPr>
          <p:spPr>
            <a:xfrm>
              <a:off x="3609467" y="5497065"/>
              <a:ext cx="1800424" cy="2931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4800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254"/>
            <p:cNvSpPr/>
            <p:nvPr/>
          </p:nvSpPr>
          <p:spPr>
            <a:xfrm>
              <a:off x="4209641" y="5483183"/>
              <a:ext cx="149852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kg stříbra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379"/>
            <p:cNvSpPr/>
            <p:nvPr/>
          </p:nvSpPr>
          <p:spPr>
            <a:xfrm>
              <a:off x="5216017" y="5883349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Kníže Oleg u kostí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svého koně</a:t>
            </a:r>
            <a:endParaRPr lang="cs-CZ" dirty="0"/>
          </a:p>
        </p:txBody>
      </p:sp>
      <p:pic>
        <p:nvPicPr>
          <p:cNvPr id="4" name="Picture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473" y="365125"/>
            <a:ext cx="762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Igor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15"/>
          <p:cNvGrpSpPr/>
          <p:nvPr/>
        </p:nvGrpSpPr>
        <p:grpSpPr>
          <a:xfrm>
            <a:off x="610870" y="1487"/>
            <a:ext cx="10742930" cy="6857364"/>
            <a:chOff x="0" y="0"/>
            <a:chExt cx="10743378" cy="6857999"/>
          </a:xfrm>
        </p:grpSpPr>
        <p:sp>
          <p:nvSpPr>
            <p:cNvPr id="5" name="Shape 384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40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40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40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40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40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40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40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40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409"/>
            <p:cNvSpPr/>
            <p:nvPr/>
          </p:nvSpPr>
          <p:spPr>
            <a:xfrm>
              <a:off x="2646934" y="540736"/>
              <a:ext cx="3809273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Kníže Igor (912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10"/>
            <p:cNvSpPr/>
            <p:nvPr/>
          </p:nvSpPr>
          <p:spPr>
            <a:xfrm>
              <a:off x="5510784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11"/>
            <p:cNvSpPr/>
            <p:nvPr/>
          </p:nvSpPr>
          <p:spPr>
            <a:xfrm>
              <a:off x="5719932" y="575332"/>
              <a:ext cx="1116111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412"/>
            <p:cNvSpPr/>
            <p:nvPr/>
          </p:nvSpPr>
          <p:spPr>
            <a:xfrm>
              <a:off x="6490970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413"/>
            <p:cNvSpPr/>
            <p:nvPr/>
          </p:nvSpPr>
          <p:spPr>
            <a:xfrm>
              <a:off x="393423" y="1623418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414"/>
            <p:cNvSpPr/>
            <p:nvPr/>
          </p:nvSpPr>
          <p:spPr>
            <a:xfrm>
              <a:off x="667512" y="1573661"/>
              <a:ext cx="185935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knížete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415"/>
            <p:cNvSpPr/>
            <p:nvPr/>
          </p:nvSpPr>
          <p:spPr>
            <a:xfrm>
              <a:off x="2079210" y="1575231"/>
              <a:ext cx="979945" cy="4609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Rjurika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16"/>
            <p:cNvSpPr/>
            <p:nvPr/>
          </p:nvSpPr>
          <p:spPr>
            <a:xfrm>
              <a:off x="2799842" y="1528620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17"/>
            <p:cNvSpPr/>
            <p:nvPr/>
          </p:nvSpPr>
          <p:spPr>
            <a:xfrm>
              <a:off x="393192" y="1897046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 dirty="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18"/>
            <p:cNvSpPr/>
            <p:nvPr/>
          </p:nvSpPr>
          <p:spPr>
            <a:xfrm>
              <a:off x="667512" y="1878620"/>
              <a:ext cx="5967031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roce 904 se oženil s Olgou ze Pskova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419"/>
            <p:cNvSpPr/>
            <p:nvPr/>
          </p:nvSpPr>
          <p:spPr>
            <a:xfrm>
              <a:off x="5155057" y="1833525"/>
              <a:ext cx="9415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420"/>
            <p:cNvSpPr/>
            <p:nvPr/>
          </p:nvSpPr>
          <p:spPr>
            <a:xfrm>
              <a:off x="393192" y="22020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421"/>
            <p:cNvSpPr/>
            <p:nvPr/>
          </p:nvSpPr>
          <p:spPr>
            <a:xfrm>
              <a:off x="667512" y="2183642"/>
              <a:ext cx="759279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Uzavření smlouvy s byzantským vládcem Lvem VI.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422"/>
            <p:cNvSpPr/>
            <p:nvPr/>
          </p:nvSpPr>
          <p:spPr>
            <a:xfrm>
              <a:off x="6377305" y="21386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23"/>
            <p:cNvSpPr/>
            <p:nvPr/>
          </p:nvSpPr>
          <p:spPr>
            <a:xfrm>
              <a:off x="393192" y="25068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24"/>
            <p:cNvSpPr/>
            <p:nvPr/>
          </p:nvSpPr>
          <p:spPr>
            <a:xfrm>
              <a:off x="667512" y="2488442"/>
              <a:ext cx="203131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Zaměstnával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25"/>
            <p:cNvSpPr/>
            <p:nvPr/>
          </p:nvSpPr>
          <p:spPr>
            <a:xfrm>
              <a:off x="2190242" y="2443401"/>
              <a:ext cx="112312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Varjagy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6"/>
            <p:cNvSpPr/>
            <p:nvPr/>
          </p:nvSpPr>
          <p:spPr>
            <a:xfrm>
              <a:off x="303491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27"/>
            <p:cNvSpPr/>
            <p:nvPr/>
          </p:nvSpPr>
          <p:spPr>
            <a:xfrm>
              <a:off x="3103499" y="2488442"/>
              <a:ext cx="355285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ve vojenských službách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428"/>
            <p:cNvSpPr/>
            <p:nvPr/>
          </p:nvSpPr>
          <p:spPr>
            <a:xfrm>
              <a:off x="5776849" y="24434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429"/>
            <p:cNvSpPr/>
            <p:nvPr/>
          </p:nvSpPr>
          <p:spPr>
            <a:xfrm>
              <a:off x="393192" y="2811681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30"/>
            <p:cNvSpPr/>
            <p:nvPr/>
          </p:nvSpPr>
          <p:spPr>
            <a:xfrm>
              <a:off x="667512" y="2793242"/>
              <a:ext cx="18813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Vybíral daně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431"/>
            <p:cNvSpPr/>
            <p:nvPr/>
          </p:nvSpPr>
          <p:spPr>
            <a:xfrm>
              <a:off x="2083562" y="2748201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32"/>
            <p:cNvSpPr/>
            <p:nvPr/>
          </p:nvSpPr>
          <p:spPr>
            <a:xfrm>
              <a:off x="393192" y="3116500"/>
              <a:ext cx="159678" cy="283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33"/>
            <p:cNvSpPr/>
            <p:nvPr/>
          </p:nvSpPr>
          <p:spPr>
            <a:xfrm>
              <a:off x="667512" y="3098074"/>
              <a:ext cx="10075866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Bránil hranice proti stepním barbarům (byly vystavovány opevněné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4"/>
            <p:cNvSpPr/>
            <p:nvPr/>
          </p:nvSpPr>
          <p:spPr>
            <a:xfrm>
              <a:off x="667512" y="3342136"/>
              <a:ext cx="96098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hráze)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35"/>
            <p:cNvSpPr/>
            <p:nvPr/>
          </p:nvSpPr>
          <p:spPr>
            <a:xfrm>
              <a:off x="1391666" y="32970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36"/>
            <p:cNvSpPr/>
            <p:nvPr/>
          </p:nvSpPr>
          <p:spPr>
            <a:xfrm>
              <a:off x="393192" y="36653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149"/>
            <p:cNvSpPr/>
            <p:nvPr/>
          </p:nvSpPr>
          <p:spPr>
            <a:xfrm>
              <a:off x="667512" y="36469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913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150"/>
            <p:cNvSpPr/>
            <p:nvPr/>
          </p:nvSpPr>
          <p:spPr>
            <a:xfrm>
              <a:off x="1092031" y="3646936"/>
              <a:ext cx="1798766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zaútočil na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38"/>
            <p:cNvSpPr/>
            <p:nvPr/>
          </p:nvSpPr>
          <p:spPr>
            <a:xfrm>
              <a:off x="2455270" y="3657791"/>
              <a:ext cx="141186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39"/>
            <p:cNvSpPr/>
            <p:nvPr/>
          </p:nvSpPr>
          <p:spPr>
            <a:xfrm>
              <a:off x="3505835" y="36018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40"/>
            <p:cNvSpPr/>
            <p:nvPr/>
          </p:nvSpPr>
          <p:spPr>
            <a:xfrm>
              <a:off x="393192" y="39701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151"/>
            <p:cNvSpPr/>
            <p:nvPr/>
          </p:nvSpPr>
          <p:spPr>
            <a:xfrm>
              <a:off x="667512" y="3951736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941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152"/>
            <p:cNvSpPr/>
            <p:nvPr/>
          </p:nvSpPr>
          <p:spPr>
            <a:xfrm>
              <a:off x="1092031" y="3951736"/>
              <a:ext cx="8556833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se snažil zaútočit na Konstantinopol, ale útok se nezdařil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442"/>
            <p:cNvSpPr/>
            <p:nvPr/>
          </p:nvSpPr>
          <p:spPr>
            <a:xfrm>
              <a:off x="7528307" y="390669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43"/>
            <p:cNvSpPr/>
            <p:nvPr/>
          </p:nvSpPr>
          <p:spPr>
            <a:xfrm>
              <a:off x="393192" y="4274976"/>
              <a:ext cx="159454" cy="282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444"/>
            <p:cNvSpPr/>
            <p:nvPr/>
          </p:nvSpPr>
          <p:spPr>
            <a:xfrm>
              <a:off x="667512" y="4256537"/>
              <a:ext cx="135601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Poražen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445"/>
            <p:cNvSpPr/>
            <p:nvPr/>
          </p:nvSpPr>
          <p:spPr>
            <a:xfrm>
              <a:off x="1696824" y="4256535"/>
              <a:ext cx="192062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Romanosem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46"/>
            <p:cNvSpPr/>
            <p:nvPr/>
          </p:nvSpPr>
          <p:spPr>
            <a:xfrm>
              <a:off x="3127883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47"/>
            <p:cNvSpPr/>
            <p:nvPr/>
          </p:nvSpPr>
          <p:spPr>
            <a:xfrm>
              <a:off x="3176416" y="4256086"/>
              <a:ext cx="2299740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Laskaponesem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48"/>
            <p:cNvSpPr/>
            <p:nvPr/>
          </p:nvSpPr>
          <p:spPr>
            <a:xfrm>
              <a:off x="4921885" y="421149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49"/>
            <p:cNvSpPr/>
            <p:nvPr/>
          </p:nvSpPr>
          <p:spPr>
            <a:xfrm>
              <a:off x="393192" y="45801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450"/>
            <p:cNvSpPr/>
            <p:nvPr/>
          </p:nvSpPr>
          <p:spPr>
            <a:xfrm>
              <a:off x="667512" y="4561718"/>
              <a:ext cx="8465777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 porušil sjednanou smlouvu Olega a Konstantinopolu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451"/>
            <p:cNvSpPr/>
            <p:nvPr/>
          </p:nvSpPr>
          <p:spPr>
            <a:xfrm>
              <a:off x="7036054" y="45166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452"/>
            <p:cNvSpPr/>
            <p:nvPr/>
          </p:nvSpPr>
          <p:spPr>
            <a:xfrm>
              <a:off x="393192" y="48849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153"/>
            <p:cNvSpPr/>
            <p:nvPr/>
          </p:nvSpPr>
          <p:spPr>
            <a:xfrm>
              <a:off x="667512" y="4821476"/>
              <a:ext cx="56466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944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154"/>
            <p:cNvSpPr/>
            <p:nvPr/>
          </p:nvSpPr>
          <p:spPr>
            <a:xfrm>
              <a:off x="1092031" y="4821476"/>
              <a:ext cx="1614676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byzantsko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454"/>
            <p:cNvSpPr/>
            <p:nvPr/>
          </p:nvSpPr>
          <p:spPr>
            <a:xfrm>
              <a:off x="2307590" y="4821476"/>
              <a:ext cx="112722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455"/>
            <p:cNvSpPr/>
            <p:nvPr/>
          </p:nvSpPr>
          <p:spPr>
            <a:xfrm>
              <a:off x="2455270" y="4805017"/>
              <a:ext cx="137937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ruský mír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456"/>
            <p:cNvSpPr/>
            <p:nvPr/>
          </p:nvSpPr>
          <p:spPr>
            <a:xfrm>
              <a:off x="3431159" y="48214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457"/>
            <p:cNvSpPr/>
            <p:nvPr/>
          </p:nvSpPr>
          <p:spPr>
            <a:xfrm>
              <a:off x="393192" y="5189756"/>
              <a:ext cx="159454" cy="282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7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3155"/>
            <p:cNvSpPr/>
            <p:nvPr/>
          </p:nvSpPr>
          <p:spPr>
            <a:xfrm>
              <a:off x="667512" y="5171318"/>
              <a:ext cx="564611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156"/>
            <p:cNvSpPr/>
            <p:nvPr/>
          </p:nvSpPr>
          <p:spPr>
            <a:xfrm>
              <a:off x="1092031" y="5171318"/>
              <a:ext cx="2272322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byl zavražděn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59"/>
            <p:cNvSpPr/>
            <p:nvPr/>
          </p:nvSpPr>
          <p:spPr>
            <a:xfrm>
              <a:off x="2783431" y="5159848"/>
              <a:ext cx="1411866" cy="4998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Drevljany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60"/>
            <p:cNvSpPr/>
            <p:nvPr/>
          </p:nvSpPr>
          <p:spPr>
            <a:xfrm>
              <a:off x="3839591" y="5171318"/>
              <a:ext cx="5022260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, které vedl kníže Mat, jeho vládu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461"/>
            <p:cNvSpPr/>
            <p:nvPr/>
          </p:nvSpPr>
          <p:spPr>
            <a:xfrm>
              <a:off x="7616698" y="5171318"/>
              <a:ext cx="13367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pževzala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462"/>
            <p:cNvSpPr/>
            <p:nvPr/>
          </p:nvSpPr>
          <p:spPr>
            <a:xfrm>
              <a:off x="8622792" y="5126276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463"/>
            <p:cNvSpPr/>
            <p:nvPr/>
          </p:nvSpPr>
          <p:spPr>
            <a:xfrm>
              <a:off x="667512" y="5370065"/>
              <a:ext cx="714954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Olga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464"/>
            <p:cNvSpPr/>
            <p:nvPr/>
          </p:nvSpPr>
          <p:spPr>
            <a:xfrm>
              <a:off x="1205789" y="5370065"/>
              <a:ext cx="94045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067"/>
          <p:cNvGrpSpPr/>
          <p:nvPr/>
        </p:nvGrpSpPr>
        <p:grpSpPr>
          <a:xfrm>
            <a:off x="1423098" y="317"/>
            <a:ext cx="11509924" cy="7214136"/>
            <a:chOff x="-100902" y="0"/>
            <a:chExt cx="11509924" cy="7214803"/>
          </a:xfrm>
        </p:grpSpPr>
        <p:sp>
          <p:nvSpPr>
            <p:cNvPr id="5" name="Shape 3856"/>
            <p:cNvSpPr/>
            <p:nvPr/>
          </p:nvSpPr>
          <p:spPr>
            <a:xfrm>
              <a:off x="-86964" y="356804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57"/>
            <p:cNvSpPr/>
            <p:nvPr/>
          </p:nvSpPr>
          <p:spPr>
            <a:xfrm>
              <a:off x="-100902" y="167915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58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59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03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04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05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06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07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08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09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10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511"/>
            <p:cNvSpPr/>
            <p:nvPr/>
          </p:nvSpPr>
          <p:spPr>
            <a:xfrm>
              <a:off x="2529205" y="540736"/>
              <a:ext cx="4306839" cy="5243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Kněžna Olga </a:t>
              </a: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945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512"/>
            <p:cNvSpPr/>
            <p:nvPr/>
          </p:nvSpPr>
          <p:spPr>
            <a:xfrm>
              <a:off x="5768340" y="466513"/>
              <a:ext cx="185755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513"/>
            <p:cNvSpPr/>
            <p:nvPr/>
          </p:nvSpPr>
          <p:spPr>
            <a:xfrm>
              <a:off x="5908628" y="544236"/>
              <a:ext cx="930464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 dirty="0" smtClean="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962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514"/>
            <p:cNvSpPr/>
            <p:nvPr/>
          </p:nvSpPr>
          <p:spPr>
            <a:xfrm>
              <a:off x="6608319" y="466513"/>
              <a:ext cx="154977" cy="621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3300">
                  <a:solidFill>
                    <a:srgbClr val="93B4B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515"/>
            <p:cNvSpPr/>
            <p:nvPr/>
          </p:nvSpPr>
          <p:spPr>
            <a:xfrm>
              <a:off x="393192" y="1682354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516"/>
            <p:cNvSpPr/>
            <p:nvPr/>
          </p:nvSpPr>
          <p:spPr>
            <a:xfrm>
              <a:off x="667512" y="1657138"/>
              <a:ext cx="7093967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Nastoupila na trůn po Igorově smrti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517"/>
            <p:cNvSpPr/>
            <p:nvPr/>
          </p:nvSpPr>
          <p:spPr>
            <a:xfrm>
              <a:off x="6002401" y="1596454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518"/>
            <p:cNvSpPr/>
            <p:nvPr/>
          </p:nvSpPr>
          <p:spPr>
            <a:xfrm>
              <a:off x="393192" y="2176510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519"/>
            <p:cNvSpPr/>
            <p:nvPr/>
          </p:nvSpPr>
          <p:spPr>
            <a:xfrm>
              <a:off x="667512" y="2090610"/>
              <a:ext cx="912494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Syn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520"/>
            <p:cNvSpPr/>
            <p:nvPr/>
          </p:nvSpPr>
          <p:spPr>
            <a:xfrm>
              <a:off x="1352042" y="2090610"/>
              <a:ext cx="2079620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Svjatoslav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521"/>
            <p:cNvSpPr/>
            <p:nvPr/>
          </p:nvSpPr>
          <p:spPr>
            <a:xfrm>
              <a:off x="2917571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522"/>
            <p:cNvSpPr/>
            <p:nvPr/>
          </p:nvSpPr>
          <p:spPr>
            <a:xfrm>
              <a:off x="3010535" y="2090610"/>
              <a:ext cx="382099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I.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523"/>
            <p:cNvSpPr/>
            <p:nvPr/>
          </p:nvSpPr>
          <p:spPr>
            <a:xfrm>
              <a:off x="3288478" y="2088245"/>
              <a:ext cx="159756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Igorevič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524"/>
            <p:cNvSpPr/>
            <p:nvPr/>
          </p:nvSpPr>
          <p:spPr>
            <a:xfrm>
              <a:off x="4497959" y="2090610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525"/>
            <p:cNvSpPr/>
            <p:nvPr/>
          </p:nvSpPr>
          <p:spPr>
            <a:xfrm>
              <a:off x="393192" y="2670286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526"/>
            <p:cNvSpPr/>
            <p:nvPr/>
          </p:nvSpPr>
          <p:spPr>
            <a:xfrm>
              <a:off x="667512" y="2645070"/>
              <a:ext cx="180096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Porážka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527"/>
            <p:cNvSpPr/>
            <p:nvPr/>
          </p:nvSpPr>
          <p:spPr>
            <a:xfrm>
              <a:off x="2018030" y="2645070"/>
              <a:ext cx="1925929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Drevljanů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528"/>
            <p:cNvSpPr/>
            <p:nvPr/>
          </p:nvSpPr>
          <p:spPr>
            <a:xfrm>
              <a:off x="3466211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529"/>
            <p:cNvSpPr/>
            <p:nvPr/>
          </p:nvSpPr>
          <p:spPr>
            <a:xfrm>
              <a:off x="3608523" y="2645071"/>
              <a:ext cx="76036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946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530"/>
            <p:cNvSpPr/>
            <p:nvPr/>
          </p:nvSpPr>
          <p:spPr>
            <a:xfrm>
              <a:off x="4133723" y="2584387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531"/>
            <p:cNvSpPr/>
            <p:nvPr/>
          </p:nvSpPr>
          <p:spPr>
            <a:xfrm>
              <a:off x="393192" y="316408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532"/>
            <p:cNvSpPr/>
            <p:nvPr/>
          </p:nvSpPr>
          <p:spPr>
            <a:xfrm>
              <a:off x="667512" y="3138878"/>
              <a:ext cx="3643027" cy="4290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Přijala křesťanství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533"/>
            <p:cNvSpPr/>
            <p:nvPr/>
          </p:nvSpPr>
          <p:spPr>
            <a:xfrm>
              <a:off x="3408299" y="3078141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534"/>
            <p:cNvSpPr/>
            <p:nvPr/>
          </p:nvSpPr>
          <p:spPr>
            <a:xfrm>
              <a:off x="393192" y="365809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535"/>
            <p:cNvSpPr/>
            <p:nvPr/>
          </p:nvSpPr>
          <p:spPr>
            <a:xfrm>
              <a:off x="667512" y="3632877"/>
              <a:ext cx="8233198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smrti byla prohlášena za svatou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(1547)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536"/>
            <p:cNvSpPr/>
            <p:nvPr/>
          </p:nvSpPr>
          <p:spPr>
            <a:xfrm>
              <a:off x="6859270" y="3572193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537"/>
            <p:cNvSpPr/>
            <p:nvPr/>
          </p:nvSpPr>
          <p:spPr>
            <a:xfrm>
              <a:off x="393192" y="4151868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538"/>
            <p:cNvSpPr/>
            <p:nvPr/>
          </p:nvSpPr>
          <p:spPr>
            <a:xfrm>
              <a:off x="667512" y="4126653"/>
              <a:ext cx="5724884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Po křtu přijala jméno Helena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539"/>
            <p:cNvSpPr/>
            <p:nvPr/>
          </p:nvSpPr>
          <p:spPr>
            <a:xfrm>
              <a:off x="4972177" y="4065969"/>
              <a:ext cx="126707" cy="508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540"/>
            <p:cNvSpPr/>
            <p:nvPr/>
          </p:nvSpPr>
          <p:spPr>
            <a:xfrm>
              <a:off x="393192" y="4645791"/>
              <a:ext cx="214701" cy="3805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541"/>
            <p:cNvSpPr/>
            <p:nvPr/>
          </p:nvSpPr>
          <p:spPr>
            <a:xfrm>
              <a:off x="667512" y="4620588"/>
              <a:ext cx="9533217" cy="4290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Nechala vystavit chrám sv. Sofie a sv. Mikuláše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542"/>
            <p:cNvSpPr/>
            <p:nvPr/>
          </p:nvSpPr>
          <p:spPr>
            <a:xfrm>
              <a:off x="7837678" y="4559850"/>
              <a:ext cx="126820" cy="5089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543"/>
            <p:cNvSpPr/>
            <p:nvPr/>
          </p:nvSpPr>
          <p:spPr>
            <a:xfrm>
              <a:off x="393192" y="5139802"/>
              <a:ext cx="214477" cy="3801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300">
                  <a:solidFill>
                    <a:srgbClr val="72A376"/>
                  </a:solidFill>
                  <a:effectLst/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</a:rPr>
                <a:t>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544"/>
            <p:cNvSpPr/>
            <p:nvPr/>
          </p:nvSpPr>
          <p:spPr>
            <a:xfrm>
              <a:off x="667512" y="5114586"/>
              <a:ext cx="10741510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Zemřela v roce </a:t>
              </a:r>
              <a:r>
                <a:rPr lang="cs-CZ" sz="27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969 </a:t>
              </a:r>
              <a:r>
                <a:rPr lang="cs-CZ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v Kyjevě a při pochování si přála </a:t>
              </a:r>
              <a:endParaRPr lang="cs-CZ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45"/>
            <p:cNvSpPr/>
            <p:nvPr/>
          </p:nvSpPr>
          <p:spPr>
            <a:xfrm>
              <a:off x="667512" y="5526015"/>
              <a:ext cx="4097672" cy="42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křesťanského kněze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46"/>
            <p:cNvSpPr/>
            <p:nvPr/>
          </p:nvSpPr>
          <p:spPr>
            <a:xfrm>
              <a:off x="3749675" y="5465331"/>
              <a:ext cx="126707" cy="5085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cs-CZ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grpSp>
        <p:nvGrpSpPr>
          <p:cNvPr id="4" name="Group 3283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5" name="Shape 386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3861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3862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863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55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56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7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58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59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60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1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2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7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2912" y="571500"/>
              <a:ext cx="4942713" cy="4000500"/>
            </a:xfrm>
            <a:prstGeom prst="rect">
              <a:avLst/>
            </a:prstGeom>
          </p:spPr>
        </p:pic>
        <p:pic>
          <p:nvPicPr>
            <p:cNvPr id="18" name="Picture 5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6375" y="571500"/>
              <a:ext cx="3524250" cy="57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Pravlast Slovanů</a:t>
            </a:r>
          </a:p>
          <a:p>
            <a:r>
              <a:rPr lang="cs-CZ" dirty="0" smtClean="0"/>
              <a:t>Leží mezi řekami Dněpr, Visla,</a:t>
            </a:r>
          </a:p>
          <a:p>
            <a:pPr marL="0" indent="0">
              <a:buNone/>
            </a:pPr>
            <a:r>
              <a:rPr lang="cs-CZ" dirty="0" smtClean="0"/>
              <a:t> Dvina a Pripjať →</a:t>
            </a:r>
          </a:p>
          <a:p>
            <a:pPr marL="0" indent="0">
              <a:buNone/>
            </a:pPr>
            <a:r>
              <a:rPr lang="cs-CZ" dirty="0" smtClean="0"/>
              <a:t>podél řeky Dněpr </a:t>
            </a:r>
          </a:p>
          <a:p>
            <a:pPr marL="0" indent="0">
              <a:buNone/>
            </a:pPr>
            <a:r>
              <a:rPr lang="cs-CZ" dirty="0" smtClean="0"/>
              <a:t>(území dnešní Ukrajiny), </a:t>
            </a:r>
          </a:p>
          <a:p>
            <a:pPr marL="0" indent="0">
              <a:buNone/>
            </a:pPr>
            <a:r>
              <a:rPr lang="cs-CZ" dirty="0" smtClean="0"/>
              <a:t>podél severního údolí řeky Volhy, </a:t>
            </a:r>
          </a:p>
          <a:p>
            <a:pPr marL="0" indent="0">
              <a:buNone/>
            </a:pPr>
            <a:r>
              <a:rPr lang="cs-CZ" dirty="0" smtClean="0"/>
              <a:t>východně od Moskvy, </a:t>
            </a:r>
          </a:p>
          <a:p>
            <a:pPr marL="0" indent="0">
              <a:buNone/>
            </a:pPr>
            <a:r>
              <a:rPr lang="cs-CZ" dirty="0" smtClean="0"/>
              <a:t>západně od dnešního Moldavska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Documents and Settings\Home\Plocha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61" y="526560"/>
            <a:ext cx="4071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Kníže </a:t>
            </a:r>
            <a:r>
              <a:rPr lang="cs-CZ" b="1" dirty="0"/>
              <a:t>Svjatoslav </a:t>
            </a:r>
            <a:r>
              <a:rPr lang="cs-CZ" b="1" dirty="0" smtClean="0"/>
              <a:t> 962-972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906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Nechtěl přijmout křesťanskou víru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Při </a:t>
            </a:r>
            <a:r>
              <a:rPr lang="cs-CZ" dirty="0"/>
              <a:t>bojích nosil bílé oblečení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Narodili </a:t>
            </a:r>
            <a:r>
              <a:rPr lang="cs-CZ" dirty="0"/>
              <a:t>se mu 3 synové: Vladimír, Oleg a </a:t>
            </a:r>
            <a:r>
              <a:rPr lang="cs-CZ" dirty="0" err="1"/>
              <a:t>Jaropolk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Postupoval </a:t>
            </a:r>
            <a:r>
              <a:rPr lang="cs-CZ" dirty="0"/>
              <a:t>do Volžského Bulharska, kde si vymohl od obyvatel platit daně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Zřídil </a:t>
            </a:r>
            <a:r>
              <a:rPr lang="cs-CZ" dirty="0"/>
              <a:t>osadu „Bílá věž“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964 zlikvidoval </a:t>
            </a:r>
            <a:r>
              <a:rPr lang="cs-CZ" dirty="0" err="1"/>
              <a:t>Chazarsko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Dobyl </a:t>
            </a:r>
            <a:r>
              <a:rPr lang="cs-CZ" dirty="0"/>
              <a:t>Bulharsko a </a:t>
            </a:r>
            <a:r>
              <a:rPr lang="cs-CZ" dirty="0" err="1"/>
              <a:t>Pečeněhy</a:t>
            </a:r>
            <a:r>
              <a:rPr lang="cs-CZ" dirty="0"/>
              <a:t> </a:t>
            </a:r>
            <a:br>
              <a:rPr lang="cs-CZ" dirty="0"/>
            </a:b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Po </a:t>
            </a:r>
            <a:r>
              <a:rPr lang="cs-CZ" dirty="0"/>
              <a:t>smrti Olgy opustil Rus a vládu rozdělil mezi </a:t>
            </a:r>
            <a:r>
              <a:rPr lang="cs-CZ" dirty="0" smtClean="0"/>
              <a:t>syny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Armáda Svjatoslava na jaře roku 970 získala </a:t>
            </a:r>
            <a:r>
              <a:rPr lang="cs-CZ" dirty="0" err="1" smtClean="0"/>
              <a:t>Preslavl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Bitva u </a:t>
            </a:r>
            <a:r>
              <a:rPr lang="cs-CZ" dirty="0" err="1"/>
              <a:t>Arkadiopole</a:t>
            </a:r>
            <a:r>
              <a:rPr lang="cs-CZ" dirty="0"/>
              <a:t> </a:t>
            </a:r>
            <a:r>
              <a:rPr lang="cs-CZ" dirty="0" smtClean="0"/>
              <a:t>    972 ho zavraždili </a:t>
            </a:r>
            <a:r>
              <a:rPr lang="cs-CZ" dirty="0" err="1"/>
              <a:t>Pečeněhové</a:t>
            </a:r>
            <a:r>
              <a:rPr lang="cs-CZ" dirty="0"/>
              <a:t> z obav před porušením smlouvy s Byzancí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endParaRPr lang="cs-CZ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297"/>
          <p:cNvGrpSpPr/>
          <p:nvPr/>
        </p:nvGrpSpPr>
        <p:grpSpPr>
          <a:xfrm>
            <a:off x="1524000" y="317"/>
            <a:ext cx="9144000" cy="6857365"/>
            <a:chOff x="0" y="0"/>
            <a:chExt cx="9144000" cy="6857999"/>
          </a:xfrm>
        </p:grpSpPr>
        <p:sp>
          <p:nvSpPr>
            <p:cNvPr id="33" name="Shape 3868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EBD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869"/>
            <p:cNvSpPr/>
            <p:nvPr/>
          </p:nvSpPr>
          <p:spPr>
            <a:xfrm>
              <a:off x="0" y="0"/>
              <a:ext cx="9144000" cy="1393317"/>
            </a:xfrm>
            <a:custGeom>
              <a:avLst/>
              <a:gdLst/>
              <a:ahLst/>
              <a:cxnLst/>
              <a:rect l="0" t="0" r="0" b="0"/>
              <a:pathLst>
                <a:path w="9144000" h="1393317">
                  <a:moveTo>
                    <a:pt x="0" y="0"/>
                  </a:moveTo>
                  <a:lnTo>
                    <a:pt x="9144000" y="0"/>
                  </a:lnTo>
                  <a:lnTo>
                    <a:pt x="9144000" y="1393317"/>
                  </a:lnTo>
                  <a:lnTo>
                    <a:pt x="0" y="1393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870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71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51"/>
            <p:cNvSpPr/>
            <p:nvPr/>
          </p:nvSpPr>
          <p:spPr>
            <a:xfrm>
              <a:off x="152400" y="155448"/>
              <a:ext cx="8833104" cy="6547104"/>
            </a:xfrm>
            <a:custGeom>
              <a:avLst/>
              <a:gdLst/>
              <a:ahLst/>
              <a:cxnLst/>
              <a:rect l="0" t="0" r="0" b="0"/>
              <a:pathLst>
                <a:path w="8833104" h="654710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27000"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52"/>
            <p:cNvSpPr/>
            <p:nvPr/>
          </p:nvSpPr>
          <p:spPr>
            <a:xfrm>
              <a:off x="152400" y="1276731"/>
              <a:ext cx="8833104" cy="0"/>
            </a:xfrm>
            <a:custGeom>
              <a:avLst/>
              <a:gdLst/>
              <a:ahLst/>
              <a:cxnLst/>
              <a:rect l="0" t="0" r="0" b="0"/>
              <a:pathLst>
                <a:path w="8833104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 cap="flat">
              <a:custDash>
                <a:ds d="225000" sp="75000"/>
              </a:custDash>
              <a:round/>
            </a:ln>
          </p:spPr>
          <p:style>
            <a:lnRef idx="1">
              <a:srgbClr val="93B4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653"/>
            <p:cNvSpPr/>
            <p:nvPr/>
          </p:nvSpPr>
          <p:spPr>
            <a:xfrm>
              <a:off x="4267200" y="956056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398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398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654"/>
            <p:cNvSpPr/>
            <p:nvPr/>
          </p:nvSpPr>
          <p:spPr>
            <a:xfrm>
              <a:off x="4361688" y="1050544"/>
              <a:ext cx="420624" cy="420624"/>
            </a:xfrm>
            <a:custGeom>
              <a:avLst/>
              <a:gdLst/>
              <a:ahLst/>
              <a:cxnLst/>
              <a:rect l="0" t="0" r="0" b="0"/>
              <a:pathLst>
                <a:path w="420624" h="420624">
                  <a:moveTo>
                    <a:pt x="210312" y="0"/>
                  </a:moveTo>
                  <a:cubicBezTo>
                    <a:pt x="326517" y="0"/>
                    <a:pt x="420624" y="94107"/>
                    <a:pt x="420624" y="210312"/>
                  </a:cubicBezTo>
                  <a:cubicBezTo>
                    <a:pt x="420624" y="326390"/>
                    <a:pt x="326517" y="420624"/>
                    <a:pt x="210312" y="420624"/>
                  </a:cubicBezTo>
                  <a:cubicBezTo>
                    <a:pt x="94107" y="420624"/>
                    <a:pt x="0" y="326390"/>
                    <a:pt x="0" y="210312"/>
                  </a:cubicBezTo>
                  <a:cubicBezTo>
                    <a:pt x="0" y="94107"/>
                    <a:pt x="94107" y="0"/>
                    <a:pt x="210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655"/>
            <p:cNvSpPr/>
            <p:nvPr/>
          </p:nvSpPr>
          <p:spPr>
            <a:xfrm>
              <a:off x="4370197" y="1059072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201803" y="0"/>
                  </a:moveTo>
                  <a:lnTo>
                    <a:pt x="201803" y="16923"/>
                  </a:lnTo>
                  <a:lnTo>
                    <a:pt x="184150" y="17634"/>
                  </a:lnTo>
                  <a:lnTo>
                    <a:pt x="165735" y="20428"/>
                  </a:lnTo>
                  <a:lnTo>
                    <a:pt x="147955" y="24873"/>
                  </a:lnTo>
                  <a:lnTo>
                    <a:pt x="131064" y="30842"/>
                  </a:lnTo>
                  <a:lnTo>
                    <a:pt x="114808" y="38589"/>
                  </a:lnTo>
                  <a:lnTo>
                    <a:pt x="99441" y="47733"/>
                  </a:lnTo>
                  <a:lnTo>
                    <a:pt x="85217" y="58274"/>
                  </a:lnTo>
                  <a:lnTo>
                    <a:pt x="71882" y="70339"/>
                  </a:lnTo>
                  <a:lnTo>
                    <a:pt x="59817" y="83166"/>
                  </a:lnTo>
                  <a:lnTo>
                    <a:pt x="49149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523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320" y="237979"/>
                  </a:lnTo>
                  <a:lnTo>
                    <a:pt x="24765" y="255505"/>
                  </a:lnTo>
                  <a:lnTo>
                    <a:pt x="30988" y="272650"/>
                  </a:lnTo>
                  <a:lnTo>
                    <a:pt x="38608" y="288906"/>
                  </a:lnTo>
                  <a:lnTo>
                    <a:pt x="47752" y="304146"/>
                  </a:lnTo>
                  <a:lnTo>
                    <a:pt x="58293" y="318497"/>
                  </a:lnTo>
                  <a:lnTo>
                    <a:pt x="70231" y="331705"/>
                  </a:lnTo>
                  <a:lnTo>
                    <a:pt x="83312" y="343770"/>
                  </a:lnTo>
                  <a:lnTo>
                    <a:pt x="97409" y="354565"/>
                  </a:lnTo>
                  <a:lnTo>
                    <a:pt x="112649" y="363836"/>
                  </a:lnTo>
                  <a:lnTo>
                    <a:pt x="128778" y="371710"/>
                  </a:lnTo>
                  <a:lnTo>
                    <a:pt x="145669" y="378060"/>
                  </a:lnTo>
                  <a:lnTo>
                    <a:pt x="163322" y="382759"/>
                  </a:lnTo>
                  <a:lnTo>
                    <a:pt x="181483" y="385680"/>
                  </a:lnTo>
                  <a:lnTo>
                    <a:pt x="200533" y="386823"/>
                  </a:lnTo>
                  <a:lnTo>
                    <a:pt x="201803" y="386772"/>
                  </a:lnTo>
                  <a:lnTo>
                    <a:pt x="201803" y="403695"/>
                  </a:lnTo>
                  <a:lnTo>
                    <a:pt x="201422" y="403714"/>
                  </a:lnTo>
                  <a:lnTo>
                    <a:pt x="180721" y="402698"/>
                  </a:lnTo>
                  <a:lnTo>
                    <a:pt x="160655" y="399523"/>
                  </a:lnTo>
                  <a:lnTo>
                    <a:pt x="141478" y="394570"/>
                  </a:lnTo>
                  <a:lnTo>
                    <a:pt x="122936" y="387585"/>
                  </a:lnTo>
                  <a:lnTo>
                    <a:pt x="105283" y="379076"/>
                  </a:lnTo>
                  <a:lnTo>
                    <a:pt x="88646" y="369043"/>
                  </a:lnTo>
                  <a:lnTo>
                    <a:pt x="73152" y="357359"/>
                  </a:lnTo>
                  <a:lnTo>
                    <a:pt x="58801" y="344278"/>
                  </a:lnTo>
                  <a:lnTo>
                    <a:pt x="45720" y="329927"/>
                  </a:lnTo>
                  <a:lnTo>
                    <a:pt x="34163" y="314306"/>
                  </a:lnTo>
                  <a:lnTo>
                    <a:pt x="24130" y="297669"/>
                  </a:lnTo>
                  <a:lnTo>
                    <a:pt x="15748" y="280016"/>
                  </a:lnTo>
                  <a:lnTo>
                    <a:pt x="8890" y="261347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332"/>
                  </a:lnTo>
                  <a:lnTo>
                    <a:pt x="16002" y="122917"/>
                  </a:lnTo>
                  <a:lnTo>
                    <a:pt x="24511" y="105264"/>
                  </a:lnTo>
                  <a:lnTo>
                    <a:pt x="34671" y="88627"/>
                  </a:lnTo>
                  <a:lnTo>
                    <a:pt x="46228" y="73133"/>
                  </a:lnTo>
                  <a:lnTo>
                    <a:pt x="59309" y="58909"/>
                  </a:lnTo>
                  <a:lnTo>
                    <a:pt x="73787" y="45828"/>
                  </a:lnTo>
                  <a:lnTo>
                    <a:pt x="89281" y="34271"/>
                  </a:lnTo>
                  <a:lnTo>
                    <a:pt x="106045" y="24111"/>
                  </a:lnTo>
                  <a:lnTo>
                    <a:pt x="123698" y="15602"/>
                  </a:lnTo>
                  <a:lnTo>
                    <a:pt x="142240" y="8871"/>
                  </a:lnTo>
                  <a:lnTo>
                    <a:pt x="161544" y="4045"/>
                  </a:lnTo>
                  <a:lnTo>
                    <a:pt x="181610" y="997"/>
                  </a:lnTo>
                  <a:lnTo>
                    <a:pt x="201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656"/>
            <p:cNvSpPr/>
            <p:nvPr/>
          </p:nvSpPr>
          <p:spPr>
            <a:xfrm>
              <a:off x="4336288" y="1025271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234442" y="0"/>
                  </a:moveTo>
                  <a:lnTo>
                    <a:pt x="235712" y="54"/>
                  </a:lnTo>
                  <a:lnTo>
                    <a:pt x="235712" y="16908"/>
                  </a:lnTo>
                  <a:lnTo>
                    <a:pt x="235331" y="16891"/>
                  </a:lnTo>
                  <a:lnTo>
                    <a:pt x="212852" y="18034"/>
                  </a:lnTo>
                  <a:lnTo>
                    <a:pt x="191262" y="21463"/>
                  </a:lnTo>
                  <a:lnTo>
                    <a:pt x="170307" y="26797"/>
                  </a:lnTo>
                  <a:lnTo>
                    <a:pt x="150241" y="34163"/>
                  </a:lnTo>
                  <a:lnTo>
                    <a:pt x="131064" y="43434"/>
                  </a:lnTo>
                  <a:lnTo>
                    <a:pt x="113157" y="54483"/>
                  </a:lnTo>
                  <a:lnTo>
                    <a:pt x="96266" y="67056"/>
                  </a:lnTo>
                  <a:lnTo>
                    <a:pt x="80772" y="81280"/>
                  </a:lnTo>
                  <a:lnTo>
                    <a:pt x="66675" y="96774"/>
                  </a:lnTo>
                  <a:lnTo>
                    <a:pt x="54102" y="113665"/>
                  </a:lnTo>
                  <a:lnTo>
                    <a:pt x="43180" y="131699"/>
                  </a:lnTo>
                  <a:lnTo>
                    <a:pt x="34036" y="150749"/>
                  </a:lnTo>
                  <a:lnTo>
                    <a:pt x="26670" y="170942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561" y="340233"/>
                  </a:lnTo>
                  <a:lnTo>
                    <a:pt x="54483" y="358267"/>
                  </a:lnTo>
                  <a:lnTo>
                    <a:pt x="67183" y="375031"/>
                  </a:lnTo>
                  <a:lnTo>
                    <a:pt x="81280" y="390652"/>
                  </a:lnTo>
                  <a:lnTo>
                    <a:pt x="96901" y="404749"/>
                  </a:lnTo>
                  <a:lnTo>
                    <a:pt x="113792" y="417322"/>
                  </a:lnTo>
                  <a:lnTo>
                    <a:pt x="131826" y="428117"/>
                  </a:lnTo>
                  <a:lnTo>
                    <a:pt x="151003" y="437388"/>
                  </a:lnTo>
                  <a:lnTo>
                    <a:pt x="171069" y="444754"/>
                  </a:lnTo>
                  <a:lnTo>
                    <a:pt x="192024" y="450088"/>
                  </a:lnTo>
                  <a:lnTo>
                    <a:pt x="213741" y="453390"/>
                  </a:lnTo>
                  <a:lnTo>
                    <a:pt x="235712" y="454389"/>
                  </a:lnTo>
                  <a:lnTo>
                    <a:pt x="235712" y="471243"/>
                  </a:lnTo>
                  <a:lnTo>
                    <a:pt x="212979" y="470281"/>
                  </a:lnTo>
                  <a:lnTo>
                    <a:pt x="189484" y="466725"/>
                  </a:lnTo>
                  <a:lnTo>
                    <a:pt x="166878" y="461137"/>
                  </a:lnTo>
                  <a:lnTo>
                    <a:pt x="145034" y="453263"/>
                  </a:lnTo>
                  <a:lnTo>
                    <a:pt x="124460" y="443357"/>
                  </a:lnTo>
                  <a:lnTo>
                    <a:pt x="105029" y="431800"/>
                  </a:lnTo>
                  <a:lnTo>
                    <a:pt x="86741" y="418338"/>
                  </a:lnTo>
                  <a:lnTo>
                    <a:pt x="69977" y="403098"/>
                  </a:lnTo>
                  <a:lnTo>
                    <a:pt x="54610" y="386461"/>
                  </a:lnTo>
                  <a:lnTo>
                    <a:pt x="41021" y="368427"/>
                  </a:lnTo>
                  <a:lnTo>
                    <a:pt x="29083" y="348996"/>
                  </a:lnTo>
                  <a:lnTo>
                    <a:pt x="19050" y="328549"/>
                  </a:lnTo>
                  <a:lnTo>
                    <a:pt x="11049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751"/>
                  </a:lnTo>
                  <a:lnTo>
                    <a:pt x="18161" y="144907"/>
                  </a:lnTo>
                  <a:lnTo>
                    <a:pt x="27940" y="124333"/>
                  </a:lnTo>
                  <a:lnTo>
                    <a:pt x="39624" y="104902"/>
                  </a:lnTo>
                  <a:lnTo>
                    <a:pt x="53086" y="86614"/>
                  </a:lnTo>
                  <a:lnTo>
                    <a:pt x="68326" y="69850"/>
                  </a:lnTo>
                  <a:lnTo>
                    <a:pt x="84836" y="54610"/>
                  </a:lnTo>
                  <a:lnTo>
                    <a:pt x="102997" y="40894"/>
                  </a:lnTo>
                  <a:lnTo>
                    <a:pt x="122301" y="28956"/>
                  </a:lnTo>
                  <a:lnTo>
                    <a:pt x="142875" y="18923"/>
                  </a:lnTo>
                  <a:lnTo>
                    <a:pt x="164465" y="10922"/>
                  </a:lnTo>
                  <a:lnTo>
                    <a:pt x="187071" y="4953"/>
                  </a:lnTo>
                  <a:lnTo>
                    <a:pt x="210312" y="1270"/>
                  </a:lnTo>
                  <a:lnTo>
                    <a:pt x="234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657"/>
            <p:cNvSpPr/>
            <p:nvPr/>
          </p:nvSpPr>
          <p:spPr>
            <a:xfrm>
              <a:off x="4572000" y="1059053"/>
              <a:ext cx="201803" cy="403714"/>
            </a:xfrm>
            <a:custGeom>
              <a:avLst/>
              <a:gdLst/>
              <a:ahLst/>
              <a:cxnLst/>
              <a:rect l="0" t="0" r="0" b="0"/>
              <a:pathLst>
                <a:path w="201803" h="403714">
                  <a:moveTo>
                    <a:pt x="381" y="0"/>
                  </a:moveTo>
                  <a:lnTo>
                    <a:pt x="21082" y="1016"/>
                  </a:lnTo>
                  <a:lnTo>
                    <a:pt x="41148" y="4191"/>
                  </a:lnTo>
                  <a:lnTo>
                    <a:pt x="60452" y="9144"/>
                  </a:lnTo>
                  <a:lnTo>
                    <a:pt x="78994" y="16002"/>
                  </a:lnTo>
                  <a:lnTo>
                    <a:pt x="96647" y="24511"/>
                  </a:lnTo>
                  <a:lnTo>
                    <a:pt x="113284" y="34671"/>
                  </a:lnTo>
                  <a:lnTo>
                    <a:pt x="128778" y="46355"/>
                  </a:lnTo>
                  <a:lnTo>
                    <a:pt x="143129" y="59436"/>
                  </a:lnTo>
                  <a:lnTo>
                    <a:pt x="156083" y="73787"/>
                  </a:lnTo>
                  <a:lnTo>
                    <a:pt x="167640" y="89281"/>
                  </a:lnTo>
                  <a:lnTo>
                    <a:pt x="177800" y="105918"/>
                  </a:lnTo>
                  <a:lnTo>
                    <a:pt x="186182" y="123571"/>
                  </a:lnTo>
                  <a:lnTo>
                    <a:pt x="192913" y="142240"/>
                  </a:lnTo>
                  <a:lnTo>
                    <a:pt x="197866" y="161544"/>
                  </a:lnTo>
                  <a:lnTo>
                    <a:pt x="200914" y="181610"/>
                  </a:lnTo>
                  <a:lnTo>
                    <a:pt x="201803" y="202311"/>
                  </a:lnTo>
                  <a:lnTo>
                    <a:pt x="200787" y="223012"/>
                  </a:lnTo>
                  <a:lnTo>
                    <a:pt x="197612" y="242951"/>
                  </a:lnTo>
                  <a:lnTo>
                    <a:pt x="192659" y="262255"/>
                  </a:lnTo>
                  <a:lnTo>
                    <a:pt x="185928" y="280797"/>
                  </a:lnTo>
                  <a:lnTo>
                    <a:pt x="177292" y="298450"/>
                  </a:lnTo>
                  <a:lnTo>
                    <a:pt x="167132" y="314960"/>
                  </a:lnTo>
                  <a:lnTo>
                    <a:pt x="155575" y="330581"/>
                  </a:lnTo>
                  <a:lnTo>
                    <a:pt x="142494" y="344932"/>
                  </a:lnTo>
                  <a:lnTo>
                    <a:pt x="128143" y="357886"/>
                  </a:lnTo>
                  <a:lnTo>
                    <a:pt x="112522" y="369443"/>
                  </a:lnTo>
                  <a:lnTo>
                    <a:pt x="95885" y="379476"/>
                  </a:lnTo>
                  <a:lnTo>
                    <a:pt x="78232" y="387985"/>
                  </a:lnTo>
                  <a:lnTo>
                    <a:pt x="59690" y="394843"/>
                  </a:lnTo>
                  <a:lnTo>
                    <a:pt x="40259" y="399669"/>
                  </a:lnTo>
                  <a:lnTo>
                    <a:pt x="20193" y="402717"/>
                  </a:lnTo>
                  <a:lnTo>
                    <a:pt x="0" y="403714"/>
                  </a:lnTo>
                  <a:lnTo>
                    <a:pt x="0" y="386791"/>
                  </a:lnTo>
                  <a:lnTo>
                    <a:pt x="17653" y="386080"/>
                  </a:lnTo>
                  <a:lnTo>
                    <a:pt x="36068" y="383286"/>
                  </a:lnTo>
                  <a:lnTo>
                    <a:pt x="53721" y="378968"/>
                  </a:lnTo>
                  <a:lnTo>
                    <a:pt x="70866" y="372745"/>
                  </a:lnTo>
                  <a:lnTo>
                    <a:pt x="87122" y="364998"/>
                  </a:lnTo>
                  <a:lnTo>
                    <a:pt x="102489" y="355981"/>
                  </a:lnTo>
                  <a:lnTo>
                    <a:pt x="116713" y="345440"/>
                  </a:lnTo>
                  <a:lnTo>
                    <a:pt x="129921" y="333502"/>
                  </a:lnTo>
                  <a:lnTo>
                    <a:pt x="141986" y="320421"/>
                  </a:lnTo>
                  <a:lnTo>
                    <a:pt x="152654" y="306197"/>
                  </a:lnTo>
                  <a:lnTo>
                    <a:pt x="162052" y="291084"/>
                  </a:lnTo>
                  <a:lnTo>
                    <a:pt x="169926" y="274955"/>
                  </a:lnTo>
                  <a:lnTo>
                    <a:pt x="176276" y="258064"/>
                  </a:lnTo>
                  <a:lnTo>
                    <a:pt x="180975" y="240411"/>
                  </a:lnTo>
                  <a:lnTo>
                    <a:pt x="183896" y="222123"/>
                  </a:lnTo>
                  <a:lnTo>
                    <a:pt x="184912" y="203073"/>
                  </a:lnTo>
                  <a:lnTo>
                    <a:pt x="184150" y="184277"/>
                  </a:lnTo>
                  <a:lnTo>
                    <a:pt x="181356" y="165735"/>
                  </a:lnTo>
                  <a:lnTo>
                    <a:pt x="177038" y="147955"/>
                  </a:lnTo>
                  <a:lnTo>
                    <a:pt x="170942" y="130937"/>
                  </a:lnTo>
                  <a:lnTo>
                    <a:pt x="163322" y="114808"/>
                  </a:lnTo>
                  <a:lnTo>
                    <a:pt x="154051" y="99441"/>
                  </a:lnTo>
                  <a:lnTo>
                    <a:pt x="143510" y="85090"/>
                  </a:lnTo>
                  <a:lnTo>
                    <a:pt x="131699" y="72009"/>
                  </a:lnTo>
                  <a:lnTo>
                    <a:pt x="118618" y="59944"/>
                  </a:lnTo>
                  <a:lnTo>
                    <a:pt x="104394" y="49149"/>
                  </a:lnTo>
                  <a:lnTo>
                    <a:pt x="89281" y="39751"/>
                  </a:lnTo>
                  <a:lnTo>
                    <a:pt x="73152" y="31877"/>
                  </a:lnTo>
                  <a:lnTo>
                    <a:pt x="56261" y="25654"/>
                  </a:lnTo>
                  <a:lnTo>
                    <a:pt x="38481" y="20955"/>
                  </a:lnTo>
                  <a:lnTo>
                    <a:pt x="20320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658"/>
            <p:cNvSpPr/>
            <p:nvPr/>
          </p:nvSpPr>
          <p:spPr>
            <a:xfrm>
              <a:off x="4572000" y="1025325"/>
              <a:ext cx="235712" cy="471243"/>
            </a:xfrm>
            <a:custGeom>
              <a:avLst/>
              <a:gdLst/>
              <a:ahLst/>
              <a:cxnLst/>
              <a:rect l="0" t="0" r="0" b="0"/>
              <a:pathLst>
                <a:path w="235712" h="471243">
                  <a:moveTo>
                    <a:pt x="0" y="0"/>
                  </a:moveTo>
                  <a:lnTo>
                    <a:pt x="22733" y="962"/>
                  </a:lnTo>
                  <a:lnTo>
                    <a:pt x="46228" y="4518"/>
                  </a:lnTo>
                  <a:lnTo>
                    <a:pt x="68834" y="10106"/>
                  </a:lnTo>
                  <a:lnTo>
                    <a:pt x="90551" y="17853"/>
                  </a:lnTo>
                  <a:lnTo>
                    <a:pt x="111379" y="27759"/>
                  </a:lnTo>
                  <a:lnTo>
                    <a:pt x="130810" y="39443"/>
                  </a:lnTo>
                  <a:lnTo>
                    <a:pt x="148971" y="52905"/>
                  </a:lnTo>
                  <a:lnTo>
                    <a:pt x="165862" y="68145"/>
                  </a:lnTo>
                  <a:lnTo>
                    <a:pt x="181102" y="84655"/>
                  </a:lnTo>
                  <a:lnTo>
                    <a:pt x="194691" y="102816"/>
                  </a:lnTo>
                  <a:lnTo>
                    <a:pt x="206629" y="122120"/>
                  </a:lnTo>
                  <a:lnTo>
                    <a:pt x="216662" y="142694"/>
                  </a:lnTo>
                  <a:lnTo>
                    <a:pt x="224790" y="164284"/>
                  </a:lnTo>
                  <a:lnTo>
                    <a:pt x="230632" y="186890"/>
                  </a:lnTo>
                  <a:lnTo>
                    <a:pt x="234315" y="210131"/>
                  </a:lnTo>
                  <a:lnTo>
                    <a:pt x="235712" y="234388"/>
                  </a:lnTo>
                  <a:lnTo>
                    <a:pt x="234569" y="258391"/>
                  </a:lnTo>
                  <a:lnTo>
                    <a:pt x="231140" y="281886"/>
                  </a:lnTo>
                  <a:lnTo>
                    <a:pt x="225425" y="304365"/>
                  </a:lnTo>
                  <a:lnTo>
                    <a:pt x="217678" y="326082"/>
                  </a:lnTo>
                  <a:lnTo>
                    <a:pt x="207899" y="346783"/>
                  </a:lnTo>
                  <a:lnTo>
                    <a:pt x="196088" y="366341"/>
                  </a:lnTo>
                  <a:lnTo>
                    <a:pt x="182626" y="384502"/>
                  </a:lnTo>
                  <a:lnTo>
                    <a:pt x="167640" y="401266"/>
                  </a:lnTo>
                  <a:lnTo>
                    <a:pt x="150876" y="416633"/>
                  </a:lnTo>
                  <a:lnTo>
                    <a:pt x="132842" y="430349"/>
                  </a:lnTo>
                  <a:lnTo>
                    <a:pt x="113411" y="442160"/>
                  </a:lnTo>
                  <a:lnTo>
                    <a:pt x="92964" y="452193"/>
                  </a:lnTo>
                  <a:lnTo>
                    <a:pt x="71374" y="460321"/>
                  </a:lnTo>
                  <a:lnTo>
                    <a:pt x="48641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860" y="453209"/>
                  </a:lnTo>
                  <a:lnTo>
                    <a:pt x="44450" y="449780"/>
                  </a:lnTo>
                  <a:lnTo>
                    <a:pt x="65532" y="444446"/>
                  </a:lnTo>
                  <a:lnTo>
                    <a:pt x="85598" y="436953"/>
                  </a:lnTo>
                  <a:lnTo>
                    <a:pt x="104648" y="427682"/>
                  </a:lnTo>
                  <a:lnTo>
                    <a:pt x="122682" y="416760"/>
                  </a:lnTo>
                  <a:lnTo>
                    <a:pt x="139573" y="404187"/>
                  </a:lnTo>
                  <a:lnTo>
                    <a:pt x="155067" y="389963"/>
                  </a:lnTo>
                  <a:lnTo>
                    <a:pt x="169037" y="374342"/>
                  </a:lnTo>
                  <a:lnTo>
                    <a:pt x="181610" y="357578"/>
                  </a:lnTo>
                  <a:lnTo>
                    <a:pt x="192659" y="339417"/>
                  </a:lnTo>
                  <a:lnTo>
                    <a:pt x="201803" y="320367"/>
                  </a:lnTo>
                  <a:lnTo>
                    <a:pt x="209042" y="300174"/>
                  </a:lnTo>
                  <a:lnTo>
                    <a:pt x="214376" y="279219"/>
                  </a:lnTo>
                  <a:lnTo>
                    <a:pt x="217678" y="257502"/>
                  </a:lnTo>
                  <a:lnTo>
                    <a:pt x="218821" y="235150"/>
                  </a:lnTo>
                  <a:lnTo>
                    <a:pt x="217678" y="212798"/>
                  </a:lnTo>
                  <a:lnTo>
                    <a:pt x="214249" y="191081"/>
                  </a:lnTo>
                  <a:lnTo>
                    <a:pt x="208788" y="170126"/>
                  </a:lnTo>
                  <a:lnTo>
                    <a:pt x="201422" y="150060"/>
                  </a:lnTo>
                  <a:lnTo>
                    <a:pt x="192151" y="130883"/>
                  </a:lnTo>
                  <a:lnTo>
                    <a:pt x="181229" y="112849"/>
                  </a:lnTo>
                  <a:lnTo>
                    <a:pt x="168529" y="96085"/>
                  </a:lnTo>
                  <a:lnTo>
                    <a:pt x="154432" y="80591"/>
                  </a:lnTo>
                  <a:lnTo>
                    <a:pt x="138938" y="66494"/>
                  </a:lnTo>
                  <a:lnTo>
                    <a:pt x="122047" y="53921"/>
                  </a:lnTo>
                  <a:lnTo>
                    <a:pt x="104013" y="42999"/>
                  </a:lnTo>
                  <a:lnTo>
                    <a:pt x="84836" y="33855"/>
                  </a:lnTo>
                  <a:lnTo>
                    <a:pt x="64643" y="26489"/>
                  </a:lnTo>
                  <a:lnTo>
                    <a:pt x="43688" y="21155"/>
                  </a:lnTo>
                  <a:lnTo>
                    <a:pt x="21971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B4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5" name="Picture 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14749" y="1285862"/>
              <a:ext cx="3776091" cy="4572000"/>
            </a:xfrm>
            <a:prstGeom prst="rect">
              <a:avLst/>
            </a:prstGeom>
          </p:spPr>
        </p:pic>
        <p:pic>
          <p:nvPicPr>
            <p:cNvPr id="46" name="Picture 6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725" y="285724"/>
              <a:ext cx="3971925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Vladimír 980 - 1015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Vladimír byl </a:t>
            </a:r>
            <a:r>
              <a:rPr lang="cs-CZ" dirty="0" smtClean="0"/>
              <a:t>nejmladším nemanželským  </a:t>
            </a:r>
            <a:r>
              <a:rPr lang="cs-CZ" dirty="0"/>
              <a:t>synem knížete </a:t>
            </a:r>
            <a:r>
              <a:rPr lang="cs-CZ" dirty="0">
                <a:hlinkClick r:id="rId2" tooltip="Svjatoslav I."/>
              </a:rPr>
              <a:t>Svjatoslava </a:t>
            </a:r>
            <a:r>
              <a:rPr lang="cs-CZ" dirty="0" smtClean="0">
                <a:hlinkClick r:id="rId2" tooltip="Svjatoslav I."/>
              </a:rPr>
              <a:t>I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969 se kníže Svjatoslav rozhodl žít trvale na Balkáně, proto svěřil správu v té době již značně rozlehlé ruské říše svým synům. Nejstaršímu </a:t>
            </a:r>
            <a:r>
              <a:rPr lang="cs-CZ" dirty="0" err="1">
                <a:hlinkClick r:id="rId3" tooltip="Jaropolk (stránka neexistuje)"/>
              </a:rPr>
              <a:t>Jaropolkovi</a:t>
            </a:r>
            <a:r>
              <a:rPr lang="cs-CZ" dirty="0"/>
              <a:t> předal vládu v </a:t>
            </a:r>
            <a:r>
              <a:rPr lang="cs-CZ" dirty="0">
                <a:hlinkClick r:id="rId4" tooltip="Kyjev"/>
              </a:rPr>
              <a:t>Kyjevě</a:t>
            </a:r>
            <a:r>
              <a:rPr lang="cs-CZ" dirty="0"/>
              <a:t>, </a:t>
            </a:r>
            <a:r>
              <a:rPr lang="cs-CZ" dirty="0">
                <a:hlinkClick r:id="rId5" tooltip="Oleg Vladimirovič (stránka neexistuje)"/>
              </a:rPr>
              <a:t>Olegovi</a:t>
            </a:r>
            <a:r>
              <a:rPr lang="cs-CZ" dirty="0"/>
              <a:t> u </a:t>
            </a:r>
            <a:r>
              <a:rPr lang="cs-CZ" dirty="0" err="1">
                <a:hlinkClick r:id="rId6" tooltip="Drevljané"/>
              </a:rPr>
              <a:t>Drevljanů</a:t>
            </a:r>
            <a:r>
              <a:rPr lang="cs-CZ" dirty="0"/>
              <a:t> a Vladimírovi ve vzdáleném </a:t>
            </a:r>
            <a:r>
              <a:rPr lang="cs-CZ" dirty="0">
                <a:hlinkClick r:id="rId7" tooltip="Novgorod"/>
              </a:rPr>
              <a:t>Novgorodě</a:t>
            </a:r>
            <a:r>
              <a:rPr lang="cs-CZ" dirty="0"/>
              <a:t>, o nějž neměli jeho bratří zájem.</a:t>
            </a:r>
          </a:p>
          <a:p>
            <a:r>
              <a:rPr lang="cs-CZ" dirty="0"/>
              <a:t>Po </a:t>
            </a:r>
            <a:r>
              <a:rPr lang="cs-CZ" dirty="0" err="1"/>
              <a:t>Svjatoslavově</a:t>
            </a:r>
            <a:r>
              <a:rPr lang="cs-CZ" dirty="0"/>
              <a:t> smrti v roce </a:t>
            </a:r>
            <a:r>
              <a:rPr lang="cs-CZ" dirty="0">
                <a:hlinkClick r:id="rId8" tooltip="972"/>
              </a:rPr>
              <a:t>972</a:t>
            </a:r>
            <a:r>
              <a:rPr lang="cs-CZ" dirty="0"/>
              <a:t> vypukly mezi </a:t>
            </a:r>
            <a:r>
              <a:rPr lang="cs-CZ" dirty="0" err="1"/>
              <a:t>Jaropolkem</a:t>
            </a:r>
            <a:r>
              <a:rPr lang="cs-CZ" dirty="0"/>
              <a:t> a Olegem </a:t>
            </a:r>
            <a:r>
              <a:rPr lang="cs-CZ" dirty="0" smtClean="0"/>
              <a:t>neshody. Výsledkem </a:t>
            </a:r>
            <a:r>
              <a:rPr lang="cs-CZ" dirty="0"/>
              <a:t>bylo Olegovo zabití roku </a:t>
            </a:r>
            <a:r>
              <a:rPr lang="cs-CZ" dirty="0">
                <a:hlinkClick r:id="rId9" tooltip="977"/>
              </a:rPr>
              <a:t>977</a:t>
            </a:r>
            <a:r>
              <a:rPr lang="cs-CZ" dirty="0"/>
              <a:t>. Poté se </a:t>
            </a:r>
            <a:r>
              <a:rPr lang="cs-CZ" dirty="0" err="1"/>
              <a:t>Jaropolk</a:t>
            </a:r>
            <a:r>
              <a:rPr lang="cs-CZ" dirty="0"/>
              <a:t> ujal vlády také v </a:t>
            </a:r>
            <a:r>
              <a:rPr lang="cs-CZ" dirty="0" err="1"/>
              <a:t>drevljanské</a:t>
            </a:r>
            <a:r>
              <a:rPr lang="cs-CZ" dirty="0"/>
              <a:t> zemi. Mladičký </a:t>
            </a:r>
            <a:r>
              <a:rPr lang="cs-CZ" dirty="0" smtClean="0"/>
              <a:t>Vladimír </a:t>
            </a:r>
            <a:r>
              <a:rPr lang="cs-CZ" dirty="0"/>
              <a:t>se obával, že jeho starší bratr má v úmyslu ho odstranit a ujmout se vlády na celé Rusi, proto raději opustil Novgorod a vydal se do </a:t>
            </a:r>
            <a:r>
              <a:rPr lang="cs-CZ" dirty="0">
                <a:hlinkClick r:id="rId10" tooltip="Švédsko"/>
              </a:rPr>
              <a:t>Švédska</a:t>
            </a:r>
            <a:r>
              <a:rPr lang="cs-CZ" dirty="0"/>
              <a:t> pro pomoc.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>
                <a:hlinkClick r:id="rId11" tooltip="980"/>
              </a:rPr>
              <a:t>980</a:t>
            </a:r>
            <a:r>
              <a:rPr lang="cs-CZ" dirty="0"/>
              <a:t> se vrátil na Rus v doprovodu najatého </a:t>
            </a:r>
            <a:r>
              <a:rPr lang="cs-CZ" dirty="0" err="1">
                <a:hlinkClick r:id="rId12" tooltip="Varjagové"/>
              </a:rPr>
              <a:t>varjažského</a:t>
            </a:r>
            <a:r>
              <a:rPr lang="cs-CZ" dirty="0"/>
              <a:t> vojska a bez problémů se zmocnil Novgorodu. </a:t>
            </a:r>
            <a:r>
              <a:rPr lang="cs-CZ" dirty="0" smtClean="0"/>
              <a:t>Dobyl  také Kyjev a </a:t>
            </a:r>
            <a:r>
              <a:rPr lang="cs-CZ" dirty="0"/>
              <a:t>stal jediným vládcem Kyjevské Rusi</a:t>
            </a:r>
            <a:r>
              <a:rPr lang="cs-CZ" dirty="0" smtClean="0"/>
              <a:t>.</a:t>
            </a:r>
          </a:p>
          <a:p>
            <a:r>
              <a:rPr lang="cs-CZ" dirty="0"/>
              <a:t>pokusil o reformu </a:t>
            </a:r>
            <a:r>
              <a:rPr lang="cs-CZ" dirty="0">
                <a:hlinkClick r:id="rId13" tooltip="Pohanství"/>
              </a:rPr>
              <a:t>pohanského náboženství</a:t>
            </a:r>
            <a:r>
              <a:rPr lang="cs-CZ" dirty="0"/>
              <a:t>. Na vršku nad </a:t>
            </a:r>
            <a:r>
              <a:rPr lang="cs-CZ" dirty="0">
                <a:hlinkClick r:id="rId14" tooltip="Dněpr"/>
              </a:rPr>
              <a:t>Dněprem</a:t>
            </a:r>
            <a:r>
              <a:rPr lang="cs-CZ" dirty="0"/>
              <a:t> nechal postavit jakýsi pohanský </a:t>
            </a:r>
            <a:r>
              <a:rPr lang="cs-CZ" dirty="0">
                <a:hlinkClick r:id="rId15" tooltip="Pantheon"/>
              </a:rPr>
              <a:t>pantheon</a:t>
            </a:r>
            <a:r>
              <a:rPr lang="cs-CZ" dirty="0"/>
              <a:t> s šesti božstvy (</a:t>
            </a:r>
            <a:r>
              <a:rPr lang="cs-CZ" dirty="0">
                <a:hlinkClick r:id="rId16" tooltip="Perun"/>
              </a:rPr>
              <a:t>Perunem</a:t>
            </a:r>
            <a:r>
              <a:rPr lang="cs-CZ" dirty="0"/>
              <a:t> jako hlavním bohem, </a:t>
            </a:r>
            <a:r>
              <a:rPr lang="cs-CZ" dirty="0" err="1">
                <a:hlinkClick r:id="rId17" tooltip="Chors"/>
              </a:rPr>
              <a:t>Chorsem</a:t>
            </a:r>
            <a:r>
              <a:rPr lang="cs-CZ" dirty="0"/>
              <a:t>, </a:t>
            </a:r>
            <a:r>
              <a:rPr lang="cs-CZ" dirty="0" err="1">
                <a:hlinkClick r:id="rId18" tooltip="Dažbog"/>
              </a:rPr>
              <a:t>Dažbogem</a:t>
            </a:r>
            <a:r>
              <a:rPr lang="cs-CZ" dirty="0"/>
              <a:t>, </a:t>
            </a:r>
            <a:r>
              <a:rPr lang="cs-CZ" dirty="0" err="1">
                <a:hlinkClick r:id="rId19" tooltip="Stribog"/>
              </a:rPr>
              <a:t>Stribogem</a:t>
            </a:r>
            <a:r>
              <a:rPr lang="cs-CZ" dirty="0"/>
              <a:t>, </a:t>
            </a:r>
            <a:r>
              <a:rPr lang="cs-CZ" dirty="0" err="1">
                <a:hlinkClick r:id="rId20" tooltip="Semargl"/>
              </a:rPr>
              <a:t>Semarglem</a:t>
            </a:r>
            <a:r>
              <a:rPr lang="cs-CZ" dirty="0"/>
              <a:t>, a </a:t>
            </a:r>
            <a:r>
              <a:rPr lang="cs-CZ" dirty="0" err="1" smtClean="0">
                <a:hlinkClick r:id="rId21" tooltip="Mokoš"/>
              </a:rPr>
              <a:t>Mokoš</a:t>
            </a:r>
            <a:r>
              <a:rPr lang="cs-CZ" dirty="0" err="1" smtClean="0"/>
              <a:t>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Poskytl vojenskou pomoc byzantskému císaři a dostal za manželku jeho sestru princeznu Annu </a:t>
            </a:r>
            <a:r>
              <a:rPr lang="cs-CZ" dirty="0" err="1" smtClean="0"/>
              <a:t>Porfyrogennétu</a:t>
            </a:r>
            <a:r>
              <a:rPr lang="cs-CZ" dirty="0" smtClean="0"/>
              <a:t>, podmínkou bylo přijetí křesťanství</a:t>
            </a:r>
          </a:p>
          <a:p>
            <a:r>
              <a:rPr lang="cs-CZ" dirty="0" smtClean="0"/>
              <a:t>988 se nechal pokřtít a následně byl pokřtěn i kyjevský lid v řece Dněpr, pozval do Kyjeva byzantské stavitele → stavba chrámů (</a:t>
            </a:r>
            <a:r>
              <a:rPr lang="cs-CZ" dirty="0" err="1" smtClean="0"/>
              <a:t>Uspenskij</a:t>
            </a:r>
            <a:r>
              <a:rPr lang="cs-CZ" dirty="0" smtClean="0"/>
              <a:t> sobor) </a:t>
            </a:r>
          </a:p>
          <a:p>
            <a:r>
              <a:rPr lang="cs-CZ" dirty="0" smtClean="0"/>
              <a:t>Měl 12 synů , mezi které postupně rozdělil vládu v </a:t>
            </a:r>
            <a:r>
              <a:rPr lang="cs-CZ" dirty="0"/>
              <a:t>ú</a:t>
            </a:r>
            <a:r>
              <a:rPr lang="cs-CZ" dirty="0" smtClean="0"/>
              <a:t>dělných knížectvích, syn Jaroslav vládl v Novgorodu. Odmítá otci platit daně a poslušnost. Vladimír chystá vojenskou výpravu proti Novgorodu, během jejich příprav umírá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Pokřtění knížete Vladimíra 988</a:t>
            </a:r>
            <a:endParaRPr lang="cs-CZ" dirty="0"/>
          </a:p>
        </p:txBody>
      </p:sp>
      <p:pic>
        <p:nvPicPr>
          <p:cNvPr id="4098" name="Picture 2" descr="http://upload.wikimedia.org/wikipedia/commons/thumb/2/25/Vasnetsov_Bapt_Vladimir_fresco_in_Kiev.jpg/300px-Vasnetsov_Bapt_Vladimir_fresco_in_Ki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6" y="1813302"/>
            <a:ext cx="6137327" cy="44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 rozvoje Kyjevské Rusi – Vláda Jaroslava Moudrého 1016 - 1054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bojoval o nástupnictví se </a:t>
            </a:r>
            <a:r>
              <a:rPr lang="cs-CZ" sz="6200" dirty="0" smtClean="0"/>
              <a:t>svým </a:t>
            </a:r>
            <a:r>
              <a:rPr lang="cs-CZ" sz="6200" dirty="0"/>
              <a:t>bratrem </a:t>
            </a:r>
            <a:r>
              <a:rPr lang="cs-CZ" sz="6200" dirty="0" err="1"/>
              <a:t>Svjatopolkem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v </a:t>
            </a:r>
            <a:r>
              <a:rPr lang="cs-CZ" sz="6200" dirty="0"/>
              <a:t>roce 1017 byl </a:t>
            </a:r>
            <a:r>
              <a:rPr lang="cs-CZ" sz="6200" dirty="0" smtClean="0"/>
              <a:t>Jaroslav </a:t>
            </a:r>
            <a:r>
              <a:rPr lang="cs-CZ" sz="6200" dirty="0"/>
              <a:t>poražen Boleslavem </a:t>
            </a:r>
            <a:r>
              <a:rPr lang="cs-CZ" sz="6200" dirty="0" smtClean="0"/>
              <a:t>Chrabrým </a:t>
            </a:r>
            <a:r>
              <a:rPr lang="cs-CZ" sz="6200" dirty="0"/>
              <a:t>na řece </a:t>
            </a:r>
            <a:r>
              <a:rPr lang="cs-CZ" sz="6200" dirty="0" smtClean="0"/>
              <a:t>Bug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v roce 1019 dobyl zpět </a:t>
            </a:r>
            <a:r>
              <a:rPr lang="cs-CZ" sz="6200" dirty="0" smtClean="0"/>
              <a:t>Kyjev</a:t>
            </a:r>
            <a:endParaRPr lang="cs-CZ" sz="62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konečná </a:t>
            </a:r>
            <a:r>
              <a:rPr lang="cs-CZ" sz="6200" dirty="0"/>
              <a:t>porážka </a:t>
            </a:r>
            <a:r>
              <a:rPr lang="cs-CZ" sz="6200" dirty="0" err="1" smtClean="0"/>
              <a:t>Pečeněhů</a:t>
            </a:r>
            <a:endParaRPr lang="cs-CZ" sz="62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/>
              <a:t>Kyjev – hlavní </a:t>
            </a:r>
            <a:r>
              <a:rPr lang="cs-CZ" sz="6200" dirty="0" smtClean="0"/>
              <a:t>město </a:t>
            </a:r>
            <a:r>
              <a:rPr lang="cs-CZ" sz="6200" dirty="0"/>
              <a:t>velké </a:t>
            </a:r>
            <a:r>
              <a:rPr lang="cs-CZ" sz="6200" dirty="0" smtClean="0"/>
              <a:t>říše</a:t>
            </a:r>
            <a:endParaRPr lang="cs-CZ" sz="6200" dirty="0"/>
          </a:p>
          <a:p>
            <a:pPr>
              <a:defRPr/>
            </a:pPr>
            <a:r>
              <a:rPr lang="cs-CZ" sz="6200" dirty="0" smtClean="0"/>
              <a:t>rozkvět křesťanství - chrám </a:t>
            </a:r>
            <a:r>
              <a:rPr lang="cs-CZ" sz="6200" dirty="0"/>
              <a:t>sv. Sofie v Kyjevě </a:t>
            </a:r>
            <a:r>
              <a:rPr lang="cs-CZ" sz="6200" dirty="0" smtClean="0"/>
              <a:t>(1037), jmenoval metropolitu </a:t>
            </a:r>
            <a:r>
              <a:rPr lang="cs-CZ" sz="6200" dirty="0"/>
              <a:t>ruské církve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200" dirty="0" smtClean="0"/>
              <a:t>podporoval </a:t>
            </a:r>
            <a:r>
              <a:rPr lang="cs-CZ" sz="6200" dirty="0"/>
              <a:t>překládání řeckých </a:t>
            </a:r>
            <a:r>
              <a:rPr lang="cs-CZ" sz="6200" dirty="0" smtClean="0"/>
              <a:t>spisů </a:t>
            </a:r>
            <a:r>
              <a:rPr lang="cs-CZ" sz="6200" dirty="0"/>
              <a:t>jak náboženských, tak </a:t>
            </a:r>
            <a:r>
              <a:rPr lang="cs-CZ" sz="6200" dirty="0" smtClean="0"/>
              <a:t>právních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cs-CZ" sz="6000" dirty="0"/>
              <a:t>v roce 1016 byla pořízena tzv. Ruská pravda (Pravda Jaroslavova</a:t>
            </a:r>
            <a:r>
              <a:rPr lang="cs-CZ" sz="6000" dirty="0" smtClean="0"/>
              <a:t>) – soubor psaných zákonů</a:t>
            </a:r>
            <a:endParaRPr lang="cs-CZ" sz="6000" dirty="0"/>
          </a:p>
          <a:p>
            <a:pPr>
              <a:defRPr/>
            </a:pPr>
            <a:r>
              <a:rPr lang="cs-CZ" sz="6000" dirty="0" smtClean="0"/>
              <a:t>tresty </a:t>
            </a:r>
            <a:r>
              <a:rPr lang="cs-CZ" sz="6000" dirty="0"/>
              <a:t>byly odstupňovány podle příslušnosti </a:t>
            </a:r>
            <a:r>
              <a:rPr lang="cs-CZ" sz="6000" dirty="0" smtClean="0"/>
              <a:t>ke </a:t>
            </a:r>
            <a:r>
              <a:rPr lang="cs-CZ" sz="6000" dirty="0"/>
              <a:t>skupině </a:t>
            </a:r>
            <a:r>
              <a:rPr lang="cs-CZ" sz="6000" dirty="0" smtClean="0"/>
              <a:t>obyvatelstva, převládaly peněžní tresty, nebyl trest smrti</a:t>
            </a:r>
            <a:endParaRPr lang="cs-CZ" sz="6000" dirty="0"/>
          </a:p>
          <a:p>
            <a:r>
              <a:rPr lang="cs-CZ" sz="6000" dirty="0" smtClean="0"/>
              <a:t>roku </a:t>
            </a:r>
            <a:r>
              <a:rPr lang="cs-CZ" sz="6000" dirty="0"/>
              <a:t>1043 Jaroslav vypravil svého syna Vladimíra s vojskem proti Konstantinopoli.</a:t>
            </a:r>
          </a:p>
          <a:p>
            <a:r>
              <a:rPr lang="cs-CZ" sz="6000" dirty="0" smtClean="0"/>
              <a:t>Výhodná sňatková politika -→dceru </a:t>
            </a:r>
            <a:r>
              <a:rPr lang="cs-CZ" sz="6000" dirty="0"/>
              <a:t>Annu provdal</a:t>
            </a:r>
            <a:r>
              <a:rPr lang="cs-CZ" sz="5600" dirty="0">
                <a:latin typeface="Arial" charset="0"/>
              </a:rPr>
              <a:t> </a:t>
            </a:r>
            <a:r>
              <a:rPr lang="cs-CZ" sz="5600" dirty="0" smtClean="0">
                <a:latin typeface="Arial" charset="0"/>
              </a:rPr>
              <a:t>za francouzského</a:t>
            </a:r>
            <a:r>
              <a:rPr lang="cs-CZ" sz="5600" dirty="0" smtClean="0"/>
              <a:t> </a:t>
            </a:r>
            <a:r>
              <a:rPr lang="cs-CZ" sz="6000" dirty="0"/>
              <a:t>krále Jindřicha I</a:t>
            </a:r>
            <a:r>
              <a:rPr lang="cs-CZ" sz="6000" dirty="0" smtClean="0"/>
              <a:t>., Alžbětu </a:t>
            </a:r>
            <a:r>
              <a:rPr lang="cs-CZ" sz="6000" dirty="0"/>
              <a:t>za Haralda III. </a:t>
            </a:r>
            <a:r>
              <a:rPr lang="cs-CZ" sz="6000" dirty="0" smtClean="0"/>
              <a:t>Norského, další dceru za </a:t>
            </a:r>
            <a:r>
              <a:rPr lang="cs-CZ" sz="6000" dirty="0" err="1" smtClean="0"/>
              <a:t>pečeněžského</a:t>
            </a:r>
            <a:r>
              <a:rPr lang="cs-CZ" sz="6000" dirty="0" smtClean="0"/>
              <a:t> knížete</a:t>
            </a:r>
            <a:endParaRPr lang="cs-CZ" sz="6000" dirty="0"/>
          </a:p>
          <a:p>
            <a:pPr indent="-27432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1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upload.wikimedia.org/wikipedia/commons/thumb/c/ce/Yaroslav_reconstruction_edit.jpg/220px-Yaroslav_reconstruction_ed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51" y="2162794"/>
            <a:ext cx="2696093" cy="34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a/a8/Yaroslav_I_of_Russia_%28Granovitaya_palata%2C_1881-2%29.jpg/170px-Yaroslav_I_of_Russia_%28Granovitaya_palata%2C_1881-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2162795"/>
            <a:ext cx="2299854" cy="4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územní rozmach Kyjevské Rusi</a:t>
            </a:r>
            <a:endParaRPr lang="cs-CZ" dirty="0"/>
          </a:p>
        </p:txBody>
      </p:sp>
      <p:pic>
        <p:nvPicPr>
          <p:cNvPr id="4" name="Picture 2" descr="Soubor:Rus-1015-11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1307" y="1690688"/>
            <a:ext cx="6958739" cy="5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Kyjevské Rusi – 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1113 - 1125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smrti Jaroslava Moudrého vládnou jeho synové </a:t>
            </a:r>
            <a:r>
              <a:rPr lang="cs-CZ" dirty="0" err="1" smtClean="0"/>
              <a:t>Izjaslav</a:t>
            </a:r>
            <a:r>
              <a:rPr lang="cs-CZ" dirty="0" smtClean="0"/>
              <a:t>, Svjatoslav a </a:t>
            </a:r>
            <a:r>
              <a:rPr lang="cs-CZ" dirty="0" err="1" smtClean="0"/>
              <a:t>Vsevolod</a:t>
            </a:r>
            <a:r>
              <a:rPr lang="cs-CZ" dirty="0" smtClean="0"/>
              <a:t> → triumvirát (1054 – 1073)</a:t>
            </a:r>
          </a:p>
          <a:p>
            <a:r>
              <a:rPr lang="cs-CZ" dirty="0" smtClean="0"/>
              <a:t>Postupný úpadek říše, upadal význam obchodní cesty do Řecka → hospodářské ztráty, neshody mezi knížaty nejednotnost, útoky Tatarů</a:t>
            </a:r>
          </a:p>
          <a:p>
            <a:r>
              <a:rPr lang="cs-CZ" dirty="0" smtClean="0"/>
              <a:t>Kníže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snaha zastavit úpadek a rozklad říše</a:t>
            </a:r>
          </a:p>
          <a:p>
            <a:r>
              <a:rPr lang="cs-CZ" dirty="0" smtClean="0"/>
              <a:t>V </a:t>
            </a:r>
            <a:r>
              <a:rPr lang="cs-CZ" dirty="0"/>
              <a:t>roce 1113 zaujal místo na knížecím </a:t>
            </a:r>
            <a:r>
              <a:rPr lang="cs-CZ" dirty="0" smtClean="0"/>
              <a:t>stolci → nejvyšší kyjevský kníže, </a:t>
            </a:r>
            <a:r>
              <a:rPr lang="cs-CZ" dirty="0">
                <a:sym typeface="Symbol"/>
              </a:rPr>
              <a:t>přídomek </a:t>
            </a:r>
            <a:r>
              <a:rPr lang="cs-CZ" dirty="0" err="1">
                <a:sym typeface="Symbol"/>
              </a:rPr>
              <a:t>Monomach</a:t>
            </a:r>
            <a:r>
              <a:rPr lang="cs-CZ" dirty="0">
                <a:sym typeface="Symbol"/>
              </a:rPr>
              <a:t> (vládce</a:t>
            </a:r>
            <a:r>
              <a:rPr lang="cs-CZ" dirty="0" smtClean="0">
                <a:sym typeface="Symbol"/>
              </a:rPr>
              <a:t>)</a:t>
            </a:r>
            <a:endParaRPr lang="cs-CZ" dirty="0" smtClean="0"/>
          </a:p>
          <a:p>
            <a:r>
              <a:rPr lang="cs-CZ" dirty="0" smtClean="0"/>
              <a:t>Snaha </a:t>
            </a:r>
            <a:r>
              <a:rPr lang="cs-CZ" dirty="0"/>
              <a:t>– sjednotit ruská knížectví v boji proti kočovníkům </a:t>
            </a:r>
            <a:r>
              <a:rPr lang="cs-CZ" dirty="0">
                <a:sym typeface="Symbol"/>
              </a:rPr>
              <a:t> mír s Novgorodem </a:t>
            </a:r>
          </a:p>
          <a:p>
            <a:r>
              <a:rPr lang="cs-CZ" dirty="0" smtClean="0">
                <a:sym typeface="Symbol"/>
              </a:rPr>
              <a:t>První </a:t>
            </a:r>
            <a:r>
              <a:rPr lang="cs-CZ" dirty="0">
                <a:sym typeface="Symbol"/>
              </a:rPr>
              <a:t>žena  Gita z Wessexu, podruhé se oženil s urozenou řeckou ženou  8 synů </a:t>
            </a:r>
            <a:r>
              <a:rPr lang="cs-CZ" dirty="0" smtClean="0">
                <a:sym typeface="Symbol"/>
              </a:rPr>
              <a:t>(jeden z nich byl Jurij </a:t>
            </a:r>
            <a:r>
              <a:rPr lang="cs-CZ" dirty="0" err="1" smtClean="0">
                <a:sym typeface="Symbol"/>
              </a:rPr>
              <a:t>Dolgorukij</a:t>
            </a:r>
            <a:r>
              <a:rPr lang="cs-CZ" dirty="0" smtClean="0">
                <a:sym typeface="Symbol"/>
              </a:rPr>
              <a:t> – vladimirský kníže, zakladatel Moskvy)</a:t>
            </a:r>
            <a:endParaRPr lang="cs-CZ" dirty="0">
              <a:sym typeface="Symbol"/>
            </a:endParaRPr>
          </a:p>
          <a:p>
            <a:r>
              <a:rPr lang="cs-CZ" dirty="0">
                <a:sym typeface="Symbol"/>
              </a:rPr>
              <a:t>Nejstarší syn Mstislav se stal po otcově smrti kyjevským knížetem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File: Vladimir 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97" y="1964170"/>
            <a:ext cx="3348859" cy="4351338"/>
          </a:xfrm>
          <a:prstGeom prst="rect">
            <a:avLst/>
          </a:prstGeom>
          <a:noFill/>
        </p:spPr>
      </p:pic>
      <p:pic>
        <p:nvPicPr>
          <p:cNvPr id="5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0512" y="1690688"/>
            <a:ext cx="5399640" cy="645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/>
          </p:cNvPicPr>
          <p:nvPr>
            <p:ph type="pic" idx="1"/>
          </p:nvPr>
        </p:nvPicPr>
        <p:blipFill>
          <a:blip r:embed="rId2"/>
          <a:srcRect t="20428" b="20428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39788" y="2169941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Kyjevská Rus se rozpadla na 12 knížectví a ty dále na 240 menších územních celků (1169)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1240 – dobytí Kyjeva Tatary (Mongoly) → úplný zánik Kyjevské Rusi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2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 Slovanů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 5. až 6. století příchod Slovanů do jižní a střední Evropy = součást stěhování národů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rok 600 jazykové rozdělení Slovanů na: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jižní</a:t>
            </a:r>
            <a:r>
              <a:rPr lang="cs-CZ" dirty="0"/>
              <a:t> (Bulhaři, Slovinci, Chorvati, Srbové, Černohorci, Makedonci)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západní</a:t>
            </a:r>
            <a:r>
              <a:rPr lang="cs-CZ" dirty="0"/>
              <a:t> (Slováci, Poláci, Lužičtí Srbové, Polabští a Pobaltští </a:t>
            </a:r>
            <a:endParaRPr lang="cs-CZ" dirty="0" smtClean="0"/>
          </a:p>
          <a:p>
            <a:pPr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Slované, Češi</a:t>
            </a:r>
            <a:r>
              <a:rPr lang="cs-CZ" dirty="0"/>
              <a:t>)</a:t>
            </a:r>
          </a:p>
          <a:p>
            <a:pPr>
              <a:buNone/>
              <a:defRPr/>
            </a:pPr>
            <a:r>
              <a:rPr lang="cs-CZ" dirty="0"/>
              <a:t>		- </a:t>
            </a:r>
            <a:r>
              <a:rPr lang="cs-CZ" u="sng" dirty="0"/>
              <a:t>východní</a:t>
            </a:r>
            <a:r>
              <a:rPr lang="cs-CZ" dirty="0"/>
              <a:t> (Rusové, Ukrajinci, Bělorusové)</a:t>
            </a:r>
          </a:p>
          <a:p>
            <a:pPr>
              <a:buNone/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" r="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0"/>
            <a:ext cx="817128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Kyjevské Rusi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Dochází k rozvoji vzdělanosti, kultury a písemnictví (cyrilice, později azbuka)</a:t>
            </a:r>
          </a:p>
          <a:p>
            <a:r>
              <a:rPr lang="cs-CZ" dirty="0"/>
              <a:t>Za vlády Jaroslava Moudrého dochází k největšímu rozkvětu (vydal ruský zákoník Ruská </a:t>
            </a:r>
            <a:r>
              <a:rPr lang="cs-CZ" dirty="0" smtClean="0"/>
              <a:t>pravda, jeho nástupci ho  později rozšířili o Pravdu </a:t>
            </a:r>
            <a:r>
              <a:rPr lang="cs-CZ" dirty="0" err="1" smtClean="0"/>
              <a:t>Jaroslavičej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Po </a:t>
            </a:r>
            <a:r>
              <a:rPr lang="cs-CZ" dirty="0"/>
              <a:t>christianizaci se církevním střediskem země stal </a:t>
            </a:r>
            <a:r>
              <a:rPr lang="cs-CZ" dirty="0" err="1" smtClean="0"/>
              <a:t>Uspenský</a:t>
            </a:r>
            <a:r>
              <a:rPr lang="cs-CZ" dirty="0" smtClean="0"/>
              <a:t> (Desátkový) </a:t>
            </a:r>
            <a:r>
              <a:rPr lang="cs-CZ" dirty="0"/>
              <a:t>chrám, který nechal postavit Vladimír I. </a:t>
            </a:r>
          </a:p>
          <a:p>
            <a:r>
              <a:rPr lang="cs-CZ" dirty="0" smtClean="0"/>
              <a:t>Byla </a:t>
            </a:r>
            <a:r>
              <a:rPr lang="cs-CZ" dirty="0"/>
              <a:t>postavena řada chrámů, kostelů a klášterů (Chrám Spasitele v </a:t>
            </a:r>
            <a:r>
              <a:rPr lang="cs-CZ" dirty="0" err="1"/>
              <a:t>Černigově</a:t>
            </a:r>
            <a:r>
              <a:rPr lang="cs-CZ" dirty="0"/>
              <a:t>, chrám sv. Sofie v Kyjevě, chrám sv. Sofie v Novgorodu nebo klášter </a:t>
            </a:r>
            <a:r>
              <a:rPr lang="cs-CZ" dirty="0" err="1"/>
              <a:t>Pečerský</a:t>
            </a:r>
            <a:r>
              <a:rPr lang="cs-CZ" dirty="0"/>
              <a:t> v Kyjevě</a:t>
            </a:r>
            <a:r>
              <a:rPr lang="cs-CZ" dirty="0" smtClean="0"/>
              <a:t>), vše v byzantském slohu →raně románské ruské stavitelství</a:t>
            </a:r>
            <a:endParaRPr lang="cs-CZ" dirty="0"/>
          </a:p>
          <a:p>
            <a:r>
              <a:rPr lang="cs-CZ" dirty="0"/>
              <a:t>Za vlády </a:t>
            </a:r>
            <a:r>
              <a:rPr lang="cs-CZ" dirty="0" smtClean="0"/>
              <a:t>Vladimíra II. </a:t>
            </a:r>
            <a:r>
              <a:rPr lang="cs-CZ" dirty="0" err="1" smtClean="0"/>
              <a:t>Monomacha</a:t>
            </a:r>
            <a:r>
              <a:rPr lang="cs-CZ" dirty="0" smtClean="0"/>
              <a:t> (poč. 12. st.) </a:t>
            </a:r>
            <a:r>
              <a:rPr lang="cs-CZ" dirty="0"/>
              <a:t>– </a:t>
            </a:r>
            <a:r>
              <a:rPr lang="cs-CZ" dirty="0" smtClean="0"/>
              <a:t>vznikl nejstarší </a:t>
            </a:r>
            <a:r>
              <a:rPr lang="cs-CZ" dirty="0"/>
              <a:t>ruský letopis Pověsti dávných </a:t>
            </a:r>
            <a:r>
              <a:rPr lang="cs-CZ" dirty="0" smtClean="0"/>
              <a:t>časů, které napsal mnich Nestor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 smtClean="0"/>
              <a:t>Sám Vladimír II. Napsal: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Поучение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Владимира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Мономаха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рассказ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о Путях и 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ловах</a:t>
            </a:r>
            <a:r>
              <a:rPr lang="cs-CZ" sz="2600" dirty="0" smtClean="0"/>
              <a:t>,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письмо </a:t>
            </a:r>
            <a:r>
              <a:rPr lang="ru-RU" sz="2600" dirty="0">
                <a:solidFill>
                  <a:srgbClr val="000000"/>
                </a:solidFill>
                <a:latin typeface="Trebuchet MS"/>
              </a:rPr>
              <a:t>к двоюродному брату Олегу </a:t>
            </a:r>
            <a:r>
              <a:rPr lang="ru-RU" sz="2600" dirty="0" smtClean="0">
                <a:solidFill>
                  <a:srgbClr val="000000"/>
                </a:solidFill>
                <a:latin typeface="Trebuchet MS"/>
              </a:rPr>
              <a:t>Святославовичу</a:t>
            </a:r>
            <a:endParaRPr lang="cs-CZ" sz="2600" dirty="0" smtClean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600" dirty="0" smtClean="0">
                <a:solidFill>
                  <a:srgbClr val="000000"/>
                </a:solidFill>
                <a:latin typeface="Trebuchet MS"/>
              </a:rPr>
              <a:t>Rozšířené bylo překladatelství a opisy z řecké, byzantské nebo latinské literatury, např</a:t>
            </a:r>
            <a:r>
              <a:rPr lang="cs-CZ" sz="2900" u="sng" dirty="0" smtClean="0">
                <a:latin typeface="Trebuchet MS"/>
              </a:rPr>
              <a:t>. </a:t>
            </a:r>
            <a:r>
              <a:rPr lang="cs-CZ" sz="2900" u="sng" dirty="0">
                <a:hlinkClick r:id="rId2" tooltip="Písmo"/>
              </a:rPr>
              <a:t>biblické</a:t>
            </a:r>
            <a:r>
              <a:rPr lang="cs-CZ" sz="2900" u="sng" dirty="0"/>
              <a:t> </a:t>
            </a:r>
            <a:r>
              <a:rPr lang="cs-CZ" sz="2900" dirty="0"/>
              <a:t>a </a:t>
            </a:r>
            <a:r>
              <a:rPr lang="cs-CZ" sz="2900" dirty="0">
                <a:hlinkClick r:id="rId3" tooltip="Liturgie"/>
              </a:rPr>
              <a:t>bohoslužebné</a:t>
            </a:r>
            <a:r>
              <a:rPr lang="cs-CZ" sz="2900" dirty="0"/>
              <a:t> texty, dále </a:t>
            </a:r>
            <a:r>
              <a:rPr lang="cs-CZ" sz="2900" dirty="0">
                <a:hlinkClick r:id="rId4" tooltip="Kázání"/>
              </a:rPr>
              <a:t>kázání</a:t>
            </a:r>
            <a:r>
              <a:rPr lang="cs-CZ" sz="2900" dirty="0"/>
              <a:t>, životopisy </a:t>
            </a:r>
            <a:r>
              <a:rPr lang="cs-CZ" sz="2900" dirty="0">
                <a:hlinkClick r:id="rId5" tooltip="Svatý"/>
              </a:rPr>
              <a:t>svatých</a:t>
            </a:r>
            <a:r>
              <a:rPr lang="cs-CZ" sz="2900" dirty="0"/>
              <a:t> nebo </a:t>
            </a:r>
            <a:r>
              <a:rPr lang="cs-CZ" sz="2900" dirty="0">
                <a:hlinkClick r:id="rId6" tooltip="Teologie"/>
              </a:rPr>
              <a:t>teologické</a:t>
            </a:r>
            <a:r>
              <a:rPr lang="cs-CZ" sz="2900" dirty="0"/>
              <a:t> </a:t>
            </a:r>
            <a:r>
              <a:rPr lang="cs-CZ" sz="2900" dirty="0">
                <a:hlinkClick r:id="rId7" tooltip="Traktát"/>
              </a:rPr>
              <a:t>traktáty</a:t>
            </a:r>
            <a:r>
              <a:rPr lang="cs-CZ" sz="2900" dirty="0"/>
              <a:t>. </a:t>
            </a:r>
            <a:r>
              <a:rPr lang="cs-CZ" sz="2900" dirty="0" smtClean="0"/>
              <a:t>Například </a:t>
            </a:r>
            <a:r>
              <a:rPr lang="cs-CZ" sz="2900" dirty="0" err="1" smtClean="0"/>
              <a:t>Ostromirovo</a:t>
            </a:r>
            <a:r>
              <a:rPr lang="cs-CZ" sz="2900" dirty="0" smtClean="0"/>
              <a:t> evangelium, populární byly kroniky i byzantské romány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sz="2900" dirty="0" smtClean="0"/>
              <a:t>Životopisy svatých, tzv. </a:t>
            </a:r>
            <a:r>
              <a:rPr lang="cs-CZ" sz="2900" dirty="0" err="1" smtClean="0"/>
              <a:t>žitija</a:t>
            </a:r>
            <a:r>
              <a:rPr lang="cs-CZ" sz="2900" dirty="0" smtClean="0"/>
              <a:t>, např. </a:t>
            </a:r>
            <a:r>
              <a:rPr lang="cs-CZ" sz="2900" dirty="0" err="1" smtClean="0"/>
              <a:t>Čtenije</a:t>
            </a:r>
            <a:r>
              <a:rPr lang="cs-CZ" sz="2900" dirty="0" smtClean="0"/>
              <a:t> </a:t>
            </a:r>
            <a:r>
              <a:rPr lang="cs-CZ" sz="2900" dirty="0" smtClean="0"/>
              <a:t>o </a:t>
            </a:r>
            <a:r>
              <a:rPr lang="cs-CZ" sz="2900" dirty="0" err="1" smtClean="0"/>
              <a:t>žitiji</a:t>
            </a:r>
            <a:r>
              <a:rPr lang="cs-CZ" sz="2900" dirty="0" smtClean="0"/>
              <a:t> i </a:t>
            </a:r>
            <a:r>
              <a:rPr lang="cs-CZ" sz="2900" dirty="0" err="1" smtClean="0"/>
              <a:t>pogublenii</a:t>
            </a:r>
            <a:r>
              <a:rPr lang="cs-CZ" sz="2900" dirty="0" smtClean="0"/>
              <a:t> </a:t>
            </a:r>
            <a:r>
              <a:rPr lang="cs-CZ" sz="2900" dirty="0" err="1" smtClean="0"/>
              <a:t>Borisa</a:t>
            </a:r>
            <a:r>
              <a:rPr lang="cs-CZ" sz="2900" dirty="0" smtClean="0"/>
              <a:t> i </a:t>
            </a:r>
            <a:r>
              <a:rPr lang="cs-CZ" sz="2900" dirty="0" err="1" smtClean="0"/>
              <a:t>Gleba</a:t>
            </a:r>
            <a:r>
              <a:rPr lang="cs-CZ" sz="2900" dirty="0" smtClean="0"/>
              <a:t>, </a:t>
            </a:r>
            <a:r>
              <a:rPr lang="cs-CZ" sz="2900" dirty="0" err="1" smtClean="0"/>
              <a:t>Žitije</a:t>
            </a:r>
            <a:r>
              <a:rPr lang="cs-CZ" sz="2900" dirty="0" smtClean="0"/>
              <a:t> </a:t>
            </a:r>
            <a:r>
              <a:rPr lang="cs-CZ" sz="2900" dirty="0" err="1" smtClean="0"/>
              <a:t>Feodosija</a:t>
            </a:r>
            <a:r>
              <a:rPr lang="cs-CZ" sz="2900" dirty="0" smtClean="0"/>
              <a:t> </a:t>
            </a:r>
            <a:r>
              <a:rPr lang="cs-CZ" sz="2900" dirty="0" err="1" smtClean="0"/>
              <a:t>Pečerskogo</a:t>
            </a:r>
            <a:endParaRPr lang="cs-CZ" dirty="0"/>
          </a:p>
          <a:p>
            <a:r>
              <a:rPr lang="cs-CZ" dirty="0" smtClean="0"/>
              <a:t>Z dalších literárních  </a:t>
            </a:r>
            <a:r>
              <a:rPr lang="cs-CZ" dirty="0"/>
              <a:t>památek – ruské </a:t>
            </a:r>
            <a:r>
              <a:rPr lang="cs-CZ" dirty="0" smtClean="0"/>
              <a:t>byliny, předávaly se ústně, sepsány byly mnohem později, nejslavnější hrdinové byli Ilja </a:t>
            </a:r>
            <a:r>
              <a:rPr lang="cs-CZ" dirty="0" err="1" smtClean="0"/>
              <a:t>Muromec</a:t>
            </a:r>
            <a:r>
              <a:rPr lang="cs-CZ" dirty="0" smtClean="0"/>
              <a:t>, Aljoša Popovič, </a:t>
            </a:r>
            <a:r>
              <a:rPr lang="cs-CZ" dirty="0" err="1" smtClean="0"/>
              <a:t>Dobryňa</a:t>
            </a:r>
            <a:r>
              <a:rPr lang="cs-CZ" dirty="0" smtClean="0"/>
              <a:t> </a:t>
            </a:r>
            <a:r>
              <a:rPr lang="cs-CZ" dirty="0" err="1" smtClean="0"/>
              <a:t>Nikitič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bohatýři (obraz </a:t>
            </a:r>
            <a:r>
              <a:rPr lang="cs-CZ" dirty="0" err="1" smtClean="0"/>
              <a:t>Vasněcova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https://upload.wikimedia.org/wikipedia/commons/thumb/d/dd/Die_drei_Bogatyr.jpg/38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9" y="1825625"/>
            <a:ext cx="65615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upload.wikimedia.org/wikipedia/commons/thumb/c/c8/Ostromirovo.jpg/230px-Ostromirov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0041" y="1690687"/>
            <a:ext cx="4085509" cy="25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Ostromirovo</a:t>
            </a:r>
            <a:r>
              <a:rPr lang="cs-CZ" dirty="0" smtClean="0"/>
              <a:t> evangelium (11. st.)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Zákoník Ruská pravda (11. st.)</a:t>
            </a:r>
            <a:endParaRPr lang="cs-CZ" dirty="0"/>
          </a:p>
        </p:txBody>
      </p:sp>
      <p:pic>
        <p:nvPicPr>
          <p:cNvPr id="7" name="Picture 2" descr="C:\Documents and Settings\Václav - Hromádka\Plocha\ruska pravda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0041" y="4262510"/>
            <a:ext cx="346355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Moderní vyobrazení mnicha Nestora</a:t>
            </a:r>
            <a:endParaRPr lang="cs-CZ" dirty="0"/>
          </a:p>
        </p:txBody>
      </p:sp>
      <p:pic>
        <p:nvPicPr>
          <p:cNvPr id="5" name="Zástupný symbol pro obrázek 6" descr="MAntokolsky_Ne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6172200" y="2117057"/>
            <a:ext cx="5181600" cy="3768473"/>
          </a:xfrm>
        </p:spPr>
      </p:pic>
    </p:spTree>
    <p:extLst>
      <p:ext uri="{BB962C8B-B14F-4D97-AF65-F5344CB8AC3E}">
        <p14:creationId xmlns:p14="http://schemas.microsoft.com/office/powerpoint/2010/main" val="151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Slovo o polku </a:t>
            </a:r>
            <a:r>
              <a:rPr lang="cs-CZ" dirty="0" err="1" smtClean="0"/>
              <a:t>Igorevě</a:t>
            </a:r>
            <a:r>
              <a:rPr lang="cs-CZ" dirty="0" smtClean="0"/>
              <a:t> (12. stol.?)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Dochoval se pouze v opisu pro Kateřinu II.</a:t>
            </a:r>
          </a:p>
          <a:p>
            <a:r>
              <a:rPr lang="cs-CZ" dirty="0" smtClean="0"/>
              <a:t>Vede se spor o to, jestli je pravý (akademik </a:t>
            </a:r>
            <a:r>
              <a:rPr lang="cs-CZ" dirty="0" err="1" smtClean="0"/>
              <a:t>Lichačov</a:t>
            </a:r>
            <a:r>
              <a:rPr lang="cs-CZ" dirty="0" smtClean="0"/>
              <a:t>) nebo jde o podvrh (autorství je připisováno i </a:t>
            </a:r>
            <a:r>
              <a:rPr lang="cs-CZ" dirty="0" err="1" smtClean="0"/>
              <a:t>J.Dobrovskému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Vypráví o výpravě knížete Igora proti Polovcům (</a:t>
            </a:r>
            <a:r>
              <a:rPr lang="cs-CZ" dirty="0" err="1" smtClean="0"/>
              <a:t>Kumánům</a:t>
            </a:r>
            <a:r>
              <a:rPr lang="cs-CZ" dirty="0" smtClean="0"/>
              <a:t>)</a:t>
            </a:r>
          </a:p>
          <a:p>
            <a:r>
              <a:rPr lang="cs-CZ" dirty="0" smtClean="0"/>
              <a:t>Obraz Po bitvě knížete Igora s </a:t>
            </a:r>
            <a:r>
              <a:rPr lang="cs-CZ" dirty="0" err="1" smtClean="0"/>
              <a:t>Polovcami</a:t>
            </a:r>
            <a:r>
              <a:rPr lang="cs-CZ" dirty="0" smtClean="0"/>
              <a:t> – </a:t>
            </a:r>
            <a:r>
              <a:rPr lang="cs-CZ" dirty="0" err="1" smtClean="0"/>
              <a:t>Vasněcov</a:t>
            </a:r>
            <a:r>
              <a:rPr lang="cs-CZ" dirty="0" smtClean="0"/>
              <a:t> 1880</a:t>
            </a:r>
            <a:endParaRPr lang="cs-CZ" dirty="0"/>
          </a:p>
        </p:txBody>
      </p:sp>
      <p:pic>
        <p:nvPicPr>
          <p:cNvPr id="7174" name="Picture 6" descr="http://www.tanais.info/vasnetsov/vasnetsov7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86000"/>
            <a:ext cx="5860859" cy="30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0"/>
            <a:ext cx="98426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0"/>
            <a:ext cx="944879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1886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Chrám sv. Sofie v Novgorodu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Zlatá brána v Kyjevě</a:t>
            </a:r>
          </a:p>
          <a:p>
            <a:pPr marL="0" indent="0">
              <a:buNone/>
            </a:pPr>
            <a:r>
              <a:rPr lang="cs-CZ" dirty="0" smtClean="0"/>
              <a:t>(rekonstrukce z r. 1982)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cestyapamatky.cz/img/foto/f/img_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3" y="1175658"/>
            <a:ext cx="6719413" cy="44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Matka boží – původní mozaika v chrámu sv. Sofie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9268" y="1825625"/>
            <a:ext cx="3615397" cy="48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Slovanů</a:t>
            </a:r>
            <a:endParaRPr lang="cs-CZ" dirty="0"/>
          </a:p>
        </p:txBody>
      </p:sp>
      <p:pic>
        <p:nvPicPr>
          <p:cNvPr id="4" name="Zástupný symbol pro obsah 3" descr="slovan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19" b="7519"/>
          <a:stretch>
            <a:fillRect/>
          </a:stretch>
        </p:blipFill>
        <p:spPr>
          <a:xfrm>
            <a:off x="1895302" y="1845425"/>
            <a:ext cx="7813963" cy="5012575"/>
          </a:xfrm>
        </p:spPr>
      </p:pic>
    </p:spTree>
    <p:extLst>
      <p:ext uri="{BB962C8B-B14F-4D97-AF65-F5344CB8AC3E}">
        <p14:creationId xmlns:p14="http://schemas.microsoft.com/office/powerpoint/2010/main" val="3616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Mince se znakem a podobiznou Vladimíra I.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574388"/>
            <a:ext cx="5614182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DOSTÁLOVÁ</a:t>
            </a:r>
            <a:r>
              <a:rPr lang="cs-CZ" dirty="0"/>
              <a:t>, Růžena. </a:t>
            </a:r>
            <a:r>
              <a:rPr lang="cs-CZ" i="1" dirty="0"/>
              <a:t>Byzantská vzdělanost. </a:t>
            </a:r>
            <a:r>
              <a:rPr lang="cs-CZ" dirty="0"/>
              <a:t>Vydání 1. Vyšehrad: Praha, 1990.</a:t>
            </a:r>
          </a:p>
          <a:p>
            <a:r>
              <a:rPr lang="cs-CZ" dirty="0"/>
              <a:t>CHROPOVSKÝ, Bohuslav. </a:t>
            </a:r>
            <a:r>
              <a:rPr lang="cs-CZ" i="1" dirty="0"/>
              <a:t>Slované: Historický, politický a kulturní vývoj a význam.</a:t>
            </a:r>
            <a:r>
              <a:rPr lang="cs-CZ" dirty="0"/>
              <a:t> Tisková agentura Orbis: Praha, 1989</a:t>
            </a:r>
            <a:r>
              <a:rPr lang="cs-CZ" dirty="0" smtClean="0"/>
              <a:t>.</a:t>
            </a:r>
          </a:p>
          <a:p>
            <a:r>
              <a:rPr lang="cs-CZ" dirty="0" smtClean="0"/>
              <a:t>PEČEŇKA</a:t>
            </a:r>
            <a:r>
              <a:rPr lang="cs-CZ" dirty="0"/>
              <a:t>, Marek – LITERA, Bohuslav. </a:t>
            </a:r>
            <a:r>
              <a:rPr lang="cs-CZ" i="1" dirty="0"/>
              <a:t>Dějiny Ruska v </a:t>
            </a:r>
            <a:r>
              <a:rPr lang="cs-CZ" i="1" dirty="0" err="1"/>
              <a:t>datech.</a:t>
            </a:r>
            <a:r>
              <a:rPr lang="cs-CZ" dirty="0" err="1"/>
              <a:t>Vydání</a:t>
            </a:r>
            <a:r>
              <a:rPr lang="cs-CZ" dirty="0"/>
              <a:t> 1. Dokořán: Praha, 2011. ISBN </a:t>
            </a:r>
            <a:r>
              <a:rPr lang="cs-CZ" dirty="0" smtClean="0"/>
              <a:t>978-80-86569-14-7</a:t>
            </a:r>
          </a:p>
          <a:p>
            <a:r>
              <a:rPr lang="cs-CZ" altLang="cs-CZ" dirty="0"/>
              <a:t>MAREK, L. Dějiny křesťanství na Rusi I, Kyjevská Rus, </a:t>
            </a:r>
            <a:r>
              <a:rPr lang="cs-CZ" altLang="cs-CZ" dirty="0" err="1"/>
              <a:t>Hostinné:Rubato</a:t>
            </a:r>
            <a:r>
              <a:rPr lang="cs-CZ" altLang="cs-CZ" dirty="0"/>
              <a:t>, 1996, 132 stran, ISBN </a:t>
            </a:r>
            <a:r>
              <a:rPr lang="cs-CZ" dirty="0"/>
              <a:t>80-902256-0-8</a:t>
            </a:r>
            <a:r>
              <a:rPr lang="cs-CZ" altLang="cs-CZ" dirty="0"/>
              <a:t> </a:t>
            </a:r>
          </a:p>
          <a:p>
            <a:r>
              <a:rPr lang="cs-CZ" dirty="0" smtClean="0"/>
              <a:t>ŠVANKMAJER</a:t>
            </a:r>
            <a:r>
              <a:rPr lang="cs-CZ" dirty="0"/>
              <a:t>, Milan a kol. </a:t>
            </a:r>
            <a:r>
              <a:rPr lang="cs-CZ" i="1" dirty="0"/>
              <a:t>Dějiny Ruska. </a:t>
            </a:r>
            <a:r>
              <a:rPr lang="cs-CZ" dirty="0"/>
              <a:t>Vydání 6 – doplněné. NLN, s.r.o.: Praha, 2010. ISBN 978-80-7422-026-5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dirty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 smtClean="0"/>
              <a:t>http</a:t>
            </a:r>
            <a:r>
              <a:rPr lang="en-GB" dirty="0"/>
              <a:t>://www.panovnici.cz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http://lib.pushkinskijdom.ru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/>
              <a:t>http://www.ucebnice-dejepisu.ic.cz</a:t>
            </a: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geo-evropa.upol.cz/staty/rusko/historie-rusko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r>
              <a:rPr lang="cs-CZ" dirty="0">
                <a:latin typeface="+mj-lt"/>
                <a:hlinkClick r:id="rId4"/>
              </a:rPr>
              <a:t>http://cs.wikipedia.org/wiki/Kyjevsk%C3%A1_Rus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buSzPct val="25000"/>
              <a:buFont typeface="Wingdings 2" charset="2"/>
              <a:buChar char=""/>
            </a:pPr>
            <a:endParaRPr lang="en-GB" dirty="0"/>
          </a:p>
          <a:p>
            <a:r>
              <a:rPr lang="cs-CZ" dirty="0" smtClean="0"/>
              <a:t>Prezentace studentů Semináře z dějin Ruska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života nejstarších Slovanů</a:t>
            </a:r>
            <a:endParaRPr lang="cs-CZ" dirty="0"/>
          </a:p>
        </p:txBody>
      </p:sp>
      <p:pic>
        <p:nvPicPr>
          <p:cNvPr id="4" name="Picture 4" descr="C:\Documents and Settings\Home\Plocha\polozemn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1825625"/>
            <a:ext cx="681039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polozemnice</a:t>
            </a:r>
            <a:r>
              <a:rPr lang="cs-CZ" dirty="0" smtClean="0"/>
              <a:t> </a:t>
            </a:r>
            <a:r>
              <a:rPr lang="cs-CZ" dirty="0"/>
              <a:t>– chatrč zapuštěná cca metr pod úroveň terénu s ohništěm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 zemědělství (pěstování pšenice, žita, prosa, lnu) 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půdu získávali mýcením a žďářením lesů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chov dobytka, pastevectví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lov zvěře (prodej kožešin), rybolov, včelařství (med, vosk)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sběr lesních plodů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řemesla: kovářství, hrnčířství, tkalcovství</a:t>
            </a:r>
          </a:p>
          <a:p>
            <a:pPr>
              <a:defRPr/>
            </a:pPr>
            <a:endParaRPr lang="cs-CZ" sz="1000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Dněpr tvořil obchodní cestu spojující Balt s Černým mořem = „z </a:t>
            </a:r>
            <a:r>
              <a:rPr lang="cs-CZ" dirty="0" err="1"/>
              <a:t>Varjag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Greki</a:t>
            </a:r>
            <a:r>
              <a:rPr lang="cs-CZ" dirty="0" smtClean="0"/>
              <a:t>“ </a:t>
            </a:r>
            <a:r>
              <a:rPr lang="cs-CZ" dirty="0"/>
              <a:t>– vznik obchodních osad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Rodový </a:t>
            </a:r>
            <a:r>
              <a:rPr lang="cs-CZ" dirty="0"/>
              <a:t>způsob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vznikají rodiny, které se sdružovaly do malých osad → zárodky vesnic, osídlení kolem řek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představiteli rodu byli rodový stařešina (měl právo veta) a rada </a:t>
            </a:r>
            <a:r>
              <a:rPr lang="cs-CZ" dirty="0" smtClean="0"/>
              <a:t>rodu</a:t>
            </a:r>
          </a:p>
          <a:p>
            <a:pPr>
              <a:defRPr/>
            </a:pPr>
            <a:r>
              <a:rPr lang="cs-CZ" dirty="0" smtClean="0"/>
              <a:t> rody se sdružují do kmenů a ty do kmenových svazů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v čele kmenového svazu </a:t>
            </a:r>
            <a:r>
              <a:rPr lang="cs-CZ" dirty="0" smtClean="0"/>
              <a:t>kníže a jeho vojenská družina → bojaři (rodová šlechta)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kmenové </a:t>
            </a:r>
            <a:r>
              <a:rPr lang="cs-CZ" dirty="0"/>
              <a:t>svazy - </a:t>
            </a:r>
            <a:r>
              <a:rPr lang="cs-CZ" sz="3000" dirty="0" err="1">
                <a:hlinkClick r:id="rId2" tooltip="Polané (východní)"/>
              </a:rPr>
              <a:t>Polané</a:t>
            </a:r>
            <a:r>
              <a:rPr lang="cs-CZ" sz="3000" dirty="0"/>
              <a:t>, </a:t>
            </a:r>
            <a:r>
              <a:rPr lang="cs-CZ" sz="3000" dirty="0" err="1">
                <a:hlinkClick r:id="rId3" tooltip="Drevljané"/>
              </a:rPr>
              <a:t>Drevljané</a:t>
            </a:r>
            <a:r>
              <a:rPr lang="cs-CZ" sz="3000" dirty="0"/>
              <a:t> (</a:t>
            </a:r>
            <a:r>
              <a:rPr lang="cs-CZ" sz="3000" dirty="0" err="1"/>
              <a:t>Děrevljané</a:t>
            </a:r>
            <a:r>
              <a:rPr lang="cs-CZ" sz="3000" dirty="0"/>
              <a:t>), </a:t>
            </a:r>
            <a:r>
              <a:rPr lang="cs-CZ" sz="3000" dirty="0" err="1">
                <a:hlinkClick r:id="rId4" tooltip="Dregoviči"/>
              </a:rPr>
              <a:t>Dregoviči</a:t>
            </a:r>
            <a:r>
              <a:rPr lang="cs-CZ" sz="3000" dirty="0"/>
              <a:t>, </a:t>
            </a:r>
            <a:r>
              <a:rPr lang="cs-CZ" sz="3000" dirty="0" err="1">
                <a:hlinkClick r:id="rId5" tooltip="Radimiči (stránka neexistuje)"/>
              </a:rPr>
              <a:t>Radimiči</a:t>
            </a:r>
            <a:r>
              <a:rPr lang="cs-CZ" sz="3000" dirty="0"/>
              <a:t>, </a:t>
            </a:r>
            <a:r>
              <a:rPr lang="cs-CZ" sz="3000" dirty="0" err="1">
                <a:hlinkClick r:id="rId6" tooltip="Vjatiči (stránka neexistuje)"/>
              </a:rPr>
              <a:t>Vjatiči</a:t>
            </a:r>
            <a:r>
              <a:rPr lang="cs-CZ" sz="3000" dirty="0"/>
              <a:t>, </a:t>
            </a:r>
            <a:r>
              <a:rPr lang="cs-CZ" sz="3000" dirty="0" err="1">
                <a:hlinkClick r:id="rId7" tooltip="Kriviči (stránka neexistuje)"/>
              </a:rPr>
              <a:t>Kriviči</a:t>
            </a:r>
            <a:r>
              <a:rPr lang="cs-CZ" sz="3000" dirty="0"/>
              <a:t>, </a:t>
            </a:r>
            <a:r>
              <a:rPr lang="cs-CZ" sz="3000" dirty="0" err="1">
                <a:hlinkClick r:id="rId8" tooltip="Ilmeňští Slované (stránka neexistuje)"/>
              </a:rPr>
              <a:t>Ilmeňští</a:t>
            </a:r>
            <a:r>
              <a:rPr lang="cs-CZ" sz="3000" dirty="0">
                <a:hlinkClick r:id="rId8" tooltip="Ilmeňští Slované (stránka neexistuje)"/>
              </a:rPr>
              <a:t> Slované</a:t>
            </a:r>
            <a:r>
              <a:rPr lang="cs-CZ" sz="3000" dirty="0"/>
              <a:t>, </a:t>
            </a:r>
            <a:r>
              <a:rPr lang="cs-CZ" sz="3000" dirty="0" err="1">
                <a:hlinkClick r:id="rId9" tooltip="Dulěbové"/>
              </a:rPr>
              <a:t>Dulěbové</a:t>
            </a:r>
            <a:r>
              <a:rPr lang="cs-CZ" sz="3000" dirty="0"/>
              <a:t> (Doudlebové), </a:t>
            </a:r>
            <a:r>
              <a:rPr lang="cs-CZ" sz="3000" dirty="0">
                <a:hlinkClick r:id="rId10" tooltip="Charvaté Bílí (stránka neexistuje)"/>
              </a:rPr>
              <a:t>Bílí </a:t>
            </a:r>
            <a:r>
              <a:rPr lang="cs-CZ" sz="3000" dirty="0" err="1">
                <a:hlinkClick r:id="rId10" tooltip="Charvaté Bílí (stránka neexistuje)"/>
              </a:rPr>
              <a:t>Charvaté</a:t>
            </a:r>
            <a:r>
              <a:rPr lang="cs-CZ" sz="3000" dirty="0"/>
              <a:t> (Charváti), </a:t>
            </a:r>
            <a:r>
              <a:rPr lang="cs-CZ" sz="3000" dirty="0" err="1">
                <a:hlinkClick r:id="rId11" tooltip="Severjané (stránka neexistuje)"/>
              </a:rPr>
              <a:t>Severjané</a:t>
            </a:r>
            <a:r>
              <a:rPr lang="cs-CZ" sz="3000" dirty="0"/>
              <a:t>, </a:t>
            </a:r>
            <a:r>
              <a:rPr lang="cs-CZ" sz="3000" dirty="0" err="1">
                <a:hlinkClick r:id="rId12" tooltip="Uliči (stránka neexistuje)"/>
              </a:rPr>
              <a:t>Uliči</a:t>
            </a:r>
            <a:r>
              <a:rPr lang="cs-CZ" sz="3000" dirty="0"/>
              <a:t> (</a:t>
            </a:r>
            <a:r>
              <a:rPr lang="cs-CZ" sz="3000" dirty="0" err="1"/>
              <a:t>Ugliči</a:t>
            </a:r>
            <a:r>
              <a:rPr lang="cs-CZ" sz="3000" dirty="0"/>
              <a:t>), </a:t>
            </a:r>
            <a:r>
              <a:rPr lang="cs-CZ" sz="3000" dirty="0" err="1" smtClean="0">
                <a:hlinkClick r:id="rId13" tooltip="Tyverci (stránka neexistuje)"/>
              </a:rPr>
              <a:t>Tyverci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r>
              <a:rPr lang="cs-CZ" dirty="0"/>
              <a:t> byli výborní válečníci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677" y="1631242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cs-CZ" sz="1800" dirty="0"/>
              <a:t>Pohanští Slované věřili v posmrtný život 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zabíjení nemocných a starých</a:t>
            </a:r>
          </a:p>
          <a:p>
            <a:pPr>
              <a:defRPr/>
            </a:pPr>
            <a:r>
              <a:rPr lang="cs-CZ" sz="1800" u="sng" dirty="0"/>
              <a:t>Uctívaní bohové:</a:t>
            </a:r>
          </a:p>
          <a:p>
            <a:pPr marL="0" indent="0">
              <a:buNone/>
              <a:defRPr/>
            </a:pPr>
            <a:r>
              <a:rPr lang="cs-CZ" sz="1800" dirty="0"/>
              <a:t> Perun – hlavní bůh, bůh hromu a války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Černobog</a:t>
            </a:r>
            <a:r>
              <a:rPr lang="cs-CZ" sz="1800" dirty="0"/>
              <a:t> – bůh ďábel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Dažbog</a:t>
            </a:r>
            <a:r>
              <a:rPr lang="cs-CZ" sz="1800" dirty="0"/>
              <a:t> – bůh Slunce, tepla, ohně a úrody (syn </a:t>
            </a:r>
            <a:r>
              <a:rPr lang="cs-CZ" sz="1800" dirty="0" err="1"/>
              <a:t>Svarogův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Svarog</a:t>
            </a:r>
            <a:r>
              <a:rPr lang="cs-CZ" sz="1800" dirty="0"/>
              <a:t> – stvořitel světa, bůh nebe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Veles</a:t>
            </a:r>
            <a:r>
              <a:rPr lang="cs-CZ" sz="1800" dirty="0"/>
              <a:t> – bůh stád i hospodářství, bohatství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Chors</a:t>
            </a:r>
            <a:r>
              <a:rPr lang="cs-CZ" sz="1800" dirty="0"/>
              <a:t> – bůh noci a Měsíce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Stribog</a:t>
            </a:r>
            <a:r>
              <a:rPr lang="cs-CZ" sz="1800" dirty="0"/>
              <a:t> – bůh větru</a:t>
            </a:r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dirty="0" err="1"/>
              <a:t>Mokoš</a:t>
            </a:r>
            <a:r>
              <a:rPr lang="cs-CZ" sz="1800" dirty="0"/>
              <a:t> – bohyně plodnosti, velká matka země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8. a 9. století </a:t>
            </a:r>
            <a:r>
              <a:rPr lang="cs-CZ" sz="1800" dirty="0" smtClean="0"/>
              <a:t>podvolení </a:t>
            </a:r>
            <a:r>
              <a:rPr lang="cs-CZ" sz="1800" dirty="0"/>
              <a:t>turecky mluvícím </a:t>
            </a:r>
            <a:r>
              <a:rPr lang="cs-CZ" sz="1800" dirty="0" smtClean="0"/>
              <a:t>Chazarům → </a:t>
            </a:r>
            <a:r>
              <a:rPr lang="cs-CZ" sz="1800" dirty="0"/>
              <a:t>přijetí </a:t>
            </a:r>
            <a:r>
              <a:rPr lang="cs-CZ" sz="1800" dirty="0" smtClean="0"/>
              <a:t>židovské </a:t>
            </a:r>
            <a:r>
              <a:rPr lang="cs-CZ" sz="1800" dirty="0"/>
              <a:t>víry</a:t>
            </a:r>
          </a:p>
          <a:p>
            <a:pPr>
              <a:buFont typeface="Arial" charset="0"/>
              <a:buChar char="•"/>
              <a:defRPr/>
            </a:pPr>
            <a:r>
              <a:rPr lang="cs-CZ" sz="1800" dirty="0"/>
              <a:t> 988 pod vlivem Byzance přijetí </a:t>
            </a:r>
            <a:r>
              <a:rPr lang="cs-CZ" sz="1800" dirty="0" smtClean="0"/>
              <a:t>křesťanství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5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Postupně vznikla dvě významná střediska: Novgorod a Kyjev</a:t>
            </a:r>
          </a:p>
          <a:p>
            <a:r>
              <a:rPr lang="cs-CZ" dirty="0" smtClean="0"/>
              <a:t>Novgorod ovládnou </a:t>
            </a:r>
            <a:r>
              <a:rPr lang="cs-CZ" dirty="0" err="1" smtClean="0"/>
              <a:t>varjagové</a:t>
            </a:r>
            <a:r>
              <a:rPr lang="cs-CZ" dirty="0" smtClean="0"/>
              <a:t> (</a:t>
            </a:r>
            <a:r>
              <a:rPr lang="cs-CZ" dirty="0" err="1" smtClean="0"/>
              <a:t>vikingové</a:t>
            </a:r>
            <a:r>
              <a:rPr lang="cs-CZ" dirty="0" smtClean="0"/>
              <a:t>, </a:t>
            </a:r>
            <a:r>
              <a:rPr lang="cs-CZ" dirty="0" err="1" smtClean="0"/>
              <a:t>normané</a:t>
            </a:r>
            <a:r>
              <a:rPr lang="cs-CZ" dirty="0" smtClean="0"/>
              <a:t>) – kníže </a:t>
            </a:r>
            <a:r>
              <a:rPr lang="cs-CZ" dirty="0" err="1" smtClean="0"/>
              <a:t>Rjurik</a:t>
            </a:r>
            <a:endParaRPr lang="cs-CZ" dirty="0" smtClean="0"/>
          </a:p>
          <a:p>
            <a:r>
              <a:rPr lang="cs-CZ" dirty="0" err="1" smtClean="0"/>
              <a:t>Varjažská</a:t>
            </a:r>
            <a:r>
              <a:rPr lang="cs-CZ" dirty="0" smtClean="0"/>
              <a:t> knížata – </a:t>
            </a:r>
            <a:r>
              <a:rPr lang="cs-CZ" dirty="0" err="1" smtClean="0"/>
              <a:t>Rjurikovci</a:t>
            </a:r>
            <a:endParaRPr lang="cs-CZ" dirty="0" smtClean="0"/>
          </a:p>
          <a:p>
            <a:r>
              <a:rPr lang="cs-CZ" dirty="0" smtClean="0"/>
              <a:t>Opírali se o téměř výlučně </a:t>
            </a:r>
            <a:r>
              <a:rPr lang="cs-CZ" dirty="0" err="1" smtClean="0"/>
              <a:t>varjažskou</a:t>
            </a:r>
            <a:r>
              <a:rPr lang="cs-CZ" dirty="0" smtClean="0"/>
              <a:t> družinu, z níž se vyčlenili tzv. BOJAŘI (knížecí muži), kteří tvořili užší radu knížete</a:t>
            </a:r>
          </a:p>
          <a:p>
            <a:r>
              <a:rPr lang="cs-CZ" dirty="0" smtClean="0"/>
              <a:t>Ostatní jsou KNÍŽECÍ ČELEĎÍ (menší lidé)</a:t>
            </a:r>
          </a:p>
          <a:p>
            <a:r>
              <a:rPr lang="cs-CZ" dirty="0" smtClean="0"/>
              <a:t>Mezi velmože postupně pronikali i vojvodové měst (</a:t>
            </a:r>
            <a:r>
              <a:rPr lang="cs-CZ" dirty="0" err="1" smtClean="0"/>
              <a:t>starcy</a:t>
            </a:r>
            <a:r>
              <a:rPr lang="cs-CZ" dirty="0" smtClean="0"/>
              <a:t> </a:t>
            </a:r>
            <a:r>
              <a:rPr lang="cs-CZ" dirty="0" err="1" smtClean="0"/>
              <a:t>gradskije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Vybírání daní (</a:t>
            </a:r>
            <a:r>
              <a:rPr lang="cs-CZ" dirty="0" err="1" smtClean="0"/>
              <a:t>mir</a:t>
            </a:r>
            <a:r>
              <a:rPr lang="cs-CZ" dirty="0" smtClean="0"/>
              <a:t>) – kníže chodil se svými bojovníky PO LIDECH (tzv. </a:t>
            </a:r>
            <a:r>
              <a:rPr lang="cs-CZ" dirty="0" err="1" smtClean="0"/>
              <a:t>poljudje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Daně se vybíraly nejen v penězích, ale i v kožešinách, medu, vosku, obilí</a:t>
            </a:r>
          </a:p>
          <a:p>
            <a:r>
              <a:rPr lang="cs-CZ" dirty="0" smtClean="0"/>
              <a:t>Roku 882 dobyl kníže Oleg Kyjev → sjednocení s </a:t>
            </a:r>
            <a:r>
              <a:rPr lang="cs-CZ" dirty="0" smtClean="0"/>
              <a:t>Novgorodem = vznik </a:t>
            </a:r>
            <a:r>
              <a:rPr lang="cs-CZ" dirty="0" smtClean="0"/>
              <a:t>Kyjevské Rusi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74638" y="-512296"/>
            <a:ext cx="269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solidFill>
                <a:srgbClr val="00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1822</Words>
  <Application>Microsoft Office PowerPoint</Application>
  <PresentationFormat>Širokoúhlá obrazovka</PresentationFormat>
  <Paragraphs>313</Paragraphs>
  <Slides>41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Trebuchet MS</vt:lpstr>
      <vt:lpstr>Wingdings 2</vt:lpstr>
      <vt:lpstr>Motiv Office</vt:lpstr>
      <vt:lpstr>Kyjevská Rus jako první stát východních Slovanů</vt:lpstr>
      <vt:lpstr>Slované</vt:lpstr>
      <vt:lpstr>Stěhování Slovanů</vt:lpstr>
      <vt:lpstr>Rozšíření Slovanů</vt:lpstr>
      <vt:lpstr>Způsob života nejstarších Slovanů</vt:lpstr>
      <vt:lpstr>Hospodářství</vt:lpstr>
      <vt:lpstr>Rodový způsob života</vt:lpstr>
      <vt:lpstr>Náboženství</vt:lpstr>
      <vt:lpstr>Vznik Kyjevské Rusi</vt:lpstr>
      <vt:lpstr>Varjagové</vt:lpstr>
      <vt:lpstr>Dračí lodě</vt:lpstr>
      <vt:lpstr>První Rjurikovci</vt:lpstr>
      <vt:lpstr>Kyjevská Rus</vt:lpstr>
      <vt:lpstr>Rjurik</vt:lpstr>
      <vt:lpstr>Kníže Oleg   882 - 912</vt:lpstr>
      <vt:lpstr>Prezentace aplikace PowerPoint</vt:lpstr>
      <vt:lpstr>Kníže Igor</vt:lpstr>
      <vt:lpstr>Prezentace aplikace PowerPoint</vt:lpstr>
      <vt:lpstr>Prezentace aplikace PowerPoint</vt:lpstr>
      <vt:lpstr>  Kníže Svjatoslav  962-972  </vt:lpstr>
      <vt:lpstr>Prezentace aplikace PowerPoint</vt:lpstr>
      <vt:lpstr>Kníže Vladimír 980 - 1015</vt:lpstr>
      <vt:lpstr>Pokřtění knížete Vladimíra 988</vt:lpstr>
      <vt:lpstr>Vrchol rozvoje Kyjevské Rusi – Vláda Jaroslava Moudrého 1016 - 1054</vt:lpstr>
      <vt:lpstr>Prezentace aplikace PowerPoint</vt:lpstr>
      <vt:lpstr>Největší územní rozmach Kyjevské Rusi</vt:lpstr>
      <vt:lpstr>Rozpad Kyjevské Rusi – kníže Vladimír II. Monomach 1113 - 1125</vt:lpstr>
      <vt:lpstr>Prezentace aplikace PowerPoint</vt:lpstr>
      <vt:lpstr>Prezentace aplikace PowerPoint</vt:lpstr>
      <vt:lpstr>Prezentace aplikace PowerPoint</vt:lpstr>
      <vt:lpstr>Kultura Kyjevské Rusi</vt:lpstr>
      <vt:lpstr>Tři bohatýři (obraz Vasněcova)</vt:lpstr>
      <vt:lpstr>Prezentace aplikace PowerPoint</vt:lpstr>
      <vt:lpstr>Prezentace aplikace PowerPoint</vt:lpstr>
      <vt:lpstr>Slovo o polku Igorevě (12. stol.?)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jako první stát východních Slovanů</dc:title>
  <dc:creator>Hobzova</dc:creator>
  <cp:lastModifiedBy>Hobzova</cp:lastModifiedBy>
  <cp:revision>35</cp:revision>
  <dcterms:created xsi:type="dcterms:W3CDTF">2015-02-14T12:20:25Z</dcterms:created>
  <dcterms:modified xsi:type="dcterms:W3CDTF">2015-02-16T09:35:51Z</dcterms:modified>
</cp:coreProperties>
</file>