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96" r:id="rId10"/>
    <p:sldId id="263" r:id="rId11"/>
    <p:sldId id="266" r:id="rId12"/>
    <p:sldId id="264" r:id="rId13"/>
    <p:sldId id="267" r:id="rId14"/>
    <p:sldId id="268" r:id="rId15"/>
    <p:sldId id="269" r:id="rId16"/>
    <p:sldId id="270" r:id="rId17"/>
    <p:sldId id="275" r:id="rId18"/>
    <p:sldId id="271" r:id="rId19"/>
    <p:sldId id="274" r:id="rId20"/>
    <p:sldId id="273" r:id="rId21"/>
    <p:sldId id="276" r:id="rId22"/>
    <p:sldId id="277" r:id="rId23"/>
    <p:sldId id="278" r:id="rId24"/>
    <p:sldId id="279" r:id="rId25"/>
    <p:sldId id="280" r:id="rId26"/>
    <p:sldId id="29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4" r:id="rId37"/>
    <p:sldId id="291" r:id="rId38"/>
    <p:sldId id="288" r:id="rId39"/>
    <p:sldId id="292" r:id="rId40"/>
    <p:sldId id="295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94591" autoAdjust="0"/>
  </p:normalViewPr>
  <p:slideViewPr>
    <p:cSldViewPr snapToGrid="0">
      <p:cViewPr varScale="1">
        <p:scale>
          <a:sx n="55" d="100"/>
          <a:sy n="55" d="100"/>
        </p:scale>
        <p:origin x="-84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3FCE-04CB-429D-A1B3-7656B052D282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958CC-B25F-46E7-8F53-BFC62DE6D07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126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958CC-B25F-46E7-8F53-BFC62DE6D07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295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012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3962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085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995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73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04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500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978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0092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587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7606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01E3-31FB-4434-9F9F-B5D32D0434CB}" type="datetimeFigureOut">
              <a:rPr lang="cs-CZ" smtClean="0"/>
              <a:pPr/>
              <a:t>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F405-09B4-4455-B4B6-AC6FFFEF725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77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search?newwindow=1&amp;hl=cs&amp;site=imghp&amp;tbm=isch&amp;source=hp&amp;biw=1366&amp;bih=643&amp;q=Ivan+Hrozn%C3%BD&amp;oq=Ivan+Hrozn%C3%BD&amp;gs_l=img.3..0l2j0i24l6.1253.3826.0.4949.12.12.0.0.0.0.174.1373.3j9.12.0....0...1ac.1.37.img..3.9.967.2fo1hBHNB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vnici.cz/boris-fjodorovic-godunov" TargetMode="External"/><Relationship Id="rId2" Type="http://schemas.openxmlformats.org/officeDocument/2006/relationships/hyperlink" Target="http://forum.valka.cz/viewtopic.php/t/2243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z/search?newwindow=1&amp;hl=cs&amp;biw=1366&amp;bih=643&amp;site=imghp&amp;tbm=isch&amp;sa=1&amp;q=kaza%C5%88sk%C3%BD+chan%C3%A1t&amp;oq=kaza%C5%88sk%C3%BD+c&amp;gs_l=img.3.1.0i24l2.5557.9965.0.11814.7.4.1.2.2.0.154.509.0j4.4.0....0...1c.1.37.img..1.6.452.XdJZhyXGH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IVAN IV. a vznik ruského samoděržaví</a:t>
            </a:r>
            <a:br>
              <a:rPr lang="cs-CZ" b="1" dirty="0" smtClean="0"/>
            </a:br>
            <a:r>
              <a:rPr lang="cs-CZ" b="1" dirty="0" smtClean="0"/>
              <a:t>Vláda Borise GODUNOVA a období </a:t>
            </a:r>
            <a:r>
              <a:rPr lang="cs-CZ" b="1" dirty="0" err="1" smtClean="0"/>
              <a:t>smuty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90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Opričnina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dirty="0" smtClean="0"/>
              <a:t>1564 – odjel s poklady do </a:t>
            </a:r>
            <a:r>
              <a:rPr lang="cs-CZ" dirty="0" err="1" smtClean="0"/>
              <a:t>Alexandrovské</a:t>
            </a:r>
            <a:r>
              <a:rPr lang="cs-CZ" dirty="0" smtClean="0"/>
              <a:t> </a:t>
            </a:r>
            <a:r>
              <a:rPr lang="cs-CZ" dirty="0" err="1" smtClean="0"/>
              <a:t>slobody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1565 – návrat do Moskvy – zavedení opričniny</a:t>
            </a:r>
          </a:p>
          <a:p>
            <a:r>
              <a:rPr lang="cs-CZ" dirty="0" smtClean="0"/>
              <a:t>Vyčlenění velkých území ze státní správy jako svůj vlastní úděl → </a:t>
            </a:r>
            <a:r>
              <a:rPr lang="cs-CZ" b="1" dirty="0" smtClean="0"/>
              <a:t>opričnina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 opričniny zahrnuta </a:t>
            </a:r>
            <a:r>
              <a:rPr lang="cs-CZ" dirty="0" smtClean="0"/>
              <a:t>většina území </a:t>
            </a:r>
            <a:r>
              <a:rPr lang="cs-CZ" dirty="0" smtClean="0"/>
              <a:t>Moskevské Rusi (20 měst na severu, 2/3 území)</a:t>
            </a:r>
          </a:p>
          <a:p>
            <a:r>
              <a:rPr lang="cs-CZ" dirty="0" smtClean="0"/>
              <a:t>Ostatní </a:t>
            </a:r>
            <a:r>
              <a:rPr lang="cs-CZ" dirty="0" smtClean="0"/>
              <a:t>území </a:t>
            </a:r>
            <a:r>
              <a:rPr lang="cs-CZ" dirty="0" smtClean="0"/>
              <a:t>má být </a:t>
            </a:r>
            <a:r>
              <a:rPr lang="cs-CZ" dirty="0" smtClean="0"/>
              <a:t>spravováno </a:t>
            </a:r>
            <a:r>
              <a:rPr lang="cs-CZ" dirty="0" smtClean="0"/>
              <a:t>podle starého řádu → </a:t>
            </a:r>
            <a:r>
              <a:rPr lang="cs-CZ" b="1" dirty="0" err="1" smtClean="0"/>
              <a:t>zemština</a:t>
            </a:r>
            <a:endParaRPr lang="cs-CZ" b="1" dirty="0" smtClean="0"/>
          </a:p>
          <a:p>
            <a:r>
              <a:rPr lang="cs-CZ" dirty="0" smtClean="0"/>
              <a:t>K ochraně využívá strážců = </a:t>
            </a:r>
            <a:r>
              <a:rPr lang="cs-CZ" dirty="0" err="1" smtClean="0"/>
              <a:t>opričníků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40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Opričniki</a:t>
            </a:r>
            <a:endParaRPr lang="cs-CZ" b="1" dirty="0"/>
          </a:p>
        </p:txBody>
      </p:sp>
      <p:pic>
        <p:nvPicPr>
          <p:cNvPr id="4" name="Picture 2" descr="Klikn&amp;ecaron;te pro zav&amp;rcaron;ení ok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1091" y="365125"/>
            <a:ext cx="5277949" cy="649287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48640" y="169068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 smtClean="0"/>
              <a:t>Tajná </a:t>
            </a:r>
            <a:r>
              <a:rPr lang="cs-CZ" sz="3600" dirty="0" smtClean="0"/>
              <a:t>policie asi 6 </a:t>
            </a:r>
            <a:r>
              <a:rPr lang="cs-CZ" sz="3600" dirty="0" smtClean="0"/>
              <a:t>000 </a:t>
            </a:r>
            <a:r>
              <a:rPr lang="cs-CZ" sz="3600" dirty="0" smtClean="0"/>
              <a:t>mužů, nosí</a:t>
            </a:r>
            <a:r>
              <a:rPr lang="cs-CZ" sz="3600" dirty="0" smtClean="0"/>
              <a:t> č</a:t>
            </a:r>
            <a:r>
              <a:rPr lang="cs-CZ" sz="3600" dirty="0" smtClean="0"/>
              <a:t>erné oblečení, jezdí  </a:t>
            </a:r>
            <a:r>
              <a:rPr lang="cs-CZ" sz="3600" dirty="0" smtClean="0"/>
              <a:t>na vraném koni</a:t>
            </a:r>
          </a:p>
          <a:p>
            <a:pPr>
              <a:buNone/>
            </a:pPr>
            <a:r>
              <a:rPr lang="cs-CZ" sz="3600" dirty="0" smtClean="0"/>
              <a:t>→ popravy a vraždy, rabování</a:t>
            </a:r>
          </a:p>
          <a:p>
            <a:r>
              <a:rPr lang="cs-CZ" sz="3600" dirty="0" smtClean="0"/>
              <a:t>Znaky: </a:t>
            </a:r>
            <a:r>
              <a:rPr lang="cs-CZ" sz="3600" b="1" dirty="0" smtClean="0"/>
              <a:t>Psí hlava a metla→ vykousat a vymést zradu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197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01320" y="466090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Klikn&amp;ecaron;te pro zav&amp;rcaron;ení ok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80" y="365125"/>
            <a:ext cx="8798560" cy="581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39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b="1" dirty="0" smtClean="0"/>
              <a:t>1570</a:t>
            </a:r>
            <a:r>
              <a:rPr lang="cs-CZ" sz="4000" dirty="0" smtClean="0"/>
              <a:t> - výprava proti Novgorodu – masakr, </a:t>
            </a:r>
          </a:p>
          <a:p>
            <a:pPr marL="0" indent="0">
              <a:buNone/>
            </a:pPr>
            <a:r>
              <a:rPr lang="cs-CZ" sz="4000" dirty="0" smtClean="0"/>
              <a:t>vyvraždění a vypálení města</a:t>
            </a:r>
          </a:p>
          <a:p>
            <a:r>
              <a:rPr lang="cs-CZ" sz="4000" dirty="0" smtClean="0"/>
              <a:t>Moskva – poprava zrádců</a:t>
            </a:r>
          </a:p>
          <a:p>
            <a:r>
              <a:rPr lang="cs-CZ" sz="4000" b="1" dirty="0" smtClean="0"/>
              <a:t>1572 </a:t>
            </a:r>
            <a:r>
              <a:rPr lang="cs-CZ" sz="4000" dirty="0" smtClean="0"/>
              <a:t>– zrušení opričniny</a:t>
            </a:r>
          </a:p>
          <a:p>
            <a:pPr lvl="2">
              <a:buFont typeface="Wingdings" pitchFamily="2" charset="2"/>
              <a:buChar char="Ø"/>
            </a:pPr>
            <a:r>
              <a:rPr lang="cs-CZ" sz="4000" dirty="0" smtClean="0"/>
              <a:t> významné rody vyvražděny, jejich půda a majetek zabaveny</a:t>
            </a:r>
          </a:p>
          <a:p>
            <a:pPr lvl="2">
              <a:buFont typeface="Wingdings" pitchFamily="2" charset="2"/>
              <a:buChar char="Ø"/>
            </a:pPr>
            <a:r>
              <a:rPr lang="cs-CZ" sz="4000" dirty="0" smtClean="0"/>
              <a:t> samoděržavná monarchie</a:t>
            </a:r>
          </a:p>
          <a:p>
            <a:pPr lvl="2">
              <a:buFont typeface="Wingdings" pitchFamily="2" charset="2"/>
              <a:buChar char="Ø"/>
            </a:pPr>
            <a:endParaRPr lang="cs-CZ" sz="4000" dirty="0" smtClean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26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s3.amazonaws.com/magnoliasoft.imageweb/bridgeman/supersize/lal319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125"/>
            <a:ext cx="8859520" cy="649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74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prichnik_by_Vasnetso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1089640" cy="649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77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Klady a zápory vlády Ivana 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Ivan IV. byl nadaným vládcem</a:t>
            </a:r>
          </a:p>
          <a:p>
            <a:r>
              <a:rPr lang="cs-CZ" altLang="cs-CZ" dirty="0" smtClean="0"/>
              <a:t> dobře chápal, co Rusko ke svému prospěchu potřebuje, své záměry však prosazoval neadekvátními krutými metodami a svou zemi v konečném výsledku citelně poškodil – hluboká krize</a:t>
            </a:r>
          </a:p>
          <a:p>
            <a:r>
              <a:rPr lang="cs-CZ" altLang="cs-CZ" dirty="0" smtClean="0"/>
              <a:t>Ivan IV. zavedl reformy v oblasti správy, práva, vojenství a hospodářství, hlavním úkolem bylo posílení ústřední carské moci</a:t>
            </a:r>
          </a:p>
          <a:p>
            <a:r>
              <a:rPr lang="cs-CZ" altLang="cs-CZ" dirty="0" smtClean="0"/>
              <a:t>reformy vedly ke stabilizaci politického života státu, což se projevilo i v zahraniční politice</a:t>
            </a:r>
          </a:p>
          <a:p>
            <a:r>
              <a:rPr lang="cs-CZ" altLang="cs-CZ" dirty="0" smtClean="0"/>
              <a:t>za Ivanovy vlády se do Ruska poprvé dostal </a:t>
            </a:r>
            <a:r>
              <a:rPr lang="cs-CZ" altLang="cs-CZ" dirty="0" smtClean="0"/>
              <a:t>knihtisk (1564 </a:t>
            </a:r>
            <a:r>
              <a:rPr lang="cs-CZ" altLang="cs-CZ" dirty="0" err="1" smtClean="0"/>
              <a:t>Apostol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5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1550 – vydán </a:t>
            </a:r>
            <a:r>
              <a:rPr lang="cs-CZ" sz="3600" b="1" dirty="0" err="1" smtClean="0"/>
              <a:t>Suděbnik</a:t>
            </a:r>
            <a:endParaRPr lang="cs-CZ" sz="3600" dirty="0" smtClean="0"/>
          </a:p>
          <a:p>
            <a:pPr lvl="1"/>
            <a:r>
              <a:rPr lang="cs-CZ" sz="3600" dirty="0" smtClean="0"/>
              <a:t>doplnění a upravení zastaralého </a:t>
            </a:r>
            <a:r>
              <a:rPr lang="cs-CZ" sz="3600" dirty="0" err="1" smtClean="0"/>
              <a:t>Suděbniku</a:t>
            </a:r>
            <a:r>
              <a:rPr lang="cs-CZ" sz="3600" dirty="0" smtClean="0"/>
              <a:t> z dob Ivana III.</a:t>
            </a:r>
          </a:p>
          <a:p>
            <a:r>
              <a:rPr lang="cs-CZ" sz="3600" dirty="0" smtClean="0"/>
              <a:t>1551 – svolán velký církevní soubor (sněm)</a:t>
            </a:r>
          </a:p>
          <a:p>
            <a:pPr lvl="1"/>
            <a:r>
              <a:rPr lang="cs-CZ" sz="3600" dirty="0" smtClean="0"/>
              <a:t>Reforma církve</a:t>
            </a:r>
          </a:p>
          <a:p>
            <a:pPr lvl="1"/>
            <a:r>
              <a:rPr lang="cs-CZ" sz="3600" dirty="0" smtClean="0"/>
              <a:t>Z původní pokory ke starším, zkušenějším rádcům a představitelům církve změna politiky směřující k samoděržaví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3773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cs-CZ" sz="3600" dirty="0"/>
              <a:t>Ivan se snažil rozvíjet obchodní styky s evropskými zeměmi, například s Anglií nebo </a:t>
            </a:r>
            <a:r>
              <a:rPr lang="cs-CZ" sz="3600" dirty="0" smtClean="0"/>
              <a:t>Holandskem</a:t>
            </a:r>
          </a:p>
          <a:p>
            <a:pPr>
              <a:buFont typeface="Wingdings 2"/>
              <a:buChar char=""/>
              <a:defRPr/>
            </a:pPr>
            <a:r>
              <a:rPr lang="cs-CZ" sz="3600" dirty="0" smtClean="0"/>
              <a:t>Vypravil výpravy za Ural → počátek kolonizace Sibiře a Dálného východu</a:t>
            </a:r>
          </a:p>
          <a:p>
            <a:pPr>
              <a:buFont typeface="Wingdings 2"/>
              <a:buChar char=""/>
              <a:defRPr/>
            </a:pPr>
            <a:r>
              <a:rPr lang="cs-CZ" sz="3600" dirty="0" smtClean="0"/>
              <a:t>Upevnil carskou moc → </a:t>
            </a:r>
            <a:r>
              <a:rPr lang="cs-CZ" sz="3600" b="1" dirty="0" smtClean="0"/>
              <a:t>samoděržaví</a:t>
            </a:r>
            <a:r>
              <a:rPr lang="cs-CZ" sz="3600" dirty="0" smtClean="0"/>
              <a:t>, neomezený vládce</a:t>
            </a:r>
          </a:p>
          <a:p>
            <a:pPr>
              <a:buFont typeface="Wingdings 2"/>
              <a:buChar char=""/>
              <a:defRPr/>
            </a:pPr>
            <a:r>
              <a:rPr lang="cs-CZ" sz="3600" dirty="0" smtClean="0"/>
              <a:t>Vedl války s </a:t>
            </a:r>
            <a:r>
              <a:rPr lang="cs-CZ" sz="3600" dirty="0" err="1" smtClean="0"/>
              <a:t>Livonskem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24549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Smrt careviče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smtClean="0"/>
              <a:t>1581 </a:t>
            </a:r>
            <a:r>
              <a:rPr lang="cs-CZ" sz="3200" dirty="0"/>
              <a:t>k</a:t>
            </a:r>
            <a:r>
              <a:rPr lang="cs-CZ" sz="3200" dirty="0" smtClean="0"/>
              <a:t>onflikt mezi carem a jeho následníkem carevičem Ivanem → Ivan IV. ho uhodil železnou tyčí , po 4 dnech  carevič umírá</a:t>
            </a:r>
          </a:p>
          <a:p>
            <a:r>
              <a:rPr lang="cs-CZ" sz="3200" dirty="0" smtClean="0"/>
              <a:t>Ivanu Hroznému zbyl jen slabomyslný syn </a:t>
            </a:r>
            <a:r>
              <a:rPr lang="cs-CZ" sz="3200" dirty="0" err="1" smtClean="0"/>
              <a:t>Fjodor</a:t>
            </a:r>
            <a:r>
              <a:rPr lang="cs-CZ" sz="3200" dirty="0" smtClean="0"/>
              <a:t>, který nebyl schopen vládnout</a:t>
            </a:r>
          </a:p>
          <a:p>
            <a:r>
              <a:rPr lang="cs-CZ" sz="3200" dirty="0" smtClean="0"/>
              <a:t> syn Dimitrij → je ještě malý, zrozen z pátého manželství, které církev neuznávala</a:t>
            </a:r>
          </a:p>
          <a:p>
            <a:pPr>
              <a:defRPr/>
            </a:pPr>
            <a:r>
              <a:rPr lang="cs-CZ" sz="3200" dirty="0"/>
              <a:t>Když Ivan IV. v roce 1584 zemřel a na jeho místo nastoupil bezdětný mladší syn </a:t>
            </a:r>
            <a:r>
              <a:rPr lang="cs-CZ" sz="3200" dirty="0" err="1"/>
              <a:t>Fjodor</a:t>
            </a:r>
            <a:r>
              <a:rPr lang="cs-CZ" sz="3200" dirty="0"/>
              <a:t> I. </a:t>
            </a:r>
            <a:r>
              <a:rPr lang="cs-CZ" sz="3200" dirty="0" err="1"/>
              <a:t>Ivanovič</a:t>
            </a:r>
            <a:r>
              <a:rPr lang="cs-CZ" sz="3200" dirty="0"/>
              <a:t>, znamenalo to konec dynastie Rurikovců.</a:t>
            </a:r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745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Ivana 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922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Syn Vasilije III. </a:t>
            </a:r>
            <a:r>
              <a:rPr lang="cs-CZ" dirty="0"/>
              <a:t> </a:t>
            </a:r>
            <a:r>
              <a:rPr lang="cs-CZ" dirty="0" smtClean="0"/>
              <a:t>A Jeleny </a:t>
            </a:r>
            <a:r>
              <a:rPr lang="cs-CZ" dirty="0" err="1" smtClean="0"/>
              <a:t>Glinské</a:t>
            </a:r>
            <a:endParaRPr lang="cs-CZ" dirty="0" smtClean="0"/>
          </a:p>
          <a:p>
            <a:r>
              <a:rPr lang="cs-CZ" dirty="0" smtClean="0"/>
              <a:t>Narodil se 25.8. 1530</a:t>
            </a:r>
          </a:p>
          <a:p>
            <a:r>
              <a:rPr lang="cs-CZ" dirty="0" smtClean="0"/>
              <a:t>3.12. 1533 zemřel Vasilij III. →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smtClean="0"/>
              <a:t>carevič </a:t>
            </a:r>
            <a:r>
              <a:rPr lang="cs-CZ" dirty="0" smtClean="0"/>
              <a:t>Ivan IV zdědil trůn, </a:t>
            </a:r>
          </a:p>
          <a:p>
            <a:pPr marL="0" indent="0">
              <a:buNone/>
            </a:pPr>
            <a:r>
              <a:rPr lang="cs-CZ" dirty="0" smtClean="0"/>
              <a:t>    regentkou je jeho matka</a:t>
            </a:r>
          </a:p>
          <a:p>
            <a:r>
              <a:rPr lang="cs-CZ" dirty="0" smtClean="0"/>
              <a:t>Krvavé boje o moc mezi </a:t>
            </a:r>
            <a:r>
              <a:rPr lang="cs-CZ" dirty="0" err="1" smtClean="0"/>
              <a:t>Glinskými</a:t>
            </a:r>
            <a:r>
              <a:rPr lang="cs-CZ" dirty="0" smtClean="0"/>
              <a:t>, 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dirty="0" err="1" smtClean="0"/>
              <a:t>Šujskými</a:t>
            </a:r>
            <a:r>
              <a:rPr lang="cs-CZ" dirty="0" smtClean="0"/>
              <a:t> a Bělskými</a:t>
            </a:r>
          </a:p>
          <a:p>
            <a:r>
              <a:rPr lang="cs-CZ" dirty="0" smtClean="0"/>
              <a:t>Násilí a vraždy poznamenají povahu</a:t>
            </a:r>
          </a:p>
          <a:p>
            <a:pPr marL="0" indent="0">
              <a:buNone/>
            </a:pPr>
            <a:r>
              <a:rPr lang="cs-CZ" dirty="0" smtClean="0"/>
              <a:t>   Ivana IV. , je nervní, bojácný, </a:t>
            </a:r>
            <a:r>
              <a:rPr lang="cs-CZ" dirty="0" err="1" smtClean="0"/>
              <a:t>nevyzpyta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  </a:t>
            </a:r>
            <a:r>
              <a:rPr lang="cs-CZ" dirty="0" err="1" smtClean="0"/>
              <a:t>telný</a:t>
            </a:r>
            <a:endParaRPr lang="cs-CZ" dirty="0" smtClean="0"/>
          </a:p>
          <a:p>
            <a:r>
              <a:rPr lang="cs-CZ" dirty="0" smtClean="0"/>
              <a:t>3.4. 1538 zemřela Jelena </a:t>
            </a:r>
            <a:r>
              <a:rPr lang="cs-CZ" dirty="0" err="1" smtClean="0"/>
              <a:t>Glinská</a:t>
            </a:r>
            <a:endParaRPr lang="cs-CZ" dirty="0" smtClean="0"/>
          </a:p>
        </p:txBody>
      </p:sp>
      <p:pic>
        <p:nvPicPr>
          <p:cNvPr id="4" name="Obrázek 3" descr="Glinskaj i Vasilij I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7982" y="-102235"/>
            <a:ext cx="5860098" cy="54457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0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historieweb.cz/sites/default/files/styles/obrazek_v_textu_600/public/obrazky/2012/04/06/repinivan_hrozny_a_jeho_syn_iv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720" y="365126"/>
            <a:ext cx="10749280" cy="6492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3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hrozny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65125"/>
            <a:ext cx="5052695" cy="6492875"/>
          </a:xfrm>
          <a:prstGeom prst="rect">
            <a:avLst/>
          </a:prstGeom>
        </p:spPr>
      </p:pic>
      <p:pic>
        <p:nvPicPr>
          <p:cNvPr id="5" name="Obrázek 4" descr="ivan_iv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4240" y="365125"/>
            <a:ext cx="4937759" cy="634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Kultura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přestavba moskevského hradu Kremlu</a:t>
            </a:r>
          </a:p>
          <a:p>
            <a:r>
              <a:rPr lang="cs-CZ" dirty="0" smtClean="0"/>
              <a:t>nová chrámová architektura – stanové chrámy</a:t>
            </a:r>
          </a:p>
          <a:p>
            <a:pPr lvl="1"/>
            <a:r>
              <a:rPr lang="cs-CZ" sz="2800" dirty="0" smtClean="0"/>
              <a:t>méně </a:t>
            </a:r>
            <a:r>
              <a:rPr lang="cs-CZ" sz="2800" dirty="0" err="1" smtClean="0"/>
              <a:t>byzanstkých</a:t>
            </a:r>
            <a:r>
              <a:rPr lang="cs-CZ" sz="2800" dirty="0" smtClean="0"/>
              <a:t> vlivů, využití domácích lidových prvků</a:t>
            </a:r>
          </a:p>
          <a:p>
            <a:pPr lvl="1"/>
            <a:r>
              <a:rPr lang="cs-CZ" sz="2800" dirty="0" smtClean="0"/>
              <a:t>Chrám Vasilije Blaženého v Moskvě </a:t>
            </a:r>
          </a:p>
          <a:p>
            <a:r>
              <a:rPr lang="cs-CZ" dirty="0" smtClean="0"/>
              <a:t>Malířství – důraz na realismus</a:t>
            </a:r>
          </a:p>
          <a:p>
            <a:r>
              <a:rPr lang="cs-CZ" dirty="0" smtClean="0"/>
              <a:t>Literatura </a:t>
            </a:r>
          </a:p>
          <a:p>
            <a:pPr lvl="1"/>
            <a:r>
              <a:rPr lang="cs-CZ" sz="2800" dirty="0" smtClean="0"/>
              <a:t>polemiky, letopisy, dopisy a poselství Ivana Hrozného</a:t>
            </a:r>
          </a:p>
          <a:p>
            <a:pPr lvl="1"/>
            <a:r>
              <a:rPr lang="cs-CZ" sz="2800" dirty="0" smtClean="0"/>
              <a:t>počátky vědecké literatury</a:t>
            </a:r>
          </a:p>
          <a:p>
            <a:pPr lvl="2"/>
            <a:r>
              <a:rPr lang="cs-CZ" sz="2800" dirty="0" smtClean="0"/>
              <a:t>Encyklopedie vědomostí – tzv. </a:t>
            </a:r>
            <a:r>
              <a:rPr lang="cs-CZ" sz="2800" dirty="0" err="1" smtClean="0"/>
              <a:t>Azbukovnik</a:t>
            </a:r>
            <a:r>
              <a:rPr lang="cs-CZ" sz="2800" dirty="0" smtClean="0"/>
              <a:t>, </a:t>
            </a:r>
            <a:r>
              <a:rPr lang="cs-CZ" sz="2800" dirty="0" err="1" smtClean="0"/>
              <a:t>Domostroj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790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Vasilije </a:t>
            </a:r>
            <a:br>
              <a:rPr lang="cs-CZ" dirty="0" smtClean="0"/>
            </a:br>
            <a:r>
              <a:rPr lang="cs-CZ" dirty="0" smtClean="0"/>
              <a:t>Blaženého</a:t>
            </a:r>
            <a:endParaRPr lang="cs-CZ" dirty="0"/>
          </a:p>
        </p:txBody>
      </p:sp>
      <p:pic>
        <p:nvPicPr>
          <p:cNvPr id="4" name="Picture 2" descr="F:\škola ruština\druhák\chram vasila blazeneh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560" y="0"/>
            <a:ext cx="694944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16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dirty="0" smtClean="0"/>
              <a:t>Byl postaven v letech 1555 – 1560 na počest vítězství nad Kazaní</a:t>
            </a:r>
          </a:p>
          <a:p>
            <a:r>
              <a:rPr lang="cs-CZ" sz="4000" dirty="0" smtClean="0"/>
              <a:t>Původní název </a:t>
            </a:r>
            <a:r>
              <a:rPr lang="cs-CZ" sz="4000" dirty="0" err="1" smtClean="0"/>
              <a:t>Pokrovskij</a:t>
            </a:r>
            <a:r>
              <a:rPr lang="cs-CZ" sz="4000" dirty="0" smtClean="0"/>
              <a:t> sobor</a:t>
            </a:r>
          </a:p>
          <a:p>
            <a:r>
              <a:rPr lang="cs-CZ" sz="4000" dirty="0" smtClean="0"/>
              <a:t>Osm samostatných kostelů</a:t>
            </a:r>
          </a:p>
          <a:p>
            <a:r>
              <a:rPr lang="cs-CZ" sz="4000" dirty="0" smtClean="0"/>
              <a:t>Soukromá kaple Ivana IV.</a:t>
            </a:r>
          </a:p>
          <a:p>
            <a:r>
              <a:rPr lang="cs-CZ" sz="4000" dirty="0" smtClean="0"/>
              <a:t>Stavitelé Barma a </a:t>
            </a:r>
            <a:r>
              <a:rPr lang="cs-CZ" sz="4000" dirty="0" err="1" smtClean="0"/>
              <a:t>Postnik</a:t>
            </a:r>
            <a:r>
              <a:rPr lang="cs-CZ" sz="4000" dirty="0" smtClean="0"/>
              <a:t> Jakovlev (podle legendy byl na příkaz Ivana IV. </a:t>
            </a:r>
            <a:r>
              <a:rPr lang="cs-CZ" sz="4000" dirty="0"/>
              <a:t>o</a:t>
            </a:r>
            <a:r>
              <a:rPr lang="cs-CZ" sz="4000" dirty="0" smtClean="0"/>
              <a:t>slepen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307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Fjodor</a:t>
            </a:r>
            <a:r>
              <a:rPr lang="cs-CZ" b="1" dirty="0" smtClean="0"/>
              <a:t> </a:t>
            </a:r>
            <a:r>
              <a:rPr lang="cs-CZ" b="1" dirty="0" err="1" smtClean="0"/>
              <a:t>Ivanovič</a:t>
            </a:r>
            <a:r>
              <a:rPr lang="cs-CZ" b="1" dirty="0" smtClean="0"/>
              <a:t> </a:t>
            </a:r>
            <a:r>
              <a:rPr lang="cs-CZ" sz="3600" b="1" dirty="0" smtClean="0"/>
              <a:t>(1584 – 1598)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syn Ivana IV.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„slabý tělem i duchem“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měl k ruce vládní komisi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Neschopen vládnout </a:t>
            </a:r>
          </a:p>
          <a:p>
            <a:pPr marL="0" indent="0">
              <a:buNone/>
            </a:pPr>
            <a:r>
              <a:rPr lang="cs-CZ" sz="4000" dirty="0"/>
              <a:t> 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chemeClr val="tx1"/>
                </a:solidFill>
              </a:rPr>
              <a:t>Moskevské Rusi</a:t>
            </a:r>
          </a:p>
          <a:p>
            <a:r>
              <a:rPr lang="cs-CZ" sz="4000" dirty="0" smtClean="0">
                <a:solidFill>
                  <a:schemeClr val="tx1"/>
                </a:solidFill>
              </a:rPr>
              <a:t>Skutečným vládcem se stává </a:t>
            </a:r>
          </a:p>
          <a:p>
            <a:pPr marL="0" indent="0">
              <a:buNone/>
            </a:pPr>
            <a:r>
              <a:rPr lang="cs-CZ" sz="4000" dirty="0"/>
              <a:t> </a:t>
            </a:r>
            <a:r>
              <a:rPr lang="cs-CZ" sz="4000" dirty="0" smtClean="0"/>
              <a:t>  </a:t>
            </a:r>
            <a:r>
              <a:rPr lang="cs-CZ" sz="4000" dirty="0" smtClean="0">
                <a:solidFill>
                  <a:schemeClr val="tx1"/>
                </a:solidFill>
              </a:rPr>
              <a:t>Boris </a:t>
            </a:r>
            <a:r>
              <a:rPr lang="cs-CZ" sz="4000" dirty="0" err="1" smtClean="0">
                <a:solidFill>
                  <a:schemeClr val="tx1"/>
                </a:solidFill>
              </a:rPr>
              <a:t>Godunov</a:t>
            </a:r>
            <a:endParaRPr lang="cs-CZ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4000" dirty="0" smtClean="0">
                <a:solidFill>
                  <a:schemeClr val="tx1"/>
                </a:solidFill>
              </a:rPr>
              <a:t>	&gt; </a:t>
            </a:r>
            <a:r>
              <a:rPr lang="cs-CZ" sz="4000" b="1" dirty="0" smtClean="0">
                <a:solidFill>
                  <a:schemeClr val="tx1"/>
                </a:solidFill>
              </a:rPr>
              <a:t>konec dynastie </a:t>
            </a:r>
            <a:r>
              <a:rPr lang="cs-CZ" sz="4000" b="1" dirty="0" err="1" smtClean="0">
                <a:solidFill>
                  <a:schemeClr val="tx1"/>
                </a:solidFill>
              </a:rPr>
              <a:t>Rjurikovců</a:t>
            </a:r>
            <a:endParaRPr lang="cs-CZ" sz="4000" b="1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712" y="0"/>
            <a:ext cx="489928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289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6" name="Picture 4" descr="https://upload.wikimedia.org/wikipedia/commons/7/73/Fyodor%26bor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596" y="365125"/>
            <a:ext cx="9103404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5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Boris </a:t>
            </a:r>
            <a:r>
              <a:rPr lang="cs-CZ" b="1" dirty="0" err="1" smtClean="0"/>
              <a:t>Godunov</a:t>
            </a:r>
            <a:r>
              <a:rPr lang="cs-CZ" b="1" dirty="0" smtClean="0"/>
              <a:t> </a:t>
            </a:r>
            <a:r>
              <a:rPr lang="cs-CZ" sz="3600" b="1" dirty="0" smtClean="0"/>
              <a:t>(1598 – 1605</a:t>
            </a:r>
            <a:r>
              <a:rPr lang="cs-CZ" sz="1800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1598 korunován ruským carem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Schopný a inteligentní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Z rodu moskevských bojarů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Po celý život negramotný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Uznáván odpůrci</a:t>
            </a:r>
          </a:p>
          <a:p>
            <a:pPr algn="just">
              <a:lnSpc>
                <a:spcPct val="120000"/>
              </a:lnSpc>
            </a:pPr>
            <a:r>
              <a:rPr lang="cs-CZ" sz="3200" dirty="0" smtClean="0">
                <a:solidFill>
                  <a:schemeClr val="tx1"/>
                </a:solidFill>
              </a:rPr>
              <a:t>Bez morálních zábran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840" y="0"/>
            <a:ext cx="501016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298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 smtClean="0">
                <a:solidFill>
                  <a:schemeClr val="tx1"/>
                </a:solidFill>
              </a:rPr>
              <a:t>Podezřívali ho i z činů, které nespáchal 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</a:rPr>
              <a:t>    (vražda </a:t>
            </a:r>
            <a:r>
              <a:rPr lang="cs-CZ" sz="9600" b="1" dirty="0" err="1" smtClean="0">
                <a:solidFill>
                  <a:schemeClr val="tx1"/>
                </a:solidFill>
              </a:rPr>
              <a:t>Uary</a:t>
            </a:r>
            <a:r>
              <a:rPr lang="cs-CZ" sz="9600" b="1" dirty="0" smtClean="0">
                <a:solidFill>
                  <a:schemeClr val="tx1"/>
                </a:solidFill>
              </a:rPr>
              <a:t> – Dimitrije</a:t>
            </a:r>
            <a:r>
              <a:rPr lang="cs-CZ" sz="9600" dirty="0" smtClean="0">
                <a:solidFill>
                  <a:schemeClr val="tx1"/>
                </a:solidFill>
              </a:rPr>
              <a:t>, druhého z carských synů)</a:t>
            </a:r>
          </a:p>
          <a:p>
            <a:endParaRPr lang="cs-CZ" sz="9600" dirty="0" smtClean="0">
              <a:solidFill>
                <a:schemeClr val="tx1"/>
              </a:solidFill>
            </a:endParaRPr>
          </a:p>
          <a:p>
            <a:r>
              <a:rPr lang="cs-CZ" sz="9600" b="1" dirty="0" smtClean="0">
                <a:solidFill>
                  <a:schemeClr val="tx1"/>
                </a:solidFill>
              </a:rPr>
              <a:t>1589</a:t>
            </a:r>
            <a:r>
              <a:rPr lang="cs-CZ" sz="9600" dirty="0" smtClean="0">
                <a:solidFill>
                  <a:schemeClr val="tx1"/>
                </a:solidFill>
              </a:rPr>
              <a:t> povýšení moskevského metropolity </a:t>
            </a:r>
            <a:r>
              <a:rPr lang="cs-CZ" sz="9600" b="1" dirty="0" err="1" smtClean="0">
                <a:solidFill>
                  <a:schemeClr val="tx1"/>
                </a:solidFill>
              </a:rPr>
              <a:t>Iova</a:t>
            </a:r>
            <a:r>
              <a:rPr lang="cs-CZ" sz="9600" dirty="0" smtClean="0">
                <a:solidFill>
                  <a:schemeClr val="tx1"/>
                </a:solidFill>
              </a:rPr>
              <a:t> na patriarchu (jeho přítel a spojenec)</a:t>
            </a:r>
          </a:p>
          <a:p>
            <a:pPr marL="0" indent="0">
              <a:buNone/>
            </a:pPr>
            <a:r>
              <a:rPr lang="cs-CZ" sz="9600" dirty="0" smtClean="0">
                <a:solidFill>
                  <a:schemeClr val="tx1"/>
                </a:solidFill>
              </a:rPr>
              <a:t>    &gt; nezávislost pravoslavné církve</a:t>
            </a:r>
          </a:p>
          <a:p>
            <a:endParaRPr lang="cs-CZ" sz="9600" dirty="0" smtClean="0">
              <a:solidFill>
                <a:schemeClr val="tx1"/>
              </a:solidFill>
            </a:endParaRPr>
          </a:p>
          <a:p>
            <a:r>
              <a:rPr lang="cs-CZ" sz="9600" b="1" dirty="0" smtClean="0">
                <a:solidFill>
                  <a:schemeClr val="tx1"/>
                </a:solidFill>
              </a:rPr>
              <a:t>1587 - </a:t>
            </a:r>
            <a:r>
              <a:rPr lang="cs-CZ" sz="9600" dirty="0" smtClean="0">
                <a:solidFill>
                  <a:schemeClr val="tx1"/>
                </a:solidFill>
              </a:rPr>
              <a:t>uzavřel na 15 let </a:t>
            </a:r>
            <a:r>
              <a:rPr lang="cs-CZ" sz="9600" b="1" dirty="0" smtClean="0">
                <a:solidFill>
                  <a:schemeClr val="tx1"/>
                </a:solidFill>
              </a:rPr>
              <a:t>příměří s Polskem</a:t>
            </a:r>
            <a:r>
              <a:rPr lang="cs-CZ" sz="9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9600" b="1" dirty="0" smtClean="0">
                <a:solidFill>
                  <a:schemeClr val="tx1"/>
                </a:solidFill>
              </a:rPr>
              <a:t>1595 - „věčný mír“ se Švédskem</a:t>
            </a:r>
            <a:endParaRPr lang="cs-CZ" sz="9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9600" dirty="0" smtClean="0">
              <a:solidFill>
                <a:schemeClr val="tx1"/>
              </a:solidFill>
            </a:endParaRPr>
          </a:p>
          <a:p>
            <a:r>
              <a:rPr lang="cs-CZ" sz="9600" dirty="0" smtClean="0">
                <a:solidFill>
                  <a:schemeClr val="tx1"/>
                </a:solidFill>
              </a:rPr>
              <a:t>Rusku byly </a:t>
            </a:r>
            <a:r>
              <a:rPr lang="cs-CZ" sz="9600" b="1" dirty="0" smtClean="0">
                <a:solidFill>
                  <a:schemeClr val="tx1"/>
                </a:solidFill>
              </a:rPr>
              <a:t>vráceny oblasti </a:t>
            </a:r>
            <a:r>
              <a:rPr lang="cs-CZ" sz="9600" dirty="0" smtClean="0">
                <a:solidFill>
                  <a:schemeClr val="tx1"/>
                </a:solidFill>
              </a:rPr>
              <a:t>ztracené v </a:t>
            </a:r>
            <a:r>
              <a:rPr lang="cs-CZ" sz="9600" dirty="0" err="1" smtClean="0">
                <a:solidFill>
                  <a:schemeClr val="tx1"/>
                </a:solidFill>
              </a:rPr>
              <a:t>livonské</a:t>
            </a:r>
            <a:r>
              <a:rPr lang="cs-CZ" sz="9600" dirty="0" smtClean="0">
                <a:solidFill>
                  <a:schemeClr val="tx1"/>
                </a:solidFill>
              </a:rPr>
              <a:t> válce</a:t>
            </a:r>
          </a:p>
          <a:p>
            <a:r>
              <a:rPr lang="cs-CZ" sz="9600" dirty="0" smtClean="0">
                <a:solidFill>
                  <a:schemeClr val="tx1"/>
                </a:solidFill>
              </a:rPr>
              <a:t>získal  </a:t>
            </a:r>
            <a:r>
              <a:rPr lang="cs-CZ" sz="9600" b="1" dirty="0" smtClean="0">
                <a:solidFill>
                  <a:schemeClr val="tx1"/>
                </a:solidFill>
              </a:rPr>
              <a:t>přístup k Finskému zálivu</a:t>
            </a:r>
          </a:p>
          <a:p>
            <a:endParaRPr lang="cs-CZ" sz="9600" dirty="0" smtClean="0">
              <a:solidFill>
                <a:schemeClr val="tx1"/>
              </a:solidFill>
            </a:endParaRPr>
          </a:p>
          <a:p>
            <a:endParaRPr lang="cs-CZ" sz="7400" dirty="0"/>
          </a:p>
        </p:txBody>
      </p:sp>
    </p:spTree>
    <p:extLst>
      <p:ext uri="{BB962C8B-B14F-4D97-AF65-F5344CB8AC3E}">
        <p14:creationId xmlns:p14="http://schemas.microsoft.com/office/powerpoint/2010/main" xmlns="" val="19040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Čemu čelil Boris </a:t>
            </a:r>
            <a:r>
              <a:rPr lang="cs-CZ" b="1" dirty="0" err="1"/>
              <a:t>Godunov</a:t>
            </a:r>
            <a:r>
              <a:rPr lang="cs-CZ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útokům bojarské opozice (Vasilij </a:t>
            </a:r>
            <a:r>
              <a:rPr lang="cs-CZ" sz="3200" dirty="0" err="1" smtClean="0">
                <a:solidFill>
                  <a:schemeClr val="tx1"/>
                </a:solidFill>
              </a:rPr>
              <a:t>Šujskij</a:t>
            </a:r>
            <a:r>
              <a:rPr lang="cs-CZ" sz="3200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sz="3200" b="1" dirty="0" smtClean="0">
                <a:solidFill>
                  <a:schemeClr val="tx1"/>
                </a:solidFill>
              </a:rPr>
              <a:t>1600</a:t>
            </a:r>
            <a:r>
              <a:rPr lang="cs-CZ" sz="3200" dirty="0" smtClean="0">
                <a:solidFill>
                  <a:schemeClr val="tx1"/>
                </a:solidFill>
              </a:rPr>
              <a:t> sucha a kruté mrazy v Moskvě</a:t>
            </a:r>
          </a:p>
          <a:p>
            <a:r>
              <a:rPr lang="cs-CZ" sz="3200" b="1" dirty="0" smtClean="0">
                <a:solidFill>
                  <a:schemeClr val="tx1"/>
                </a:solidFill>
              </a:rPr>
              <a:t>1601 – 1603 </a:t>
            </a:r>
            <a:r>
              <a:rPr lang="cs-CZ" sz="3200" dirty="0" smtClean="0">
                <a:solidFill>
                  <a:schemeClr val="tx1"/>
                </a:solidFill>
              </a:rPr>
              <a:t>hladomor, lidé prchali do měst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loupežení a drancování, krize</a:t>
            </a:r>
          </a:p>
          <a:p>
            <a:r>
              <a:rPr lang="cs-CZ" sz="3200" dirty="0" smtClean="0"/>
              <a:t>1605 smrt Borise </a:t>
            </a:r>
            <a:r>
              <a:rPr lang="cs-CZ" sz="3200" dirty="0" err="1" smtClean="0"/>
              <a:t>Godunova</a:t>
            </a:r>
            <a:r>
              <a:rPr lang="cs-CZ" sz="3200" dirty="0" smtClean="0"/>
              <a:t> (53 let)</a:t>
            </a:r>
          </a:p>
          <a:p>
            <a:r>
              <a:rPr lang="cs-CZ" sz="3200" dirty="0" smtClean="0"/>
              <a:t>Nakrátko se stal carem jeho syn </a:t>
            </a:r>
            <a:r>
              <a:rPr lang="cs-CZ" sz="3200" dirty="0" err="1" smtClean="0"/>
              <a:t>Fjodor</a:t>
            </a:r>
            <a:r>
              <a:rPr lang="cs-CZ" sz="3200" dirty="0" smtClean="0"/>
              <a:t>, ale byl zabit i se svou matkou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(rozhlášeno, že spáchali sebevraždu)</a:t>
            </a:r>
          </a:p>
          <a:p>
            <a:endParaRPr lang="cs-CZ" sz="32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656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1543 se ve svých 13 letech dopustil první vraždy → vražda účinná a rychlá zbraň</a:t>
            </a:r>
          </a:p>
          <a:p>
            <a:r>
              <a:rPr lang="cs-CZ" b="1" dirty="0" smtClean="0"/>
              <a:t>16.1.1547 korunován carem </a:t>
            </a:r>
            <a:r>
              <a:rPr lang="cs-CZ" dirty="0" smtClean="0"/>
              <a:t>→ vládce „</a:t>
            </a:r>
            <a:r>
              <a:rPr lang="cs-CZ" dirty="0" err="1" smtClean="0"/>
              <a:t>vseja</a:t>
            </a:r>
            <a:r>
              <a:rPr lang="cs-CZ" dirty="0" smtClean="0"/>
              <a:t> </a:t>
            </a:r>
            <a:r>
              <a:rPr lang="cs-CZ" dirty="0" smtClean="0"/>
              <a:t>Rusi“</a:t>
            </a:r>
          </a:p>
          <a:p>
            <a:r>
              <a:rPr lang="cs-CZ" dirty="0" smtClean="0"/>
              <a:t>3.2</a:t>
            </a:r>
            <a:r>
              <a:rPr lang="cs-CZ" dirty="0" smtClean="0"/>
              <a:t>. 1547 se oženil s Anastázií </a:t>
            </a:r>
            <a:r>
              <a:rPr lang="cs-CZ" dirty="0" err="1" smtClean="0"/>
              <a:t>Zacharjinovou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šťastné manželství, mají celkem 6 dětí – přežil pouze syn </a:t>
            </a:r>
            <a:r>
              <a:rPr lang="cs-CZ" dirty="0" err="1" smtClean="0"/>
              <a:t>Fjodor</a:t>
            </a:r>
            <a:endParaRPr lang="cs-CZ" dirty="0" smtClean="0"/>
          </a:p>
          <a:p>
            <a:r>
              <a:rPr lang="cs-CZ" dirty="0" smtClean="0"/>
              <a:t>→období reforem</a:t>
            </a:r>
          </a:p>
          <a:p>
            <a:r>
              <a:rPr lang="cs-CZ" dirty="0" smtClean="0"/>
              <a:t>z</a:t>
            </a:r>
            <a:r>
              <a:rPr lang="cs-CZ" dirty="0" smtClean="0"/>
              <a:t>emřela </a:t>
            </a:r>
            <a:r>
              <a:rPr lang="cs-CZ" dirty="0" smtClean="0"/>
              <a:t>7.8. 1560 → začíná temné období, krutovláda→ získal přízvisko „Hrozný“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64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835" y="365125"/>
            <a:ext cx="9526329" cy="5503329"/>
          </a:xfrm>
        </p:spPr>
      </p:pic>
    </p:spTree>
    <p:extLst>
      <p:ext uri="{BB962C8B-B14F-4D97-AF65-F5344CB8AC3E}">
        <p14:creationId xmlns:p14="http://schemas.microsoft.com/office/powerpoint/2010/main" xmlns="" val="415617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 – období </a:t>
            </a:r>
            <a:r>
              <a:rPr lang="cs-CZ" b="1" dirty="0" err="1" smtClean="0"/>
              <a:t>smuty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ruské hospodářství v 16. st. převážně zemědělské – 2 typy půdy: </a:t>
            </a:r>
            <a:r>
              <a:rPr lang="cs-CZ" dirty="0" err="1" smtClean="0">
                <a:solidFill>
                  <a:schemeClr val="tx1"/>
                </a:solidFill>
              </a:rPr>
              <a:t>votčina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poměstí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v 17. st. zasáhly moderní tendence -&gt; změny v ekonomice, politice, armádě,…</a:t>
            </a:r>
          </a:p>
          <a:p>
            <a:pPr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koncem 15. st. se zrodila myšlenka Moskvy jako třetího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>
                <a:solidFill>
                  <a:schemeClr val="tx1"/>
                </a:solidFill>
              </a:rPr>
              <a:t>   Říma a r. 1589 se moskevský arcibiskup stal metropolitou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období zmatků z let 1587 – 1613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vymření dynastie Rurikovců -&gt; nástup Romanovců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63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rok 1591 – smrt </a:t>
            </a:r>
            <a:r>
              <a:rPr lang="cs-CZ" dirty="0" err="1" smtClean="0">
                <a:solidFill>
                  <a:schemeClr val="tx1"/>
                </a:solidFill>
              </a:rPr>
              <a:t>Fjodorova</a:t>
            </a:r>
            <a:r>
              <a:rPr lang="cs-CZ" dirty="0" smtClean="0">
                <a:solidFill>
                  <a:schemeClr val="tx1"/>
                </a:solidFill>
              </a:rPr>
              <a:t> bratra Dimitrije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roku 1602 – příchod Jurije </a:t>
            </a:r>
            <a:r>
              <a:rPr lang="cs-CZ" dirty="0" err="1" smtClean="0">
                <a:solidFill>
                  <a:schemeClr val="tx1"/>
                </a:solidFill>
              </a:rPr>
              <a:t>Otrepjeva</a:t>
            </a:r>
            <a:r>
              <a:rPr lang="cs-CZ" dirty="0" smtClean="0">
                <a:solidFill>
                  <a:schemeClr val="tx1"/>
                </a:solidFill>
              </a:rPr>
              <a:t> na polský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dvůr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vydával se za Dimitrije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Jurij </a:t>
            </a:r>
            <a:r>
              <a:rPr lang="cs-CZ" dirty="0" err="1" smtClean="0">
                <a:solidFill>
                  <a:schemeClr val="tx1"/>
                </a:solidFill>
              </a:rPr>
              <a:t>Otrepjev</a:t>
            </a:r>
            <a:r>
              <a:rPr lang="cs-CZ" dirty="0" smtClean="0">
                <a:solidFill>
                  <a:schemeClr val="tx1"/>
                </a:solidFill>
              </a:rPr>
              <a:t> byl roku 1605 korunován carem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→</a:t>
            </a:r>
            <a:r>
              <a:rPr lang="cs-CZ" dirty="0" err="1" smtClean="0">
                <a:solidFill>
                  <a:schemeClr val="tx1"/>
                </a:solidFill>
              </a:rPr>
              <a:t>Lžedmitrij</a:t>
            </a:r>
            <a:r>
              <a:rPr lang="cs-CZ" dirty="0" smtClean="0">
                <a:solidFill>
                  <a:schemeClr val="tx1"/>
                </a:solidFill>
              </a:rPr>
              <a:t> 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zorganizováno spiknutí bojarů v čele s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>
                <a:solidFill>
                  <a:schemeClr val="tx1"/>
                </a:solidFill>
              </a:rPr>
              <a:t>Vasilijem </a:t>
            </a:r>
            <a:r>
              <a:rPr lang="cs-CZ" dirty="0" err="1" smtClean="0">
                <a:solidFill>
                  <a:schemeClr val="tx1"/>
                </a:solidFill>
              </a:rPr>
              <a:t>Šujským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>
                <a:solidFill>
                  <a:schemeClr val="tx1"/>
                </a:solidFill>
              </a:rPr>
              <a:t> po smrti </a:t>
            </a:r>
            <a:r>
              <a:rPr lang="cs-CZ" dirty="0" err="1" smtClean="0">
                <a:solidFill>
                  <a:schemeClr val="tx1"/>
                </a:solidFill>
              </a:rPr>
              <a:t>Lžedmitrije</a:t>
            </a:r>
            <a:r>
              <a:rPr lang="cs-CZ" dirty="0" smtClean="0">
                <a:solidFill>
                  <a:schemeClr val="tx1"/>
                </a:solidFill>
              </a:rPr>
              <a:t> I. </a:t>
            </a:r>
            <a:r>
              <a:rPr lang="cs-CZ" dirty="0" err="1" smtClean="0">
                <a:solidFill>
                  <a:schemeClr val="tx1"/>
                </a:solidFill>
              </a:rPr>
              <a:t>Šujskij</a:t>
            </a:r>
            <a:r>
              <a:rPr lang="cs-CZ" dirty="0" smtClean="0">
                <a:solidFill>
                  <a:schemeClr val="tx1"/>
                </a:solidFill>
              </a:rPr>
              <a:t> byl korunován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>
                <a:solidFill>
                  <a:schemeClr val="tx1"/>
                </a:solidFill>
              </a:rPr>
              <a:t>novým </a:t>
            </a:r>
            <a:r>
              <a:rPr lang="cs-CZ" dirty="0" smtClean="0">
                <a:solidFill>
                  <a:schemeClr val="tx1"/>
                </a:solidFill>
              </a:rPr>
              <a:t>carem (1606-1610)</a:t>
            </a:r>
          </a:p>
          <a:p>
            <a:pPr marL="0" indent="0">
              <a:buNone/>
            </a:pPr>
            <a:r>
              <a:rPr lang="cs-CZ" dirty="0" smtClean="0"/>
              <a:t>1606 – 1607 </a:t>
            </a:r>
            <a:r>
              <a:rPr lang="cs-CZ" dirty="0" err="1" smtClean="0"/>
              <a:t>Bolotnikovovo</a:t>
            </a:r>
            <a:r>
              <a:rPr lang="cs-CZ" dirty="0" smtClean="0"/>
              <a:t> povstání – kozáci, </a:t>
            </a:r>
          </a:p>
          <a:p>
            <a:pPr marL="0" indent="0">
              <a:buNone/>
            </a:pPr>
            <a:r>
              <a:rPr lang="cs-CZ" dirty="0" smtClean="0"/>
              <a:t>krvavě potlačeno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202" y="1690688"/>
            <a:ext cx="422779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5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09396"/>
          </a:xfrm>
        </p:spPr>
        <p:txBody>
          <a:bodyPr/>
          <a:lstStyle/>
          <a:p>
            <a:r>
              <a:rPr lang="cs-CZ" b="1" dirty="0" err="1" smtClean="0"/>
              <a:t>Lžedmitrij</a:t>
            </a:r>
            <a:r>
              <a:rPr lang="cs-CZ" b="1" dirty="0" smtClean="0"/>
              <a:t> I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- vládne v zájmu Poláků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568325"/>
            <a:ext cx="52578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8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6" name="Picture 2" descr="https://upload.wikimedia.org/wikipedia/commons/b/b4/False_Dmitriy_at_Vishnevecki_%27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78" y="365124"/>
            <a:ext cx="8946221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9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8/8b/False_Dimitry_entering_Moscow_June_20th_1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440" y="365125"/>
            <a:ext cx="879856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97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Marina Mnišek</a:t>
            </a:r>
            <a:endParaRPr lang="cs-CZ" dirty="0"/>
          </a:p>
        </p:txBody>
      </p:sp>
      <p:pic>
        <p:nvPicPr>
          <p:cNvPr id="9218" name="Picture 2" descr="http://upload.wikimedia.org/wikipedia/commons/0/0f/Marina_mnisz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240" y="365125"/>
            <a:ext cx="668528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1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s://upload.wikimedia.org/wikipedia/commons/a/a8/%D0%A1%D0%B5%D1%80%D0%B3%D0%B5%D0%B9_%D0%9A%D0%B8%D1%80%D0%B8%D0%BB%D0%BB%D0%BE%D0%B2_%D0%A1%D0%BC%D1%83%D1%82%D0%BD%D0%BE%D0%B5_%D0%B2%D1%80%D0%B5%D0%BC%D1%8F_%D0%9B%D0%B6%D0%B5%D0%B4%D0%BC%D0%B8%D1%82%D1%80%D0%B8%D0%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768840" cy="6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0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Lžedmitrij</a:t>
            </a:r>
            <a:r>
              <a:rPr lang="cs-CZ" b="1" dirty="0" smtClean="0"/>
              <a:t> II.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756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3600" dirty="0" smtClean="0">
                <a:solidFill>
                  <a:schemeClr val="tx1"/>
                </a:solidFill>
              </a:rPr>
              <a:t>r. 1607 se objevil další samozvanec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</a:t>
            </a:r>
            <a:r>
              <a:rPr lang="cs-CZ" sz="3600" dirty="0" err="1" smtClean="0">
                <a:solidFill>
                  <a:schemeClr val="tx1"/>
                </a:solidFill>
              </a:rPr>
              <a:t>Lžedimitrij</a:t>
            </a:r>
            <a:r>
              <a:rPr lang="cs-CZ" sz="3600" dirty="0" smtClean="0">
                <a:solidFill>
                  <a:schemeClr val="tx1"/>
                </a:solidFill>
              </a:rPr>
              <a:t> II.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3600" dirty="0" smtClean="0">
                <a:solidFill>
                  <a:schemeClr val="tx1"/>
                </a:solidFill>
              </a:rPr>
              <a:t> při tažení na Moskvu se usadil ve vsi </a:t>
            </a:r>
          </a:p>
          <a:p>
            <a:pPr marL="0" indent="0">
              <a:buNone/>
            </a:pPr>
            <a:r>
              <a:rPr lang="cs-CZ" sz="3600" dirty="0" smtClean="0"/>
              <a:t>    </a:t>
            </a:r>
            <a:r>
              <a:rPr lang="cs-CZ" sz="3600" dirty="0" smtClean="0">
                <a:solidFill>
                  <a:schemeClr val="tx1"/>
                </a:solidFill>
              </a:rPr>
              <a:t>zvané </a:t>
            </a:r>
            <a:r>
              <a:rPr lang="cs-CZ" sz="3600" dirty="0" err="1" smtClean="0">
                <a:solidFill>
                  <a:schemeClr val="tx1"/>
                </a:solidFill>
              </a:rPr>
              <a:t>Tušino</a:t>
            </a:r>
            <a:r>
              <a:rPr lang="cs-CZ" sz="36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→ „</a:t>
            </a:r>
            <a:r>
              <a:rPr lang="cs-CZ" sz="3600" dirty="0" err="1" smtClean="0"/>
              <a:t>tušinskij</a:t>
            </a:r>
            <a:r>
              <a:rPr lang="cs-CZ" sz="3600" dirty="0" smtClean="0"/>
              <a:t> vor“ </a:t>
            </a:r>
            <a:endParaRPr lang="cs-CZ" sz="3600" dirty="0" smtClean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3600" dirty="0" smtClean="0">
                <a:solidFill>
                  <a:schemeClr val="tx1"/>
                </a:solidFill>
              </a:rPr>
              <a:t> dne 11. prosince 1610 byl zavražděn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</a:t>
            </a:r>
            <a:r>
              <a:rPr lang="cs-CZ" sz="3600" dirty="0" smtClean="0">
                <a:solidFill>
                  <a:schemeClr val="tx1"/>
                </a:solidFill>
              </a:rPr>
              <a:t>vlastní </a:t>
            </a:r>
            <a:r>
              <a:rPr lang="cs-CZ" sz="3600" dirty="0" smtClean="0">
                <a:solidFill>
                  <a:schemeClr val="tx1"/>
                </a:solidFill>
              </a:rPr>
              <a:t>stráží</a:t>
            </a:r>
          </a:p>
          <a:p>
            <a:pPr marL="0" indent="0">
              <a:buNone/>
            </a:pPr>
            <a:r>
              <a:rPr lang="cs-CZ" sz="3600" dirty="0" smtClean="0"/>
              <a:t>1612 – Moskva v obležení domobrany vedená  </a:t>
            </a:r>
          </a:p>
          <a:p>
            <a:pPr marL="0" indent="0">
              <a:buNone/>
            </a:pPr>
            <a:r>
              <a:rPr lang="cs-CZ" sz="3600" dirty="0" smtClean="0"/>
              <a:t>knížetem </a:t>
            </a:r>
            <a:r>
              <a:rPr lang="cs-CZ" sz="3600" dirty="0" err="1" smtClean="0"/>
              <a:t>Požarským</a:t>
            </a:r>
            <a:r>
              <a:rPr lang="cs-CZ" sz="3600" dirty="0" smtClean="0"/>
              <a:t>, podporovaným </a:t>
            </a:r>
            <a:r>
              <a:rPr lang="cs-CZ" sz="3600" dirty="0" err="1" smtClean="0"/>
              <a:t>Kuzmou</a:t>
            </a:r>
            <a:r>
              <a:rPr lang="cs-CZ" sz="3600" dirty="0" smtClean="0"/>
              <a:t> </a:t>
            </a:r>
            <a:r>
              <a:rPr lang="cs-CZ" sz="3600" dirty="0" err="1" smtClean="0"/>
              <a:t>Mininym</a:t>
            </a:r>
            <a:endParaRPr lang="cs-CZ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36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290" y="365125"/>
            <a:ext cx="3040710" cy="53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5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upload.wikimedia.org/wikipedia/commons/7/79/Tushi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6098" y="365125"/>
            <a:ext cx="954910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5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cs-CZ" b="1" dirty="0" smtClean="0"/>
              <a:t>Car pravdy“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Předsevzetí ukončit zkorumpovanost a mocichtivost </a:t>
            </a:r>
          </a:p>
          <a:p>
            <a:pPr marL="0" indent="0">
              <a:buNone/>
            </a:pPr>
            <a:r>
              <a:rPr lang="cs-CZ" dirty="0" smtClean="0"/>
              <a:t>   bojarů</a:t>
            </a:r>
          </a:p>
          <a:p>
            <a:r>
              <a:rPr lang="cs-CZ" dirty="0" smtClean="0"/>
              <a:t>Chce se stát ,,carem pravdy“ </a:t>
            </a:r>
          </a:p>
          <a:p>
            <a:r>
              <a:rPr lang="cs-CZ" dirty="0" smtClean="0"/>
              <a:t>Vláda s tzv. Vybranou radou </a:t>
            </a:r>
          </a:p>
          <a:p>
            <a:r>
              <a:rPr lang="cs-CZ" dirty="0" smtClean="0"/>
              <a:t>Zvýšení daní</a:t>
            </a:r>
          </a:p>
          <a:p>
            <a:r>
              <a:rPr lang="cs-CZ" dirty="0" smtClean="0"/>
              <a:t>Reorganizace soudnictví</a:t>
            </a:r>
          </a:p>
          <a:p>
            <a:r>
              <a:rPr lang="cs-CZ" dirty="0" smtClean="0"/>
              <a:t>Územní reforma -&gt; </a:t>
            </a:r>
            <a:r>
              <a:rPr lang="cs-CZ" dirty="0" smtClean="0"/>
              <a:t>guby </a:t>
            </a:r>
            <a:r>
              <a:rPr lang="cs-CZ" dirty="0" smtClean="0"/>
              <a:t>(okresy</a:t>
            </a:r>
            <a:r>
              <a:rPr lang="cs-CZ" dirty="0" smtClean="0"/>
              <a:t>)→gubernie</a:t>
            </a:r>
            <a:endParaRPr lang="cs-CZ" dirty="0" smtClean="0"/>
          </a:p>
          <a:p>
            <a:r>
              <a:rPr lang="cs-CZ" dirty="0" smtClean="0"/>
              <a:t>Reorganizace armády</a:t>
            </a:r>
          </a:p>
          <a:p>
            <a:endParaRPr lang="cs-CZ" dirty="0" smtClean="0"/>
          </a:p>
        </p:txBody>
      </p:sp>
      <p:pic>
        <p:nvPicPr>
          <p:cNvPr id="4" name="Picture 2" descr="http://www.heritage-history.com/books/dole/russia/zpage2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7856" y="0"/>
            <a:ext cx="3009900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56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Švankmajer, Milan, </a:t>
            </a:r>
            <a:r>
              <a:rPr lang="cs-CZ" i="1" dirty="0" smtClean="0"/>
              <a:t>Dějiny Ruska</a:t>
            </a:r>
            <a:r>
              <a:rPr lang="cs-CZ" dirty="0" smtClean="0"/>
              <a:t>, Praha 1995</a:t>
            </a:r>
          </a:p>
          <a:p>
            <a:r>
              <a:rPr lang="cs-CZ" dirty="0" err="1" smtClean="0"/>
              <a:t>Payne</a:t>
            </a:r>
            <a:r>
              <a:rPr lang="cs-CZ" dirty="0" smtClean="0"/>
              <a:t>, Robert - </a:t>
            </a:r>
            <a:r>
              <a:rPr lang="cs-CZ" dirty="0" err="1" smtClean="0"/>
              <a:t>Romanoff</a:t>
            </a:r>
            <a:r>
              <a:rPr lang="cs-CZ" dirty="0" smtClean="0"/>
              <a:t>, Nikita, </a:t>
            </a:r>
            <a:r>
              <a:rPr lang="cs-CZ" i="1" dirty="0" smtClean="0"/>
              <a:t>Ivan Hrozný</a:t>
            </a:r>
            <a:r>
              <a:rPr lang="cs-CZ" dirty="0" smtClean="0"/>
              <a:t>, Praha - Plzeň 2008</a:t>
            </a:r>
          </a:p>
          <a:p>
            <a:r>
              <a:rPr lang="cs-CZ" dirty="0" err="1" smtClean="0"/>
              <a:t>Serczyk</a:t>
            </a:r>
            <a:r>
              <a:rPr lang="cs-CZ" dirty="0" smtClean="0"/>
              <a:t>, </a:t>
            </a:r>
            <a:r>
              <a:rPr lang="cs-CZ" dirty="0" err="1" smtClean="0"/>
              <a:t>Wladislav</a:t>
            </a:r>
            <a:r>
              <a:rPr lang="cs-CZ" dirty="0" smtClean="0"/>
              <a:t>, </a:t>
            </a:r>
            <a:r>
              <a:rPr lang="cs-CZ" i="1" dirty="0" smtClean="0"/>
              <a:t>Ivan IV. Car vší Rusi a stvořitel samoděržaví</a:t>
            </a:r>
            <a:r>
              <a:rPr lang="cs-CZ" dirty="0" smtClean="0"/>
              <a:t>, Nakladatelství Lidové noviny, Praha 2004.</a:t>
            </a:r>
          </a:p>
          <a:p>
            <a:r>
              <a:rPr lang="cs-CZ" dirty="0" smtClean="0"/>
              <a:t>SOCHROVÁ, Marie. </a:t>
            </a:r>
            <a:r>
              <a:rPr lang="cs-CZ" i="1" dirty="0" smtClean="0"/>
              <a:t>Dějepis v kostce: Novověk. Dějiny nové doby</a:t>
            </a:r>
            <a:r>
              <a:rPr lang="cs-CZ" dirty="0" smtClean="0"/>
              <a:t>. Vyd. 1. Havlíčkův Brod: Fragment, 1997, 160 s. ISBN 80-720-0094-2.</a:t>
            </a:r>
          </a:p>
          <a:p>
            <a:r>
              <a:rPr lang="cs-CZ" dirty="0" smtClean="0"/>
              <a:t>LONGWORTH, Philip. </a:t>
            </a:r>
            <a:r>
              <a:rPr lang="cs-CZ" i="1" dirty="0" smtClean="0"/>
              <a:t>Dějiny impéria: sláva a pád ruských říší</a:t>
            </a:r>
            <a:r>
              <a:rPr lang="cs-CZ" dirty="0" smtClean="0"/>
              <a:t>. Vyd. 1. Plzeň: Ševčík, 2008. ISBN 978-80-7291-182-0.</a:t>
            </a:r>
          </a:p>
          <a:p>
            <a:r>
              <a:rPr lang="cs-CZ" dirty="0" smtClean="0"/>
              <a:t>www. panovnici.cz/</a:t>
            </a:r>
            <a:r>
              <a:rPr lang="cs-CZ" dirty="0" err="1" smtClean="0"/>
              <a:t>ivan</a:t>
            </a:r>
            <a:r>
              <a:rPr lang="cs-CZ" dirty="0" smtClean="0"/>
              <a:t>-</a:t>
            </a:r>
            <a:r>
              <a:rPr lang="cs-CZ" dirty="0" err="1" smtClean="0"/>
              <a:t>iv</a:t>
            </a:r>
            <a:r>
              <a:rPr lang="cs-CZ" dirty="0" smtClean="0"/>
              <a:t>-hrozny</a:t>
            </a:r>
          </a:p>
          <a:p>
            <a:r>
              <a:rPr lang="cs-CZ" dirty="0" smtClean="0">
                <a:hlinkClick r:id="rId2"/>
              </a:rPr>
              <a:t>http://forum.valka.cz/viewtopic.php/t/22432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http://www.panovnici.cz/boris-fjodorovic-godunov#cv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52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Dobytí Kazaňského a Astrachaňského chanátu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/>
              <a:t>-&gt; úspěchy v bojích</a:t>
            </a:r>
          </a:p>
          <a:p>
            <a:r>
              <a:rPr lang="cs-CZ" sz="4000" dirty="0" smtClean="0"/>
              <a:t>Prvním úkolem Ivana IV. bylo pokračovat v záměru svého otce = dobýt Kazaňský chanát</a:t>
            </a:r>
          </a:p>
          <a:p>
            <a:r>
              <a:rPr lang="cs-CZ" sz="4000" dirty="0" smtClean="0"/>
              <a:t>1547 – Kazaň odolává velkému </a:t>
            </a:r>
            <a:r>
              <a:rPr lang="cs-CZ" sz="4000" dirty="0" smtClean="0"/>
              <a:t>vojsku Ivana </a:t>
            </a:r>
            <a:r>
              <a:rPr lang="cs-CZ" sz="4000" dirty="0" smtClean="0"/>
              <a:t>IV. a brání se i dalšímu tažení carovy armády v roce 1550</a:t>
            </a:r>
          </a:p>
          <a:p>
            <a:r>
              <a:rPr lang="cs-CZ" sz="4000" dirty="0" smtClean="0"/>
              <a:t>Ivan Hrozný je ale rozhodnut pokořit Kazaň za každou cenu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20926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Dobytí Kazaně</a:t>
            </a:r>
            <a:endParaRPr lang="cs-CZ" b="1" dirty="0"/>
          </a:p>
        </p:txBody>
      </p:sp>
      <p:pic>
        <p:nvPicPr>
          <p:cNvPr id="4" name="Zástupný symbol pro obsah 3" descr="Map_of_Russia_-_Tatarstan_Republic_(2008-03).svg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3360" y="1341120"/>
            <a:ext cx="934720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9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Vojsko se sto padesáti tisíci muži a sto padesáti děly</a:t>
            </a:r>
          </a:p>
          <a:p>
            <a:r>
              <a:rPr lang="cs-CZ" sz="4400" dirty="0" smtClean="0"/>
              <a:t>Říjen 1552 – Kazaň dobyta</a:t>
            </a:r>
          </a:p>
          <a:p>
            <a:r>
              <a:rPr lang="cs-CZ" sz="4400" dirty="0" smtClean="0"/>
              <a:t>1552 – 1557 = genocida (masové vraždění vedlo k vylidnění kdysi kvetoucího chanátu)</a:t>
            </a:r>
          </a:p>
          <a:p>
            <a:r>
              <a:rPr lang="cs-CZ" sz="4400" dirty="0" smtClean="0"/>
              <a:t>Stejný osud postihl i Astrachaňský chanát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4159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Livonská</a:t>
            </a:r>
            <a:r>
              <a:rPr lang="cs-CZ" b="1" dirty="0" smtClean="0"/>
              <a:t> válka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Car začal prosazovat útok na </a:t>
            </a:r>
            <a:r>
              <a:rPr lang="cs-CZ" sz="4400" dirty="0" err="1" smtClean="0"/>
              <a:t>Livonsko</a:t>
            </a:r>
            <a:endParaRPr lang="cs-CZ" sz="4400" dirty="0" smtClean="0"/>
          </a:p>
          <a:p>
            <a:r>
              <a:rPr lang="cs-CZ" sz="4400" dirty="0" smtClean="0"/>
              <a:t>Carské vojsko pálilo v </a:t>
            </a:r>
            <a:r>
              <a:rPr lang="cs-CZ" sz="4400" dirty="0" err="1" smtClean="0"/>
              <a:t>Livonsku</a:t>
            </a:r>
            <a:r>
              <a:rPr lang="cs-CZ" sz="4400" dirty="0" smtClean="0"/>
              <a:t> města</a:t>
            </a:r>
          </a:p>
          <a:p>
            <a:r>
              <a:rPr lang="cs-CZ" sz="4400" dirty="0" smtClean="0"/>
              <a:t>První porážky</a:t>
            </a:r>
          </a:p>
          <a:p>
            <a:r>
              <a:rPr lang="cs-CZ" sz="4400" dirty="0" smtClean="0"/>
              <a:t>Ivan IV. tvrdí, že za první porážky může zrada bojarů</a:t>
            </a:r>
          </a:p>
          <a:p>
            <a:r>
              <a:rPr lang="cs-CZ" sz="4400" dirty="0" smtClean="0"/>
              <a:t>Příměří → ztráta řady měst 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5703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Livonsko</a:t>
            </a:r>
            <a:endParaRPr lang="cs-CZ" dirty="0"/>
          </a:p>
        </p:txBody>
      </p:sp>
      <p:pic>
        <p:nvPicPr>
          <p:cNvPr id="4" name="Picture 2" descr="F:\škola ruština\druhák\livons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0" y="0"/>
            <a:ext cx="9321800" cy="672655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69519" y="3244334"/>
            <a:ext cx="1452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Smrt careviče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06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1155</Words>
  <Application>Microsoft Office PowerPoint</Application>
  <PresentationFormat>Vlastní</PresentationFormat>
  <Paragraphs>176</Paragraphs>
  <Slides>40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Office</vt:lpstr>
      <vt:lpstr>IVAN IV. a vznik ruského samoděržaví Vláda Borise GODUNOVA a období smuty</vt:lpstr>
      <vt:lpstr>Dětství Ivana IV.</vt:lpstr>
      <vt:lpstr>Samostatná vláda</vt:lpstr>
      <vt:lpstr>„Car pravdy“</vt:lpstr>
      <vt:lpstr>Dobytí Kazaňského a Astrachaňského chanátu</vt:lpstr>
      <vt:lpstr>Dobytí Kazaně</vt:lpstr>
      <vt:lpstr>Snímek 7</vt:lpstr>
      <vt:lpstr>Livonská válka </vt:lpstr>
      <vt:lpstr>Livonsko</vt:lpstr>
      <vt:lpstr>Opričnina</vt:lpstr>
      <vt:lpstr>Opričniki</vt:lpstr>
      <vt:lpstr>Snímek 12</vt:lpstr>
      <vt:lpstr>Snímek 13</vt:lpstr>
      <vt:lpstr>Snímek 14</vt:lpstr>
      <vt:lpstr>Snímek 15</vt:lpstr>
      <vt:lpstr>Klady a zápory vlády Ivana IV.</vt:lpstr>
      <vt:lpstr>Snímek 17</vt:lpstr>
      <vt:lpstr>Snímek 18</vt:lpstr>
      <vt:lpstr>Smrt careviče</vt:lpstr>
      <vt:lpstr>Snímek 20</vt:lpstr>
      <vt:lpstr>Snímek 21</vt:lpstr>
      <vt:lpstr>Kultura</vt:lpstr>
      <vt:lpstr>Chrám Vasilije  Blaženého</vt:lpstr>
      <vt:lpstr>Snímek 24</vt:lpstr>
      <vt:lpstr>Fjodor Ivanovič (1584 – 1598)</vt:lpstr>
      <vt:lpstr>Snímek 26</vt:lpstr>
      <vt:lpstr>Boris Godunov (1598 – 1605)</vt:lpstr>
      <vt:lpstr>Snímek 28</vt:lpstr>
      <vt:lpstr>Čemu čelil Boris Godunov?</vt:lpstr>
      <vt:lpstr>Snímek 30</vt:lpstr>
      <vt:lpstr>Rusko – období smuty</vt:lpstr>
      <vt:lpstr>Snímek 32</vt:lpstr>
      <vt:lpstr>Lžedmitrij I. - vládne v zájmu Poláků</vt:lpstr>
      <vt:lpstr>Snímek 34</vt:lpstr>
      <vt:lpstr>Snímek 35</vt:lpstr>
      <vt:lpstr>Marina Mnišek</vt:lpstr>
      <vt:lpstr>Snímek 37</vt:lpstr>
      <vt:lpstr>Lžedmitrij II.</vt:lpstr>
      <vt:lpstr>Snímek 39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IV. A vznik ruského samoděržaví</dc:title>
  <dc:creator>Hobzova</dc:creator>
  <cp:lastModifiedBy>Hobzová</cp:lastModifiedBy>
  <cp:revision>21</cp:revision>
  <dcterms:created xsi:type="dcterms:W3CDTF">2015-03-08T16:04:34Z</dcterms:created>
  <dcterms:modified xsi:type="dcterms:W3CDTF">2015-03-09T12:52:39Z</dcterms:modified>
</cp:coreProperties>
</file>