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5" r:id="rId27"/>
    <p:sldId id="281" r:id="rId28"/>
    <p:sldId id="282" r:id="rId29"/>
    <p:sldId id="283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6" r:id="rId41"/>
    <p:sldId id="297" r:id="rId42"/>
    <p:sldId id="294" r:id="rId4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02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EB64-2EED-4CB7-9C34-5040132817AB}" type="datetimeFigureOut">
              <a:rPr lang="cs-CZ" smtClean="0"/>
              <a:pPr/>
              <a:t>30.3.2015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1321-4152-4712-8C4C-C6C38A5C48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17923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EB64-2EED-4CB7-9C34-5040132817AB}" type="datetimeFigureOut">
              <a:rPr lang="cs-CZ" smtClean="0"/>
              <a:pPr/>
              <a:t>30.3.2015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1321-4152-4712-8C4C-C6C38A5C48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4604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EB64-2EED-4CB7-9C34-5040132817AB}" type="datetimeFigureOut">
              <a:rPr lang="cs-CZ" smtClean="0"/>
              <a:pPr/>
              <a:t>30.3.2015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1321-4152-4712-8C4C-C6C38A5C48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309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EB64-2EED-4CB7-9C34-5040132817AB}" type="datetimeFigureOut">
              <a:rPr lang="cs-CZ" smtClean="0"/>
              <a:pPr/>
              <a:t>30.3.2015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1321-4152-4712-8C4C-C6C38A5C48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1914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EB64-2EED-4CB7-9C34-5040132817AB}" type="datetimeFigureOut">
              <a:rPr lang="cs-CZ" smtClean="0"/>
              <a:pPr/>
              <a:t>30.3.2015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1321-4152-4712-8C4C-C6C38A5C48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53477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EB64-2EED-4CB7-9C34-5040132817AB}" type="datetimeFigureOut">
              <a:rPr lang="cs-CZ" smtClean="0"/>
              <a:pPr/>
              <a:t>30.3.2015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1321-4152-4712-8C4C-C6C38A5C48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0229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EB64-2EED-4CB7-9C34-5040132817AB}" type="datetimeFigureOut">
              <a:rPr lang="cs-CZ" smtClean="0"/>
              <a:pPr/>
              <a:t>30.3.2015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1321-4152-4712-8C4C-C6C38A5C48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6284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EB64-2EED-4CB7-9C34-5040132817AB}" type="datetimeFigureOut">
              <a:rPr lang="cs-CZ" smtClean="0"/>
              <a:pPr/>
              <a:t>30.3.2015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1321-4152-4712-8C4C-C6C38A5C48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6088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EB64-2EED-4CB7-9C34-5040132817AB}" type="datetimeFigureOut">
              <a:rPr lang="cs-CZ" smtClean="0"/>
              <a:pPr/>
              <a:t>30.3.2015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1321-4152-4712-8C4C-C6C38A5C48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8483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EB64-2EED-4CB7-9C34-5040132817AB}" type="datetimeFigureOut">
              <a:rPr lang="cs-CZ" smtClean="0"/>
              <a:pPr/>
              <a:t>30.3.2015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1321-4152-4712-8C4C-C6C38A5C48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7795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EB64-2EED-4CB7-9C34-5040132817AB}" type="datetimeFigureOut">
              <a:rPr lang="cs-CZ" smtClean="0"/>
              <a:pPr/>
              <a:t>30.3.2015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1321-4152-4712-8C4C-C6C38A5C48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92813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3EB64-2EED-4CB7-9C34-5040132817AB}" type="datetimeFigureOut">
              <a:rPr lang="cs-CZ" smtClean="0"/>
              <a:pPr/>
              <a:t>30.3.2015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A1321-4152-4712-8C4C-C6C38A5C48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1196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Charles_Louis_Montesquieu" TargetMode="External"/><Relationship Id="rId2" Type="http://schemas.openxmlformats.org/officeDocument/2006/relationships/hyperlink" Target="https://cs.wikipedia.org/wiki/Voltair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s.wikipedia.org/wiki/Jean_le_Rond_d'Alembert" TargetMode="External"/><Relationship Id="rId4" Type="http://schemas.openxmlformats.org/officeDocument/2006/relationships/hyperlink" Target="https://cs.wikipedia.org/wiki/Denis_Diderot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1775" TargetMode="External"/><Relationship Id="rId2" Type="http://schemas.openxmlformats.org/officeDocument/2006/relationships/hyperlink" Target="https://cs.wikipedia.org/wiki/177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Alexandr_Vasiljevi%C4%8D_Suvorov" TargetMode="External"/><Relationship Id="rId5" Type="http://schemas.openxmlformats.org/officeDocument/2006/relationships/hyperlink" Target="https://cs.wikipedia.org/wiki/Jemeljan_Puga%C4%8Dov" TargetMode="External"/><Relationship Id="rId4" Type="http://schemas.openxmlformats.org/officeDocument/2006/relationships/hyperlink" Target="https://cs.wikipedia.org/wiki/Puga%C4%8Dovovo_povst%C3%A1n%C3%AD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Speci%C3%A1ln%C3%AD:Zdroje_knih/8071062162" TargetMode="External"/><Relationship Id="rId3" Type="http://schemas.openxmlformats.org/officeDocument/2006/relationships/hyperlink" Target="https://cs.wikipedia.org/wiki/Speci%C3%A1ln%C3%AD:Zdroje_knih/8071062995" TargetMode="External"/><Relationship Id="rId7" Type="http://schemas.openxmlformats.org/officeDocument/2006/relationships/hyperlink" Target="https://cs.wikipedia.org/wiki/Speci%C3%A1ln%C3%AD:Zdroje_knih/9788025304693" TargetMode="External"/><Relationship Id="rId2" Type="http://schemas.openxmlformats.org/officeDocument/2006/relationships/hyperlink" Target="https://cs.wikipedia.org/wiki/Milan_%C5%A0vankmaj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enealogy.euweb.cz/ascania/ascan13.html" TargetMode="External"/><Relationship Id="rId5" Type="http://schemas.openxmlformats.org/officeDocument/2006/relationships/hyperlink" Target="https://cs.wikipedia.org/wiki/Speci%C3%A1ln%C3%AD:Zdroje_knih/5825300031" TargetMode="External"/><Relationship Id="rId4" Type="http://schemas.openxmlformats.org/officeDocument/2006/relationships/hyperlink" Target="https://cs.wikipedia.org/wiki/Speci%C3%A1ln%C3%AD:Zdroje_knih/802040397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Palácové </a:t>
            </a:r>
            <a:r>
              <a:rPr lang="cs-CZ" b="1" dirty="0" smtClean="0"/>
              <a:t>převraty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Vláda Kateřiny II. Veliké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39599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Petr a </a:t>
            </a:r>
            <a:r>
              <a:rPr lang="cs-CZ" b="1" dirty="0" err="1" smtClean="0"/>
              <a:t>Jelizavěta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na lovu</a:t>
            </a:r>
            <a:endParaRPr lang="cs-CZ" b="1" dirty="0"/>
          </a:p>
        </p:txBody>
      </p:sp>
      <p:pic>
        <p:nvPicPr>
          <p:cNvPr id="4098" name="Picture 2" descr="https://upload.wikimedia.org/wikipedia/commons/thumb/d/d4/SerovElizabethDepartingOnAHunt.jpg/640px-SerovElizabethDepartingOnAHu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2959" y="365125"/>
            <a:ext cx="6859385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9630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Petr II. </a:t>
            </a:r>
            <a:r>
              <a:rPr lang="cs-CZ" dirty="0"/>
              <a:t>m</a:t>
            </a:r>
            <a:r>
              <a:rPr lang="cs-CZ" dirty="0" smtClean="0"/>
              <a:t>ěl nedostatečné vzdělání, byl líný, vzteklý a vzpurný, pokládal se za imperátora a odmítal poslušnost, ale vláda ho nezajímala, do Nejvyšší rady nechodil</a:t>
            </a:r>
          </a:p>
          <a:p>
            <a:r>
              <a:rPr lang="cs-CZ" dirty="0" smtClean="0"/>
              <a:t>V zemi byl chaos a bezvládí, vládla korupce, státní pokladna byla rozkradena, armáda a loďstvo v krizi</a:t>
            </a:r>
          </a:p>
          <a:p>
            <a:r>
              <a:rPr lang="cs-CZ" dirty="0" smtClean="0"/>
              <a:t>Hrozila nová válka se Švédy, kteří uzavřeli proti Rusku koalici s Anglií a Francií</a:t>
            </a:r>
          </a:p>
          <a:p>
            <a:r>
              <a:rPr lang="cs-CZ" dirty="0" smtClean="0"/>
              <a:t>Rusko má přátelské vztahy s Rakouskem</a:t>
            </a:r>
          </a:p>
          <a:p>
            <a:r>
              <a:rPr lang="cs-CZ" dirty="0" smtClean="0"/>
              <a:t>V lednu 1730 ve 14 letech Petr náhle umírá bez potomka → Romanovci vymírají po meči</a:t>
            </a:r>
          </a:p>
          <a:p>
            <a:r>
              <a:rPr lang="cs-CZ" dirty="0" smtClean="0"/>
              <a:t>Záhy vzniknou pověsti, že byl zabit nebo naopak, že se ukrývá v cizině → objevují se Lži-Petrové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90099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Vláda Anny Ivanovny (1730 – 1740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Jako dívka byla provdána za vévodu </a:t>
            </a:r>
            <a:r>
              <a:rPr lang="cs-CZ" dirty="0" err="1" smtClean="0"/>
              <a:t>Kurlandského</a:t>
            </a:r>
            <a:r>
              <a:rPr lang="cs-CZ" dirty="0" smtClean="0"/>
              <a:t> a </a:t>
            </a:r>
            <a:r>
              <a:rPr lang="cs-CZ" dirty="0" err="1" smtClean="0"/>
              <a:t>Semigalského</a:t>
            </a:r>
            <a:endParaRPr lang="cs-CZ" dirty="0" smtClean="0"/>
          </a:p>
          <a:p>
            <a:r>
              <a:rPr lang="cs-CZ" dirty="0" smtClean="0"/>
              <a:t>Ovdověla v 17 letech a dlouho žila v ústraní v </a:t>
            </a:r>
            <a:r>
              <a:rPr lang="cs-CZ" dirty="0" err="1" smtClean="0"/>
              <a:t>Mitavě</a:t>
            </a:r>
            <a:endParaRPr lang="cs-CZ" dirty="0" smtClean="0"/>
          </a:p>
          <a:p>
            <a:r>
              <a:rPr lang="cs-CZ" dirty="0" smtClean="0"/>
              <a:t>Po smrti Petra II. </a:t>
            </a:r>
            <a:r>
              <a:rPr lang="cs-CZ" dirty="0"/>
              <a:t>p</a:t>
            </a:r>
            <a:r>
              <a:rPr lang="cs-CZ" dirty="0" smtClean="0"/>
              <a:t>ovolána do Moskvy a korunována carevnou</a:t>
            </a:r>
          </a:p>
          <a:p>
            <a:r>
              <a:rPr lang="cs-CZ" dirty="0" smtClean="0"/>
              <a:t>Zpočátku </a:t>
            </a:r>
            <a:r>
              <a:rPr lang="cs-CZ" dirty="0" smtClean="0"/>
              <a:t> je pod </a:t>
            </a:r>
            <a:r>
              <a:rPr lang="cs-CZ" dirty="0" smtClean="0"/>
              <a:t>vlivem Nejvyšší rady, vládne „německý“ triumvirát </a:t>
            </a:r>
            <a:r>
              <a:rPr lang="cs-CZ" dirty="0" err="1" smtClean="0"/>
              <a:t>Osterman</a:t>
            </a:r>
            <a:r>
              <a:rPr lang="cs-CZ" dirty="0" smtClean="0"/>
              <a:t>, </a:t>
            </a:r>
            <a:r>
              <a:rPr lang="cs-CZ" dirty="0" err="1" smtClean="0"/>
              <a:t>Levenvold</a:t>
            </a:r>
            <a:r>
              <a:rPr lang="cs-CZ" dirty="0" smtClean="0"/>
              <a:t> a především favorit carevny  </a:t>
            </a:r>
            <a:r>
              <a:rPr lang="cs-CZ" dirty="0" err="1" smtClean="0"/>
              <a:t>Biron</a:t>
            </a:r>
            <a:endParaRPr lang="cs-CZ" dirty="0" smtClean="0"/>
          </a:p>
          <a:p>
            <a:r>
              <a:rPr lang="cs-CZ" dirty="0" smtClean="0"/>
              <a:t>Zřízena Tajná vyšetřovací kancelář – carevna se bojí převratu → popravy (knížata </a:t>
            </a:r>
            <a:r>
              <a:rPr lang="cs-CZ" dirty="0" err="1" smtClean="0"/>
              <a:t>Dolgorucí</a:t>
            </a:r>
            <a:r>
              <a:rPr lang="cs-CZ" dirty="0" smtClean="0"/>
              <a:t>) na 20000 lidí sesláno na Sibiř  a až na Kamčatku = „</a:t>
            </a:r>
            <a:r>
              <a:rPr lang="cs-CZ" dirty="0" err="1" smtClean="0"/>
              <a:t>bironovština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Obnovila výstavbu loďstva a vytvořila nové gardové pluky</a:t>
            </a:r>
          </a:p>
          <a:p>
            <a:r>
              <a:rPr lang="cs-CZ" dirty="0" smtClean="0"/>
              <a:t>Snížila některé daně a cla</a:t>
            </a:r>
          </a:p>
          <a:p>
            <a:r>
              <a:rPr lang="cs-CZ" dirty="0" smtClean="0"/>
              <a:t>Úspěšně vedla válku za polské dědictví s </a:t>
            </a:r>
            <a:r>
              <a:rPr lang="cs-CZ" dirty="0" smtClean="0"/>
              <a:t>Francií</a:t>
            </a:r>
            <a:endParaRPr lang="cs-CZ" dirty="0" smtClean="0"/>
          </a:p>
          <a:p>
            <a:r>
              <a:rPr lang="cs-CZ" dirty="0" smtClean="0"/>
              <a:t>Obnovila přátelské vztahy s Persií proti Turecku</a:t>
            </a:r>
          </a:p>
          <a:p>
            <a:r>
              <a:rPr lang="cs-CZ" dirty="0" smtClean="0"/>
              <a:t>Zemřela náhle v 48 letech, dědicem jmenovala maličkého Ivana VI., syna své neteře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88033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Anna I. a </a:t>
            </a:r>
            <a:r>
              <a:rPr lang="cs-CZ" dirty="0" err="1" smtClean="0"/>
              <a:t>Biron</a:t>
            </a:r>
            <a:endParaRPr lang="cs-CZ" dirty="0"/>
          </a:p>
        </p:txBody>
      </p:sp>
      <p:pic>
        <p:nvPicPr>
          <p:cNvPr id="6146" name="Picture 2" descr="https://upload.wikimedia.org/wikipedia/commons/4/40/Anna_Ioannovna_silk-woo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417" y="1690688"/>
            <a:ext cx="340854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1/12/Ernst_Johann_von_Biron_1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81000"/>
            <a:ext cx="5267325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0594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Ivan VI. (1740 – 1741)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Pravnuk Ivana V. a prasynovec </a:t>
            </a:r>
            <a:r>
              <a:rPr lang="cs-CZ" dirty="0" smtClean="0"/>
              <a:t> Anny </a:t>
            </a:r>
            <a:r>
              <a:rPr lang="cs-CZ" dirty="0" smtClean="0"/>
              <a:t>I., pocházel z </a:t>
            </a:r>
            <a:r>
              <a:rPr lang="cs-CZ" dirty="0" err="1" smtClean="0"/>
              <a:t>Braunšvické</a:t>
            </a:r>
            <a:r>
              <a:rPr lang="cs-CZ" dirty="0" smtClean="0"/>
              <a:t> větve Romanovců narozen v srpnu 1740, v době jmenování carem měl 2 měsíce, nebyl korunován</a:t>
            </a:r>
          </a:p>
          <a:p>
            <a:r>
              <a:rPr lang="cs-CZ" dirty="0" smtClean="0"/>
              <a:t>Prvním regentem jmenován </a:t>
            </a:r>
            <a:r>
              <a:rPr lang="cs-CZ" dirty="0" err="1" smtClean="0"/>
              <a:t>Biron</a:t>
            </a:r>
            <a:r>
              <a:rPr lang="cs-CZ" dirty="0" smtClean="0"/>
              <a:t>, poté jeho matka Anna </a:t>
            </a:r>
            <a:r>
              <a:rPr lang="cs-CZ" dirty="0" err="1" smtClean="0"/>
              <a:t>Leopoldovna</a:t>
            </a:r>
            <a:endParaRPr lang="cs-CZ" dirty="0" smtClean="0"/>
          </a:p>
          <a:p>
            <a:r>
              <a:rPr lang="cs-CZ" dirty="0" smtClean="0"/>
              <a:t>1741 sesazen Alžbětou I. </a:t>
            </a:r>
            <a:r>
              <a:rPr lang="cs-CZ" dirty="0" err="1" smtClean="0"/>
              <a:t>Petrovnou</a:t>
            </a:r>
            <a:r>
              <a:rPr lang="cs-CZ" dirty="0" smtClean="0"/>
              <a:t>, celá rodina byla uvězněna, malý Ivan izolován a držen na samotce jako „známý vězeň“, všechny stopy po jeho panování byly zničeny</a:t>
            </a:r>
          </a:p>
          <a:p>
            <a:r>
              <a:rPr lang="cs-CZ" dirty="0" smtClean="0"/>
              <a:t>Ve 23 letech byl zavražděn při pokusu o jeho osvobození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83789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&amp;Icy;&amp;vcy;&amp;acy;&amp;ncy; VI &amp;Acy;&amp;ncy;&amp;tcy;&amp;ocy;&amp;ncy;&amp;ocy;&amp;vcy;&amp;icy;&amp;chcy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3284" y="651452"/>
            <a:ext cx="5297271" cy="599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4240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Vláda Alžběty I. (1741 – 1761)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Provedla palácový převrat za podpory gardy</a:t>
            </a:r>
          </a:p>
          <a:p>
            <a:r>
              <a:rPr lang="cs-CZ" dirty="0" smtClean="0"/>
              <a:t>Byla pokládána za krasavici, měla jenom povrchní vzdělání, uměla dobře francouzsky (měla být nevěstou Ludvíka XV.)</a:t>
            </a:r>
          </a:p>
          <a:p>
            <a:r>
              <a:rPr lang="cs-CZ" dirty="0" smtClean="0"/>
              <a:t>Dalším ženichem byl zvolen Karel Augustus Holštýnský, který  ale zemřel během svatebního obřadu. Alžběta se poté již neprovdala a zůstala oficiálně bezdětná (tajné děti s milenci – kněžna </a:t>
            </a:r>
            <a:r>
              <a:rPr lang="cs-CZ" dirty="0" err="1" smtClean="0"/>
              <a:t>Tarakanova</a:t>
            </a:r>
            <a:r>
              <a:rPr lang="cs-CZ" dirty="0" smtClean="0"/>
              <a:t>?), měla hodně milenců, jejími favority byli </a:t>
            </a:r>
            <a:r>
              <a:rPr lang="cs-CZ" dirty="0" err="1" smtClean="0"/>
              <a:t>Razumovskij</a:t>
            </a:r>
            <a:r>
              <a:rPr lang="cs-CZ" dirty="0" smtClean="0"/>
              <a:t> (snad uzavřeli i tajné manželství),  bratři  </a:t>
            </a:r>
            <a:r>
              <a:rPr lang="cs-CZ" dirty="0" err="1" smtClean="0"/>
              <a:t>Šuvalovi</a:t>
            </a:r>
            <a:r>
              <a:rPr lang="cs-CZ" dirty="0" smtClean="0"/>
              <a:t> a </a:t>
            </a:r>
            <a:r>
              <a:rPr lang="cs-CZ" dirty="0" err="1" smtClean="0"/>
              <a:t>Voroncov</a:t>
            </a:r>
            <a:r>
              <a:rPr lang="cs-CZ" dirty="0" smtClean="0"/>
              <a:t>  → byla poslední z rodu Romanovců po přeslici</a:t>
            </a:r>
          </a:p>
          <a:p>
            <a:r>
              <a:rPr lang="cs-CZ" dirty="0" smtClean="0"/>
              <a:t>Snažila se pokračovat v reformách svého otce Petra I.</a:t>
            </a:r>
          </a:p>
          <a:p>
            <a:r>
              <a:rPr lang="cs-CZ" dirty="0" smtClean="0"/>
              <a:t>Byl obnoven Senát, omezena činnost Tajné kanceláře</a:t>
            </a:r>
          </a:p>
          <a:p>
            <a:r>
              <a:rPr lang="cs-CZ" dirty="0" smtClean="0"/>
              <a:t>Zrušeny vnitřní cla a byl podporován obchod, založeny první ruské banky</a:t>
            </a:r>
          </a:p>
          <a:p>
            <a:r>
              <a:rPr lang="cs-CZ" dirty="0" smtClean="0"/>
              <a:t>Rozšířila pravomoci šlechty (</a:t>
            </a:r>
            <a:r>
              <a:rPr lang="cs-CZ" dirty="0" err="1" smtClean="0"/>
              <a:t>dvorjanov</a:t>
            </a:r>
            <a:r>
              <a:rPr lang="cs-CZ" dirty="0" smtClean="0"/>
              <a:t>), mohli vlastnit půdu a rolníky</a:t>
            </a:r>
          </a:p>
          <a:p>
            <a:r>
              <a:rPr lang="cs-CZ" dirty="0" smtClean="0"/>
              <a:t>Byla provedena daňová reforma, zvýšily se odvody ze zahraničních obchodů, zvýšeny daně na sůl a víno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39502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Podporovala vzdělanost, vybudovány školy, gymnázia v Moskvě a v Kazani</a:t>
            </a:r>
          </a:p>
          <a:p>
            <a:r>
              <a:rPr lang="cs-CZ" dirty="0" smtClean="0"/>
              <a:t>1755 otevřena Moskevská univerzita, později i Akademie umění, podporovala vědce (</a:t>
            </a:r>
            <a:r>
              <a:rPr lang="cs-CZ" dirty="0" err="1" smtClean="0"/>
              <a:t>Lomonosov</a:t>
            </a:r>
            <a:r>
              <a:rPr lang="cs-CZ" dirty="0" smtClean="0"/>
              <a:t>)</a:t>
            </a:r>
          </a:p>
          <a:p>
            <a:r>
              <a:rPr lang="cs-CZ" dirty="0" smtClean="0"/>
              <a:t>Výstavba nových paláců – italský architekt </a:t>
            </a:r>
            <a:r>
              <a:rPr lang="cs-CZ" dirty="0" err="1" smtClean="0"/>
              <a:t>Rastrelli</a:t>
            </a:r>
            <a:r>
              <a:rPr lang="cs-CZ" dirty="0" smtClean="0"/>
              <a:t>, přebudování Zimního paláce, </a:t>
            </a:r>
            <a:r>
              <a:rPr lang="cs-CZ" dirty="0" err="1" smtClean="0"/>
              <a:t>Jekatěrinského</a:t>
            </a:r>
            <a:r>
              <a:rPr lang="cs-CZ" dirty="0" smtClean="0"/>
              <a:t> paláce v Carském Selu, </a:t>
            </a:r>
            <a:r>
              <a:rPr lang="cs-CZ" dirty="0" err="1" smtClean="0"/>
              <a:t>Petergofu</a:t>
            </a:r>
            <a:r>
              <a:rPr lang="cs-CZ" dirty="0" smtClean="0"/>
              <a:t> </a:t>
            </a:r>
            <a:r>
              <a:rPr lang="cs-CZ" dirty="0" smtClean="0"/>
              <a:t>a </a:t>
            </a:r>
            <a:r>
              <a:rPr lang="cs-CZ" dirty="0" err="1" smtClean="0"/>
              <a:t>Strelni</a:t>
            </a:r>
            <a:r>
              <a:rPr lang="cs-CZ" dirty="0" smtClean="0"/>
              <a:t> → „alžbětinské baroko“</a:t>
            </a:r>
          </a:p>
          <a:p>
            <a:r>
              <a:rPr lang="cs-CZ" dirty="0" smtClean="0"/>
              <a:t>Měla ráda zábavy, plesy, divadlo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33919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Vnější politika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O spojenectví s Ruskem soupeřilo Rakousko s Francií</a:t>
            </a:r>
          </a:p>
          <a:p>
            <a:r>
              <a:rPr lang="cs-CZ" dirty="0" smtClean="0"/>
              <a:t>1741-1743 Prusko vyprovokovalo válku mezi Ruskem a Švédskem o území Finska → ukončena smírem, švédským králem se na popud Ruska stal příbuzný Alžběty Alfréd Frederik Holštýnský</a:t>
            </a:r>
          </a:p>
          <a:p>
            <a:r>
              <a:rPr lang="cs-CZ" dirty="0" smtClean="0"/>
              <a:t>Účast Ruska v Sedmileté válce (1756-1763) v koalici s Rakouskem a Francií bojovalo proti Anglii a Prusku</a:t>
            </a:r>
          </a:p>
          <a:p>
            <a:r>
              <a:rPr lang="cs-CZ" dirty="0" smtClean="0"/>
              <a:t>Střídavé úspěchy, Rusko dobylo </a:t>
            </a:r>
            <a:r>
              <a:rPr lang="cs-CZ" dirty="0" err="1" smtClean="0"/>
              <a:t>Könnigsberg</a:t>
            </a:r>
            <a:r>
              <a:rPr lang="cs-CZ" dirty="0" smtClean="0"/>
              <a:t> </a:t>
            </a:r>
            <a:r>
              <a:rPr lang="cs-CZ" dirty="0" smtClean="0"/>
              <a:t>ve Východním Prusku i Berlín, dalšímu postupu zabránila smrt Alžběty I. </a:t>
            </a:r>
          </a:p>
          <a:p>
            <a:r>
              <a:rPr lang="cs-CZ" dirty="0" smtClean="0"/>
              <a:t>Již v roce 1742 ustanovila svým nástupcem svého synovce Karla Petra Ulricha Holštýnského = Petr III. a  vybrala mu za manželku </a:t>
            </a:r>
            <a:r>
              <a:rPr lang="cs-CZ" dirty="0" err="1" smtClean="0"/>
              <a:t>zerbstkou</a:t>
            </a:r>
            <a:r>
              <a:rPr lang="cs-CZ" dirty="0" smtClean="0"/>
              <a:t> </a:t>
            </a:r>
            <a:r>
              <a:rPr lang="cs-CZ" dirty="0" smtClean="0"/>
              <a:t>princeznu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14231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Alžběta I.</a:t>
            </a:r>
            <a:endParaRPr lang="cs-CZ" dirty="0"/>
          </a:p>
        </p:txBody>
      </p:sp>
      <p:pic>
        <p:nvPicPr>
          <p:cNvPr id="8194" name="Picture 2" descr="https://upload.wikimedia.org/wikipedia/commons/thumb/6/62/Portrait_of_Empress_Elizaveta_Petrovna_by_Ivan_Vishnyakov.jpg/640px-Portrait_of_Empress_Elizaveta_Petrovna_by_Ivan_Vishnyako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0348" y="365125"/>
            <a:ext cx="4989715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upload.wikimedia.org/wikipedia/commons/4/44/Carle_Vanloo%2C_Portrait_de_l%E2%80%99imp%C3%A9ratrice_%C3%89lisabeth_Petrovna_%281760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1147" y="1690688"/>
            <a:ext cx="35814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4261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Palácové </a:t>
            </a:r>
            <a:r>
              <a:rPr lang="cs-CZ" b="1" dirty="0" smtClean="0"/>
              <a:t>převraty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Tak je nazýváno období mezi rokem 1725, kdy zemřel bez právoplatného dědice Petr I., a rokem 1762, kdy na trůn nastoupila Kateřina II.</a:t>
            </a:r>
          </a:p>
          <a:p>
            <a:r>
              <a:rPr lang="cs-CZ" dirty="0" smtClean="0"/>
              <a:t>Petr I</a:t>
            </a:r>
            <a:r>
              <a:rPr lang="cs-CZ" dirty="0" smtClean="0"/>
              <a:t>. v </a:t>
            </a:r>
            <a:r>
              <a:rPr lang="cs-CZ" dirty="0" smtClean="0"/>
              <a:t>r. 1722 vydal nařízení „O nástupnictví na trůn“, které ovšem vymezil velmi široce a nástupcem se mohl stát téměř kdokoliv, koho jmenuje sám panovník</a:t>
            </a:r>
          </a:p>
          <a:p>
            <a:r>
              <a:rPr lang="cs-CZ" dirty="0" smtClean="0"/>
              <a:t>Pokud panovník </a:t>
            </a:r>
            <a:r>
              <a:rPr lang="cs-CZ" dirty="0" smtClean="0"/>
              <a:t>nestihl </a:t>
            </a:r>
            <a:r>
              <a:rPr lang="cs-CZ" dirty="0" smtClean="0"/>
              <a:t>někoho jmenovat, zůstala otázka otevřenou a vypukly spory o trůn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4757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Kněžna </a:t>
            </a:r>
            <a:r>
              <a:rPr lang="cs-CZ" dirty="0" err="1" smtClean="0"/>
              <a:t>Tarakanova</a:t>
            </a:r>
            <a:endParaRPr lang="cs-CZ" dirty="0"/>
          </a:p>
        </p:txBody>
      </p:sp>
      <p:pic>
        <p:nvPicPr>
          <p:cNvPr id="9218" name="Picture 2" descr="Tarakanov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2527" y="365124"/>
            <a:ext cx="5479473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2992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Petr III. (prosinec 1761 – červen 1762)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Vnuk Petra I., dynastie Holštýnsko – </a:t>
            </a:r>
            <a:r>
              <a:rPr lang="cs-CZ" dirty="0" err="1" smtClean="0"/>
              <a:t>Gottorpsko</a:t>
            </a:r>
            <a:r>
              <a:rPr lang="cs-CZ" dirty="0" smtClean="0"/>
              <a:t> – Romanovská</a:t>
            </a:r>
          </a:p>
          <a:p>
            <a:r>
              <a:rPr lang="cs-CZ" dirty="0" smtClean="0"/>
              <a:t>Matka mu zemřela brzy po porodu, otec v 11 letech, měl velmi tvrdou výchovu, byl často bit a trestán hladem → nervní, bázlivý, často nemocný, později krutý, agresivní</a:t>
            </a:r>
          </a:p>
          <a:p>
            <a:r>
              <a:rPr lang="cs-CZ" dirty="0" smtClean="0"/>
              <a:t>Ve 13 letech tajně odvezen do Ruska, aby z něj byl vychován následník trůnu – přestoupil na pravoslavnou víru, učil se rusky a ruským zvykům, ale měl odpor ke všemu ruskému</a:t>
            </a:r>
          </a:p>
          <a:p>
            <a:r>
              <a:rPr lang="cs-CZ" dirty="0" smtClean="0"/>
              <a:t>Obdivoval Prusko, jediný zájem měl o armádu a vojenský výcvik, měl rád lovy a vojenské přehlídky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61246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1745 sňatek s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Sofií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Frederikou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z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Anhalt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Zerbstu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→ Kateřina Alexejevna, kterou mu vybrala teta Alžběta I.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počátku si docela rozuměli, ale měli úplně rozdílné povahy. Kateřina byla veselá, chytrá, ráda se učila rusky a přijala vše ruské. Poté, co Petr onemocněl neštovicemi, tak se odcizili a žili odděleně.</a:t>
            </a:r>
          </a:p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Jedno dítě potratila, po 9 letech se jim narodil syn Pavel, později dcera Anna, spekulovalo se ovšem, že obě děti nebyly Petrovy.</a:t>
            </a:r>
          </a:p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Zrušil daň ze soli, zakázal tělesné tresty, dal úplnou svobodu šlechtě</a:t>
            </a:r>
          </a:p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Povolil svobodu náboženství → nenávist pravoslavné církve</a:t>
            </a:r>
          </a:p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Uzavřel spojenectví s Pruskem → nenávist celé společnosti</a:t>
            </a:r>
          </a:p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28. června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1762  proběhla tzv. „dámská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revoluce“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Za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podpory gardy ho svrhla jeho manželka Kateřina, nekladl odpor, podepsal abdikaci → uvězněn, později zabit (oficiálně zemřel na hemoroidy)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6218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5136" y="250825"/>
            <a:ext cx="10515600" cy="1325563"/>
          </a:xfrm>
        </p:spPr>
        <p:txBody>
          <a:bodyPr/>
          <a:lstStyle/>
          <a:p>
            <a:r>
              <a:rPr lang="cs-CZ" dirty="0" smtClean="0"/>
              <a:t>Petr III.</a:t>
            </a:r>
            <a:endParaRPr lang="cs-CZ" dirty="0"/>
          </a:p>
        </p:txBody>
      </p:sp>
      <p:pic>
        <p:nvPicPr>
          <p:cNvPr id="11266" name="Picture 2" descr="Coronation portrait of Peter III of Russia -17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6316" y="426027"/>
            <a:ext cx="6275684" cy="631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3650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Kateřina II. (1762 – 1796)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Velmi ctižádostivá, inteligentní a schopná</a:t>
            </a:r>
          </a:p>
          <a:p>
            <a:r>
              <a:rPr lang="cs-CZ" dirty="0" smtClean="0"/>
              <a:t>Ukončila účast Ruska v Sedmileté válce, odmítla podporovat Prusko, ale použila jeho podpory k dosazení na polský trůn svého favorita Stanislava </a:t>
            </a:r>
            <a:r>
              <a:rPr lang="cs-CZ" dirty="0" err="1" smtClean="0"/>
              <a:t>Poniatowského</a:t>
            </a:r>
            <a:r>
              <a:rPr lang="cs-CZ" dirty="0" smtClean="0"/>
              <a:t>, později toho využila a účastnila se rozdělení Polska mezi Rusko, Prusko a Rakousko</a:t>
            </a:r>
          </a:p>
          <a:p>
            <a:r>
              <a:rPr lang="cs-CZ" dirty="0" smtClean="0"/>
              <a:t>Snažila se působit jako osvícená panovnice, dopisovala si s francouzskými osvícenci (</a:t>
            </a:r>
            <a:r>
              <a:rPr lang="fr-FR" dirty="0" smtClean="0">
                <a:hlinkClick r:id="rId2" tooltip="Voltaire"/>
              </a:rPr>
              <a:t>Voltaire</a:t>
            </a:r>
            <a:r>
              <a:rPr lang="fr-FR" dirty="0" smtClean="0"/>
              <a:t>, </a:t>
            </a:r>
            <a:r>
              <a:rPr lang="fr-FR" dirty="0" smtClean="0">
                <a:hlinkClick r:id="rId3" tooltip="Charles Louis Montesquieu"/>
              </a:rPr>
              <a:t>Charles Louis Montesquieu</a:t>
            </a:r>
            <a:r>
              <a:rPr lang="fr-FR" dirty="0" smtClean="0"/>
              <a:t>, </a:t>
            </a:r>
            <a:r>
              <a:rPr lang="fr-FR" dirty="0" smtClean="0">
                <a:hlinkClick r:id="rId4" tooltip="Denis Diderot"/>
              </a:rPr>
              <a:t>Denis Diderot</a:t>
            </a:r>
            <a:r>
              <a:rPr lang="fr-FR" dirty="0" smtClean="0"/>
              <a:t> nebo </a:t>
            </a:r>
            <a:r>
              <a:rPr lang="fr-FR" dirty="0" smtClean="0">
                <a:hlinkClick r:id="rId5" tooltip="Jean le Rond d'Alembert"/>
              </a:rPr>
              <a:t>Jean le Rond d'Alembert</a:t>
            </a:r>
            <a:r>
              <a:rPr lang="cs-CZ" dirty="0" smtClean="0"/>
              <a:t>)</a:t>
            </a:r>
          </a:p>
          <a:p>
            <a:r>
              <a:rPr lang="cs-CZ" dirty="0" smtClean="0"/>
              <a:t>Založila Zákonodárnou komisi, která měla připravit nový zákoník, podle kterého mělo být Rusko nejsvobodomyslnější zemí, šlo pouze o pózu, bylo to v rozporu s její skutečnou politikou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34339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Mladá Kateřina</a:t>
            </a:r>
            <a:endParaRPr lang="cs-CZ" dirty="0"/>
          </a:p>
        </p:txBody>
      </p:sp>
      <p:pic>
        <p:nvPicPr>
          <p:cNvPr id="12290" name="Picture 2" descr="https://upload.wikimedia.org/wikipedia/commons/thumb/b/b2/Grand_Duchess_Catherine_Alexeevna_by_G.C.Grooth_%281745%2C_Hermitage%29.jpg/640px-Grand_Duchess_Catherine_Alexeevna_by_G.C.Grooth_%281745%2C_Hermitage%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7126" y="365125"/>
            <a:ext cx="6173591" cy="635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2309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Kateřina a Petr</a:t>
            </a:r>
            <a:endParaRPr lang="cs-CZ" dirty="0"/>
          </a:p>
        </p:txBody>
      </p:sp>
      <p:pic>
        <p:nvPicPr>
          <p:cNvPr id="14338" name="Picture 2" descr="https://upload.wikimedia.org/wikipedia/commons/thumb/4/49/Anna_Rosina_de_Gasc%2C_Le_grand-duc_Pierre_Fiodorovitch%2C_la_grande-duchesse_Catherine_Alexe%C3%AFevna_et_un_page_%281756%29.jpg/220px-Anna_Rosina_de_Gasc%2C_Le_grand-duc_Pierre_Fiodorovitch%2C_la_grande-duchesse_Catherine_Alexe%C3%AFevna_et_un_page_%281756%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3909"/>
            <a:ext cx="6096000" cy="675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1900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První válka s Tureckem (1768 – 1774)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Porážka Turecka v námořní bitvě u </a:t>
            </a:r>
            <a:r>
              <a:rPr lang="cs-CZ" dirty="0" err="1" smtClean="0"/>
              <a:t>Česmenského</a:t>
            </a:r>
            <a:r>
              <a:rPr lang="cs-CZ" dirty="0" smtClean="0"/>
              <a:t> zálivu</a:t>
            </a:r>
          </a:p>
          <a:p>
            <a:r>
              <a:rPr lang="cs-CZ" dirty="0" smtClean="0"/>
              <a:t>Absolutní vítězství Ruska → získalo Azov a kontrolu nad Krymem, který získal nezávislost od Turecka</a:t>
            </a:r>
          </a:p>
          <a:p>
            <a:r>
              <a:rPr lang="cs-CZ" dirty="0" smtClean="0"/>
              <a:t>Ruské lodě mohou svobodně proplouvat Bosporem a Dardanelami → Černé moře přestalo být doménou Turecka</a:t>
            </a:r>
          </a:p>
          <a:p>
            <a:r>
              <a:rPr lang="cs-CZ" dirty="0" smtClean="0"/>
              <a:t>V roce 1783 anektovalo Rusko Krym, což vyvolalo druhou válku s Tureckem, ruským spojencem byl rakouský císař Josef II.</a:t>
            </a:r>
          </a:p>
          <a:p>
            <a:r>
              <a:rPr lang="cs-CZ" dirty="0" smtClean="0"/>
              <a:t>Rusko opět zvítězilo (1792) na moři (admirál </a:t>
            </a:r>
            <a:r>
              <a:rPr lang="cs-CZ" dirty="0" err="1" smtClean="0"/>
              <a:t>Ušakov</a:t>
            </a:r>
            <a:r>
              <a:rPr lang="cs-CZ" dirty="0" smtClean="0"/>
              <a:t>) i na souši (maršál </a:t>
            </a:r>
            <a:r>
              <a:rPr lang="cs-CZ" dirty="0" err="1" smtClean="0"/>
              <a:t>Suvorov</a:t>
            </a:r>
            <a:r>
              <a:rPr lang="cs-CZ" dirty="0" smtClean="0"/>
              <a:t>), získalo trvale Krym, zde byl ustanoven správcem kníže Potěmkin, favorit carevny. </a:t>
            </a:r>
          </a:p>
          <a:p>
            <a:r>
              <a:rPr lang="cs-CZ" dirty="0" smtClean="0"/>
              <a:t>Získala rozsáhlá území (Moldavsko, Besarábii), kterých se záhy musela vzdát</a:t>
            </a:r>
          </a:p>
          <a:p>
            <a:r>
              <a:rPr lang="cs-CZ" dirty="0" smtClean="0"/>
              <a:t>Kateřina chtěla ovládnout celý Balkán, dobýt Istanbul a obnovit Byzantskou říši (císařem měl být její vnuk Konstantin) → pro odpor evropských velmocí se musela tohoto plánu vzdát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74329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b="1" dirty="0" err="1" smtClean="0"/>
              <a:t>Pugačovovo</a:t>
            </a:r>
            <a:r>
              <a:rPr lang="cs-CZ" b="1" dirty="0" smtClean="0"/>
              <a:t> povstání</a:t>
            </a:r>
            <a:br>
              <a:rPr lang="cs-CZ" b="1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V letech </a:t>
            </a:r>
            <a:r>
              <a:rPr lang="cs-CZ" dirty="0" smtClean="0">
                <a:hlinkClick r:id="rId2" tooltip="1773"/>
              </a:rPr>
              <a:t>1773</a:t>
            </a:r>
            <a:r>
              <a:rPr lang="cs-CZ" dirty="0" smtClean="0"/>
              <a:t>–</a:t>
            </a:r>
            <a:r>
              <a:rPr lang="cs-CZ" dirty="0" smtClean="0">
                <a:hlinkClick r:id="rId3" tooltip="1775"/>
              </a:rPr>
              <a:t>1775</a:t>
            </a:r>
            <a:r>
              <a:rPr lang="cs-CZ" dirty="0" smtClean="0"/>
              <a:t> propuklo ve východním a jihovýchodním Rusku rozsáhlé </a:t>
            </a:r>
            <a:r>
              <a:rPr lang="cs-CZ" dirty="0" smtClean="0">
                <a:hlinkClick r:id="rId4" tooltip="Pugačovovo povstání"/>
              </a:rPr>
              <a:t>povstání kozáků</a:t>
            </a:r>
            <a:r>
              <a:rPr lang="cs-CZ" dirty="0" smtClean="0"/>
              <a:t> pod vedením </a:t>
            </a:r>
            <a:r>
              <a:rPr lang="cs-CZ" dirty="0" err="1" smtClean="0">
                <a:hlinkClick r:id="rId5" tooltip="Jemeljan Pugačov"/>
              </a:rPr>
              <a:t>Jemeljana</a:t>
            </a:r>
            <a:r>
              <a:rPr lang="cs-CZ" dirty="0" smtClean="0">
                <a:hlinkClick r:id="rId5" tooltip="Jemeljan Pugačov"/>
              </a:rPr>
              <a:t> </a:t>
            </a:r>
            <a:r>
              <a:rPr lang="cs-CZ" dirty="0" err="1" smtClean="0">
                <a:hlinkClick r:id="rId5" tooltip="Jemeljan Pugačov"/>
              </a:rPr>
              <a:t>Pugačova</a:t>
            </a:r>
            <a:r>
              <a:rPr lang="cs-CZ" dirty="0" smtClean="0"/>
              <a:t>, který se vydával za údajně zachráněného Petra III. (samozvanectví mělo v Rusku hluboké kořeny). Po velkých počátečních úspěších se podařilo schopnému generálu </a:t>
            </a:r>
            <a:r>
              <a:rPr lang="cs-CZ" dirty="0" smtClean="0">
                <a:hlinkClick r:id="rId6" tooltip="Alexandr Vasiljevič Suvorov"/>
              </a:rPr>
              <a:t>Alexandru </a:t>
            </a:r>
            <a:r>
              <a:rPr lang="cs-CZ" dirty="0" err="1" smtClean="0">
                <a:hlinkClick r:id="rId6" tooltip="Alexandr Vasiljevič Suvorov"/>
              </a:rPr>
              <a:t>Vasiljeviči</a:t>
            </a:r>
            <a:r>
              <a:rPr lang="cs-CZ" dirty="0" smtClean="0">
                <a:hlinkClick r:id="rId6" tooltip="Alexandr Vasiljevič Suvorov"/>
              </a:rPr>
              <a:t> Suvorovovi</a:t>
            </a:r>
            <a:r>
              <a:rPr lang="cs-CZ" dirty="0" smtClean="0"/>
              <a:t> povstání potlačit. </a:t>
            </a:r>
            <a:r>
              <a:rPr lang="cs-CZ" dirty="0" err="1" smtClean="0"/>
              <a:t>Pugačov</a:t>
            </a:r>
            <a:r>
              <a:rPr lang="cs-CZ" dirty="0" smtClean="0"/>
              <a:t> byl popraven a Kateřinina vláda se tak znovu upevnila.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2757" y="1861456"/>
            <a:ext cx="10521043" cy="4996543"/>
          </a:xfrm>
        </p:spPr>
        <p:txBody>
          <a:bodyPr/>
          <a:lstStyle/>
          <a:p>
            <a:pPr marL="0" indent="0"/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 smtClean="0"/>
          </a:p>
          <a:p>
            <a:pPr marL="0" indent="0"/>
            <a:endParaRPr lang="cs-CZ" dirty="0" smtClean="0"/>
          </a:p>
          <a:p>
            <a:pPr marL="0" indent="0"/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                                                                        </a:t>
            </a:r>
          </a:p>
          <a:p>
            <a:pPr marL="0" indent="0"/>
            <a:endParaRPr lang="cs-CZ" dirty="0"/>
          </a:p>
          <a:p>
            <a:pPr marL="0" indent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22464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Jemeljan</a:t>
            </a:r>
            <a:r>
              <a:rPr lang="cs-CZ" dirty="0" smtClean="0"/>
              <a:t> </a:t>
            </a:r>
            <a:r>
              <a:rPr lang="cs-CZ" dirty="0" err="1" smtClean="0"/>
              <a:t>Pugačov</a:t>
            </a:r>
            <a:endParaRPr lang="cs-CZ" dirty="0"/>
          </a:p>
        </p:txBody>
      </p:sp>
      <p:pic>
        <p:nvPicPr>
          <p:cNvPr id="13314" name="Picture 2" descr="https://upload.wikimedia.org/wikipedia/commons/b/bf/Pugachyo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737" y="1474715"/>
            <a:ext cx="4824845" cy="538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upload.wikimedia.org/wikipedia/commons/6/65/Pugachev_v_kletk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5762" y="800100"/>
            <a:ext cx="4347152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6127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Nástup Kateřiny I.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 1725 po smrti Petra I. vypukly spory o trůn mezi vlivnými skupinami šlechticů</a:t>
            </a:r>
          </a:p>
          <a:p>
            <a:r>
              <a:rPr lang="cs-CZ" dirty="0" smtClean="0"/>
              <a:t>Skupina kolem ministra </a:t>
            </a:r>
            <a:r>
              <a:rPr lang="cs-CZ" dirty="0" err="1" smtClean="0"/>
              <a:t>Golicina</a:t>
            </a:r>
            <a:r>
              <a:rPr lang="cs-CZ" dirty="0" smtClean="0"/>
              <a:t> a knížete </a:t>
            </a:r>
            <a:r>
              <a:rPr lang="cs-CZ" dirty="0" err="1" smtClean="0"/>
              <a:t>Dolgorukého</a:t>
            </a:r>
            <a:r>
              <a:rPr lang="cs-CZ" dirty="0" smtClean="0"/>
              <a:t> prosazovala na trůn nezletilého vnuka Petra I. – Petra II., syna popraveného careviče Alexeje, regentkou měla být manželka </a:t>
            </a:r>
            <a:r>
              <a:rPr lang="cs-CZ" dirty="0" smtClean="0"/>
              <a:t>Petra I</a:t>
            </a:r>
            <a:r>
              <a:rPr lang="cs-CZ" dirty="0" smtClean="0"/>
              <a:t>. – Kateřina</a:t>
            </a:r>
          </a:p>
          <a:p>
            <a:r>
              <a:rPr lang="cs-CZ" dirty="0" smtClean="0"/>
              <a:t>Skupina kolem knížete </a:t>
            </a:r>
            <a:r>
              <a:rPr lang="cs-CZ" dirty="0" err="1" smtClean="0"/>
              <a:t>Menšikova</a:t>
            </a:r>
            <a:r>
              <a:rPr lang="cs-CZ" dirty="0" smtClean="0"/>
              <a:t> podporovala samostatnou vládu Kateřiny I. → s podporou gardy (</a:t>
            </a:r>
            <a:r>
              <a:rPr lang="cs-CZ" dirty="0" err="1" smtClean="0"/>
              <a:t>Seměnovský</a:t>
            </a:r>
            <a:r>
              <a:rPr lang="cs-CZ" dirty="0" smtClean="0"/>
              <a:t> a </a:t>
            </a:r>
            <a:r>
              <a:rPr lang="cs-CZ" dirty="0" err="1" smtClean="0"/>
              <a:t>Preobraženský</a:t>
            </a:r>
            <a:r>
              <a:rPr lang="cs-CZ" dirty="0" smtClean="0"/>
              <a:t> pluky) se jim podařilo svůj názor prosadit</a:t>
            </a:r>
          </a:p>
          <a:p>
            <a:r>
              <a:rPr lang="cs-CZ" dirty="0" smtClean="0"/>
              <a:t>Až do roku 1796 vládly postupně 4 carevny → „ženské období“ ruských dějin</a:t>
            </a:r>
          </a:p>
          <a:p>
            <a:r>
              <a:rPr lang="cs-CZ" dirty="0" smtClean="0"/>
              <a:t>Do nástupu Kateřiny II. (1762) to bylo období násilí a zmatků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00390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Reformy Kateřiny II.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Snažila se vládnout jako osvícená panovnice</a:t>
            </a:r>
          </a:p>
          <a:p>
            <a:r>
              <a:rPr lang="cs-CZ" dirty="0" smtClean="0"/>
              <a:t>V podmínkách Ruska pokládala za jedině správné uspořádání samoděržaví</a:t>
            </a:r>
          </a:p>
          <a:p>
            <a:r>
              <a:rPr lang="cs-CZ" dirty="0" smtClean="0"/>
              <a:t>Reformovala Senát, rozdělila jej na 6 departamentů v čele s nejvyšším prokurátorem, odebrala mu zákonodárnou moc a změnila ho na kontrolní orgán nad soudní mocí</a:t>
            </a:r>
          </a:p>
          <a:p>
            <a:r>
              <a:rPr lang="cs-CZ" dirty="0" smtClean="0"/>
              <a:t>Rozdělila Rusko na gubernie (celkem 23), pozdější reformou změněny na </a:t>
            </a:r>
            <a:r>
              <a:rPr lang="cs-CZ" dirty="0" err="1" smtClean="0"/>
              <a:t>Naměstničestva</a:t>
            </a:r>
            <a:r>
              <a:rPr lang="cs-CZ" dirty="0" smtClean="0"/>
              <a:t>, v čele s </a:t>
            </a:r>
            <a:r>
              <a:rPr lang="cs-CZ" dirty="0" err="1" smtClean="0"/>
              <a:t>general</a:t>
            </a:r>
            <a:r>
              <a:rPr lang="cs-CZ" dirty="0" smtClean="0"/>
              <a:t>-gubernátorem, ty se pak </a:t>
            </a:r>
            <a:r>
              <a:rPr lang="cs-CZ" dirty="0" smtClean="0"/>
              <a:t>dělily </a:t>
            </a:r>
            <a:r>
              <a:rPr lang="cs-CZ" dirty="0" smtClean="0"/>
              <a:t>na </a:t>
            </a:r>
            <a:r>
              <a:rPr lang="cs-CZ" dirty="0" err="1" smtClean="0"/>
              <a:t>ujezdy</a:t>
            </a:r>
            <a:endParaRPr lang="cs-CZ" dirty="0" smtClean="0"/>
          </a:p>
          <a:p>
            <a:r>
              <a:rPr lang="cs-CZ" dirty="0" smtClean="0"/>
              <a:t>Města byla samostatnými jednotkami v čele s </a:t>
            </a:r>
            <a:r>
              <a:rPr lang="cs-CZ" dirty="0" err="1" smtClean="0"/>
              <a:t>gorodničim</a:t>
            </a:r>
            <a:r>
              <a:rPr lang="cs-CZ" dirty="0" smtClean="0"/>
              <a:t>, byl ustanoven přísný policejní dozor</a:t>
            </a:r>
          </a:p>
          <a:p>
            <a:r>
              <a:rPr lang="cs-CZ" dirty="0" smtClean="0"/>
              <a:t>Vzrostla byrokracie i výdaje na státní správu</a:t>
            </a:r>
          </a:p>
          <a:p>
            <a:r>
              <a:rPr lang="cs-CZ" dirty="0" smtClean="0"/>
              <a:t>Zavedeny papírové peníze „</a:t>
            </a:r>
            <a:r>
              <a:rPr lang="cs-CZ" dirty="0" err="1" smtClean="0"/>
              <a:t>abligacii</a:t>
            </a:r>
            <a:r>
              <a:rPr lang="cs-CZ" dirty="0" smtClean="0"/>
              <a:t>“, což vedlo k inflaci a zdražování</a:t>
            </a:r>
          </a:p>
          <a:p>
            <a:r>
              <a:rPr lang="cs-CZ" dirty="0" smtClean="0"/>
              <a:t>Podporovala volný obchod a vývoz zboží (litina, plátno, obilí)</a:t>
            </a:r>
          </a:p>
          <a:p>
            <a:r>
              <a:rPr lang="cs-CZ" dirty="0" smtClean="0"/>
              <a:t>Úplná svoboda šlechty, mohla si volit státní službu nebo službu ve vojsku, mohla svobodně cestovat i do ciziny</a:t>
            </a:r>
          </a:p>
          <a:p>
            <a:r>
              <a:rPr lang="cs-CZ" dirty="0" smtClean="0"/>
              <a:t>Ještě větší znevolňování poddaných, i když slibovala nevolnictví zrušit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39793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Favorité Kateřiny II.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Kateřina měla velmi mnoho milenců, oficiálně se udává počet 23, které povyšovala na své pobočníky a rádce →tzv. „</a:t>
            </a:r>
            <a:r>
              <a:rPr lang="cs-CZ" dirty="0" err="1" smtClean="0"/>
              <a:t>favoritismus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Mezi nejznámější patří Grigorij </a:t>
            </a:r>
            <a:r>
              <a:rPr lang="cs-CZ" dirty="0" err="1" smtClean="0"/>
              <a:t>Orlov</a:t>
            </a:r>
            <a:r>
              <a:rPr lang="cs-CZ" dirty="0" smtClean="0"/>
              <a:t>, s </a:t>
            </a:r>
            <a:r>
              <a:rPr lang="cs-CZ" dirty="0" smtClean="0"/>
              <a:t>n</a:t>
            </a:r>
            <a:r>
              <a:rPr lang="cs-CZ" dirty="0" smtClean="0"/>
              <a:t>ím </a:t>
            </a:r>
            <a:r>
              <a:rPr lang="cs-CZ" dirty="0" smtClean="0"/>
              <a:t>měla syna Alexeje, Stanislav </a:t>
            </a:r>
            <a:r>
              <a:rPr lang="cs-CZ" dirty="0" err="1" smtClean="0"/>
              <a:t>Poniatowski</a:t>
            </a:r>
            <a:r>
              <a:rPr lang="cs-CZ" dirty="0" smtClean="0"/>
              <a:t>,byl údajně otcem její dcery </a:t>
            </a:r>
            <a:r>
              <a:rPr lang="cs-CZ" dirty="0" smtClean="0"/>
              <a:t>Anny,  udělala z něj polského </a:t>
            </a:r>
            <a:r>
              <a:rPr lang="cs-CZ" dirty="0" smtClean="0"/>
              <a:t>krále,  kníže Potěmkin, který byl možná jejím tajným manželem, </a:t>
            </a:r>
            <a:r>
              <a:rPr lang="cs-CZ" dirty="0" err="1" smtClean="0"/>
              <a:t>Lanskoj</a:t>
            </a:r>
            <a:r>
              <a:rPr lang="cs-CZ" dirty="0" smtClean="0"/>
              <a:t>, který zemřel mladý kvůli užívání „podpůrných“ prostředků </a:t>
            </a:r>
            <a:r>
              <a:rPr lang="cs-CZ" dirty="0" smtClean="0"/>
              <a:t>na </a:t>
            </a:r>
            <a:r>
              <a:rPr lang="cs-CZ" dirty="0" smtClean="0"/>
              <a:t>úplné vyčerpání, Platon </a:t>
            </a:r>
            <a:r>
              <a:rPr lang="cs-CZ" dirty="0" err="1" smtClean="0"/>
              <a:t>Zubov</a:t>
            </a:r>
            <a:r>
              <a:rPr lang="cs-CZ" dirty="0" smtClean="0"/>
              <a:t> (tomu bylo 20, a jí přes 60)</a:t>
            </a:r>
          </a:p>
          <a:p>
            <a:r>
              <a:rPr lang="cs-CZ" dirty="0" smtClean="0"/>
              <a:t>Její favorité dostávali za své </a:t>
            </a:r>
            <a:r>
              <a:rPr lang="cs-CZ" dirty="0" smtClean="0"/>
              <a:t>služby </a:t>
            </a:r>
            <a:r>
              <a:rPr lang="cs-CZ" dirty="0" smtClean="0"/>
              <a:t>moc, bohatství i slávu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2978735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64" y="94961"/>
            <a:ext cx="10515600" cy="1325563"/>
          </a:xfrm>
        </p:spPr>
        <p:txBody>
          <a:bodyPr/>
          <a:lstStyle/>
          <a:p>
            <a:r>
              <a:rPr lang="cs-CZ" dirty="0" smtClean="0"/>
              <a:t>Na carském dvoře</a:t>
            </a:r>
            <a:endParaRPr lang="cs-CZ" dirty="0"/>
          </a:p>
        </p:txBody>
      </p:sp>
      <p:pic>
        <p:nvPicPr>
          <p:cNvPr id="15362" name="Picture 2" descr="https://upload.wikimedia.org/wikipedia/commons/b/b8/Appearance_of_Catherine_II_by_Beno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4536" y="1059873"/>
            <a:ext cx="8724899" cy="579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4614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6386" name="Picture 2" descr="https://upload.wikimedia.org/wikipedia/commons/thumb/a/ad/Catherine_II_by_J.B.Lampi_%281793%2C_Hermitage%29.jpg/640px-Catherine_II_by_J.B.Lampi_%281793%2C_Hermitage%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8644"/>
            <a:ext cx="4566412" cy="628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Profile portrait of Catherine II by Fedor Rokotov (1763, Tretyakov gallery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5138" y="458644"/>
            <a:ext cx="5136861" cy="628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6775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Grigorij </a:t>
            </a:r>
            <a:r>
              <a:rPr lang="cs-CZ" dirty="0" err="1" smtClean="0"/>
              <a:t>Orlov</a:t>
            </a:r>
            <a:r>
              <a:rPr lang="cs-CZ" dirty="0" smtClean="0"/>
              <a:t>                    kníže Potěmkin</a:t>
            </a:r>
            <a:endParaRPr lang="cs-CZ" dirty="0"/>
          </a:p>
        </p:txBody>
      </p:sp>
      <p:pic>
        <p:nvPicPr>
          <p:cNvPr id="17410" name="Picture 2" descr="https://upload.wikimedia.org/wikipedia/commons/thumb/0/0a/Orlov_greg.jpeg/220px-Orlov_greg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817" y="1773815"/>
            <a:ext cx="3938156" cy="493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upload.wikimedia.org/wikipedia/commons/thumb/1/1c/Princepotemkin.jpg/200px-Princepotemk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3473" y="1433945"/>
            <a:ext cx="509154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43207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Potěmkinovy vesnice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roce 1787 podnikla Kateřina II. </a:t>
            </a:r>
            <a:r>
              <a:rPr lang="cs-CZ" dirty="0" smtClean="0"/>
              <a:t>v </a:t>
            </a:r>
            <a:r>
              <a:rPr lang="cs-CZ" dirty="0" smtClean="0"/>
              <a:t>doprovodu rakouského císaře Josefa II. inspekční cestu na Krym</a:t>
            </a:r>
          </a:p>
          <a:p>
            <a:r>
              <a:rPr lang="cs-CZ" dirty="0" smtClean="0"/>
              <a:t>Po cestě nechal údajně Potěmkin postavit kulisy bohatých vesnic a vojáci měli představovat blahobytné sedláky, stádo dobytka přesouvali kolem cesty</a:t>
            </a:r>
          </a:p>
          <a:p>
            <a:r>
              <a:rPr lang="cs-CZ" dirty="0" smtClean="0"/>
              <a:t>Je to pouze legenda, ve skutečnosti mohla Kateřina obdivovat nová města – Cherson a Sevastopol a černomořské loďstvo</a:t>
            </a:r>
          </a:p>
          <a:p>
            <a:r>
              <a:rPr lang="cs-CZ" dirty="0" smtClean="0"/>
              <a:t>Za své zásluhy získal Potěmkin titul </a:t>
            </a:r>
            <a:r>
              <a:rPr lang="cs-CZ" dirty="0" err="1" smtClean="0"/>
              <a:t>Taurický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361010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Kulturní přínos Kateřiny II.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Probíhala reforma školství, byla vytvořena síť městských škol a první učiliště</a:t>
            </a:r>
          </a:p>
          <a:p>
            <a:r>
              <a:rPr lang="cs-CZ" dirty="0" smtClean="0"/>
              <a:t>Zvláštní pozornost věnovala vzdělávání dívek, byl založen </a:t>
            </a:r>
            <a:r>
              <a:rPr lang="cs-CZ" dirty="0" err="1" smtClean="0"/>
              <a:t>Smolnyj</a:t>
            </a:r>
            <a:r>
              <a:rPr lang="cs-CZ" dirty="0" smtClean="0"/>
              <a:t> institut blahorodných dívek</a:t>
            </a:r>
          </a:p>
          <a:p>
            <a:r>
              <a:rPr lang="cs-CZ" dirty="0" smtClean="0"/>
              <a:t>Byly založeny Ruská akademie, observatoř, anatomické divadlo, botanická zahrada, knihovna</a:t>
            </a:r>
          </a:p>
          <a:p>
            <a:r>
              <a:rPr lang="cs-CZ" dirty="0" smtClean="0"/>
              <a:t>Kateřina II. </a:t>
            </a:r>
            <a:r>
              <a:rPr lang="cs-CZ" dirty="0"/>
              <a:t>b</a:t>
            </a:r>
            <a:r>
              <a:rPr lang="cs-CZ" dirty="0" smtClean="0"/>
              <a:t>yla velkou milovnicí umění, sbírala obrazy, sochy, nádobí  i šperky a jiné cenné předměty</a:t>
            </a:r>
          </a:p>
          <a:p>
            <a:r>
              <a:rPr lang="cs-CZ" dirty="0" smtClean="0"/>
              <a:t>Její sbírka se stala základem muzea Ermitáž, které otevřela pro šlechtickou veřejnost</a:t>
            </a:r>
          </a:p>
          <a:p>
            <a:r>
              <a:rPr lang="cs-CZ" dirty="0" smtClean="0"/>
              <a:t>Zakládala nemocnice a sirotčince, podporovala očkování např. proti neštovicím</a:t>
            </a:r>
          </a:p>
          <a:p>
            <a:r>
              <a:rPr lang="cs-CZ" dirty="0" smtClean="0"/>
              <a:t>Pokládala se za spisovatelku, psala a překládala komedie, bajky, pohádky, libreta k operám, články do satirického časopisu </a:t>
            </a:r>
            <a:r>
              <a:rPr lang="cs-CZ" dirty="0" err="1" smtClean="0"/>
              <a:t>Vsjakaja</a:t>
            </a:r>
            <a:r>
              <a:rPr lang="cs-CZ" dirty="0" smtClean="0"/>
              <a:t> </a:t>
            </a:r>
            <a:r>
              <a:rPr lang="cs-CZ" dirty="0" err="1" smtClean="0"/>
              <a:t>vsjačina</a:t>
            </a:r>
            <a:r>
              <a:rPr lang="cs-CZ" dirty="0" smtClean="0"/>
              <a:t> (ne vždy ale byla skutečnou autorkou, někdy se za ni pouze vydávala)</a:t>
            </a:r>
          </a:p>
          <a:p>
            <a:r>
              <a:rPr lang="cs-CZ" dirty="0" smtClean="0"/>
              <a:t>Podporovala oficiální literáty, jako byli </a:t>
            </a:r>
            <a:r>
              <a:rPr lang="cs-CZ" dirty="0" err="1" smtClean="0"/>
              <a:t>Gribojedov</a:t>
            </a:r>
            <a:r>
              <a:rPr lang="cs-CZ" dirty="0" smtClean="0"/>
              <a:t> nebo </a:t>
            </a:r>
            <a:r>
              <a:rPr lang="cs-CZ" dirty="0" err="1" smtClean="0"/>
              <a:t>Fonvizin</a:t>
            </a:r>
            <a:r>
              <a:rPr lang="cs-CZ" dirty="0" smtClean="0"/>
              <a:t>, naopak přísné represe zavedla proti  svým kritikům </a:t>
            </a:r>
            <a:r>
              <a:rPr lang="cs-CZ" dirty="0" err="1" smtClean="0"/>
              <a:t>Radiščevovi</a:t>
            </a:r>
            <a:r>
              <a:rPr lang="cs-CZ" dirty="0" smtClean="0"/>
              <a:t>, </a:t>
            </a:r>
            <a:r>
              <a:rPr lang="cs-CZ" dirty="0" err="1" smtClean="0"/>
              <a:t>Novikovovi</a:t>
            </a:r>
            <a:r>
              <a:rPr lang="cs-CZ" dirty="0" smtClean="0"/>
              <a:t> </a:t>
            </a:r>
            <a:r>
              <a:rPr lang="cs-CZ" dirty="0" smtClean="0"/>
              <a:t>a dalším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446883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Pavel I. (1796 – 1801)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Kateřina II. </a:t>
            </a:r>
            <a:r>
              <a:rPr lang="cs-CZ" dirty="0"/>
              <a:t>z</a:t>
            </a:r>
            <a:r>
              <a:rPr lang="cs-CZ" dirty="0" smtClean="0"/>
              <a:t>emřela v listopadu 1796 v 67 letech</a:t>
            </a:r>
          </a:p>
          <a:p>
            <a:r>
              <a:rPr lang="cs-CZ" dirty="0" smtClean="0"/>
              <a:t>Jejím nástupcem se stal syn Pavel I.</a:t>
            </a:r>
          </a:p>
          <a:p>
            <a:r>
              <a:rPr lang="cs-CZ" dirty="0" smtClean="0"/>
              <a:t>Matku nenáviděl a snažil se zrušit nebo omezit vše, co vybudovala</a:t>
            </a:r>
          </a:p>
          <a:p>
            <a:r>
              <a:rPr lang="cs-CZ" dirty="0" smtClean="0"/>
              <a:t>Omezil práva šlechty, o něco zlepšil postavení nevolníků (patent o třídenní robotě)</a:t>
            </a:r>
          </a:p>
          <a:p>
            <a:r>
              <a:rPr lang="cs-CZ" dirty="0" smtClean="0"/>
              <a:t>Omezil moc gardy, </a:t>
            </a:r>
            <a:r>
              <a:rPr lang="cs-CZ" dirty="0" err="1" smtClean="0"/>
              <a:t>rekrutství</a:t>
            </a:r>
            <a:r>
              <a:rPr lang="cs-CZ" dirty="0" smtClean="0"/>
              <a:t> </a:t>
            </a:r>
            <a:r>
              <a:rPr lang="cs-CZ" dirty="0" smtClean="0"/>
              <a:t> </a:t>
            </a:r>
            <a:r>
              <a:rPr lang="cs-CZ" dirty="0" smtClean="0"/>
              <a:t>trvalo</a:t>
            </a:r>
            <a:r>
              <a:rPr lang="cs-CZ" dirty="0" smtClean="0"/>
              <a:t> </a:t>
            </a:r>
            <a:r>
              <a:rPr lang="cs-CZ" dirty="0" smtClean="0"/>
              <a:t>max. 25 let, nový nástupnický řád vyloučil z nástupnictví ženy</a:t>
            </a:r>
          </a:p>
          <a:p>
            <a:r>
              <a:rPr lang="cs-CZ" dirty="0" smtClean="0"/>
              <a:t>Bál se revoluce, uvítal nástup Napoleona k moci, chtěl s ním podniknout tažení proti Indii</a:t>
            </a:r>
          </a:p>
          <a:p>
            <a:r>
              <a:rPr lang="cs-CZ" dirty="0" smtClean="0"/>
              <a:t>Zavedl přísnou cenzuru, zákaz dovozu cizí literatury</a:t>
            </a:r>
          </a:p>
          <a:p>
            <a:r>
              <a:rPr lang="cs-CZ" dirty="0" smtClean="0"/>
              <a:t>Obdivoval rytířskost, sám se stal rytířem </a:t>
            </a:r>
            <a:r>
              <a:rPr lang="cs-CZ" dirty="0" err="1" smtClean="0"/>
              <a:t>maltéského</a:t>
            </a:r>
            <a:r>
              <a:rPr lang="cs-CZ" dirty="0" smtClean="0"/>
              <a:t> řádu</a:t>
            </a:r>
            <a:r>
              <a:rPr lang="cs-CZ" dirty="0" smtClean="0"/>
              <a:t>, připravoval </a:t>
            </a:r>
            <a:r>
              <a:rPr lang="cs-CZ" dirty="0" smtClean="0"/>
              <a:t>se na válku s Anglií o Maltu </a:t>
            </a:r>
            <a:r>
              <a:rPr lang="cs-CZ" dirty="0" smtClean="0"/>
              <a:t>V </a:t>
            </a:r>
            <a:r>
              <a:rPr lang="cs-CZ" dirty="0" err="1" smtClean="0"/>
              <a:t>Gatčině</a:t>
            </a:r>
            <a:r>
              <a:rPr lang="cs-CZ" dirty="0" smtClean="0"/>
              <a:t>, kde žil v době vlády své matky, cvičil své vojsko, zavedl přísný vojenský řád, také nové uniformy (</a:t>
            </a:r>
            <a:r>
              <a:rPr lang="cs-CZ" dirty="0" err="1" smtClean="0"/>
              <a:t>šiněľ</a:t>
            </a:r>
            <a:r>
              <a:rPr lang="cs-CZ" dirty="0" smtClean="0"/>
              <a:t>)</a:t>
            </a:r>
          </a:p>
          <a:p>
            <a:r>
              <a:rPr lang="cs-CZ" dirty="0" smtClean="0"/>
              <a:t>Byl nábožensky tolerantní, povolil katolické vyznání Polákům</a:t>
            </a:r>
          </a:p>
          <a:p>
            <a:r>
              <a:rPr lang="cs-CZ" dirty="0" smtClean="0"/>
              <a:t>Měl 2 manželky a 10 dětí, synové Alexandr a Mikuláš se stali cary.</a:t>
            </a:r>
          </a:p>
          <a:p>
            <a:r>
              <a:rPr lang="cs-CZ" dirty="0" smtClean="0"/>
              <a:t>Byl zavražděn během spiknutí  vojáků ve své posteli v </a:t>
            </a:r>
            <a:r>
              <a:rPr lang="cs-CZ" dirty="0" err="1" smtClean="0"/>
              <a:t>Michajlovském</a:t>
            </a:r>
            <a:r>
              <a:rPr lang="cs-CZ" dirty="0" smtClean="0"/>
              <a:t> paláci, který si nechal postavit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670391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Pavel I.</a:t>
            </a:r>
            <a:endParaRPr lang="cs-CZ" b="1" dirty="0"/>
          </a:p>
        </p:txBody>
      </p:sp>
      <p:pic>
        <p:nvPicPr>
          <p:cNvPr id="19458" name="Picture 2" descr="Borovikovsky Pavel 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5064" y="365125"/>
            <a:ext cx="5588000" cy="634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58593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Zimní palác</a:t>
            </a:r>
            <a:endParaRPr lang="cs-CZ" dirty="0"/>
          </a:p>
        </p:txBody>
      </p:sp>
      <p:pic>
        <p:nvPicPr>
          <p:cNvPr id="20482" name="Picture 2" descr="https://upload.wikimedia.org/wikipedia/commons/thumb/8/85/Winter_Palace_SPB_from_Palace_Square.jpg/1920px-Winter_Palace_SPB_from_Palace_Squa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9418" y="1278081"/>
            <a:ext cx="10515600" cy="507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0363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Kateřina I. a kníže </a:t>
            </a:r>
            <a:r>
              <a:rPr lang="cs-CZ" dirty="0" err="1" smtClean="0"/>
              <a:t>Menšikov</a:t>
            </a:r>
            <a:endParaRPr lang="cs-CZ" dirty="0"/>
          </a:p>
        </p:txBody>
      </p:sp>
      <p:pic>
        <p:nvPicPr>
          <p:cNvPr id="2050" name="Picture 2" descr="https://upload.wikimedia.org/wikipedia/commons/thumb/e/e1/Catherine_I_of_Russia_1725.jpg/250px-Catherine_I_of_Russia_17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6309" y="1971026"/>
            <a:ext cx="3175000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1/1f/Portrait_of_Alexander_Danilovich_Menshikov1.jpg/200px-Portrait_of_Alexander_Danilovich_Menshikov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8265" y="1690688"/>
            <a:ext cx="3553979" cy="415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02575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Kateřinský palác v Carském Selu</a:t>
            </a:r>
            <a:endParaRPr lang="cs-CZ" dirty="0"/>
          </a:p>
        </p:txBody>
      </p:sp>
      <p:pic>
        <p:nvPicPr>
          <p:cNvPr id="21506" name="Picture 2" descr="Catherine Palace in Tsarskoe Sel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991" y="1918261"/>
            <a:ext cx="6920346" cy="457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21768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Pavlovsk</a:t>
            </a:r>
            <a:endParaRPr lang="cs-CZ" dirty="0"/>
          </a:p>
        </p:txBody>
      </p:sp>
      <p:pic>
        <p:nvPicPr>
          <p:cNvPr id="22530" name="Picture 2" descr="https://upload.wikimedia.org/wikipedia/commons/thumb/8/8e/Monument_to_Pavel_I_in_Pavlovsk_01.jpg/1280px-Monument_to_Pavel_I_in_Pavlovsk_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8900"/>
            <a:ext cx="8343900" cy="552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66988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Zdroje</a:t>
            </a:r>
            <a:endParaRPr lang="cs-CZ" b="1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13509" y="3756960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561080"/>
            <a:ext cx="11925300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cs-CZ" alt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Gina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Kausová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Kateřina Veliká, nakladatelství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Ikar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1998</a:t>
            </a:r>
            <a:endParaRPr kumimoji="0" lang="cs-CZ" alt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cs-CZ" altLang="cs-CZ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 tooltip="Milan Švankmajer"/>
              </a:rPr>
              <a:t>ŠVANKMAJER, Milan</a:t>
            </a:r>
            <a:r>
              <a:rPr kumimoji="0" lang="cs-CZ" altLang="cs-CZ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cs-CZ" altLang="cs-CZ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Kateřina II. Lesk a bída impéria</a:t>
            </a:r>
            <a:r>
              <a:rPr kumimoji="0" lang="cs-CZ" altLang="cs-CZ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Praha : Nakladatelství Lidové noviny, 2001. 268 s. </a:t>
            </a:r>
            <a:r>
              <a:rPr kumimoji="0" lang="cs-CZ" altLang="cs-CZ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ISBN </a:t>
            </a:r>
            <a:r>
              <a:rPr kumimoji="0" lang="cs-CZ" altLang="cs-CZ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80-7106-299-5</a:t>
            </a:r>
            <a:endParaRPr kumimoji="0" lang="cs-CZ" altLang="cs-CZ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altLang="cs-CZ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AMELOVÁ, Věra; HRACH, Pavel; ŠVANKMAJER, Milan, ruská carevna Kateřina; </a:t>
            </a:r>
            <a:r>
              <a:rPr kumimoji="0" lang="cs-CZ" alt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Paměti carevny Kateřiny II.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Praha : Mladá fronta, 1993. 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ISBN 8020403973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3664626"/>
            <a:ext cx="110544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OBOLENSKIJ, Gennadij </a:t>
            </a:r>
            <a:r>
              <a:rPr kumimoji="0" lang="cs-CZ" alt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L'vovič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cs-CZ" alt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Imperator</a:t>
            </a:r>
            <a:r>
              <a:rPr kumimoji="0" lang="cs-CZ" alt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Pavel I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Moskva : </a:t>
            </a:r>
            <a:r>
              <a:rPr kumimoji="0" lang="cs-CZ" alt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Russkoje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slovo, 2000. 381 s. 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ISBN 5-8253-0003-1</a:t>
            </a:r>
            <a:endParaRPr lang="cs-CZ" sz="1600" dirty="0"/>
          </a:p>
        </p:txBody>
      </p:sp>
      <p:sp>
        <p:nvSpPr>
          <p:cNvPr id="7" name="Obdélník 6"/>
          <p:cNvSpPr/>
          <p:nvPr/>
        </p:nvSpPr>
        <p:spPr>
          <a:xfrm>
            <a:off x="0" y="6008914"/>
            <a:ext cx="5005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hlinkClick r:id="rId6"/>
              </a:rPr>
              <a:t>http://genealogy.euweb.cz/ascania/ascan13.html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-1" y="4397976"/>
            <a:ext cx="94052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Tereščuk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Andrej: </a:t>
            </a:r>
            <a:r>
              <a:rPr 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Panovníci Ruska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(český překlad: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Eislerová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Jana)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ISBN 978-80-253-0469-3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5208814"/>
            <a:ext cx="111034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0" dirty="0" smtClean="0">
                <a:effectLst/>
                <a:hlinkClick r:id="rId2" tooltip="Milan Švankmajer"/>
              </a:rPr>
              <a:t>ŠVANKMAJER, Milan</a:t>
            </a:r>
            <a:r>
              <a:rPr lang="cs-CZ" sz="1600" i="0" dirty="0" smtClean="0">
                <a:effectLst/>
              </a:rPr>
              <a:t>, a kol. </a:t>
            </a:r>
            <a:r>
              <a:rPr lang="cs-CZ" sz="1600" i="1" dirty="0" smtClean="0">
                <a:effectLst/>
              </a:rPr>
              <a:t>Dějiny Ruska</a:t>
            </a:r>
            <a:r>
              <a:rPr lang="cs-CZ" sz="1600" i="0" dirty="0" smtClean="0">
                <a:effectLst/>
              </a:rPr>
              <a:t>. 2. dopl. vyd. Praha : Nakladatelství Lidové noviny, 1996. 558 s. </a:t>
            </a:r>
            <a:r>
              <a:rPr lang="cs-CZ" sz="1600" i="0" dirty="0" smtClean="0">
                <a:effectLst/>
                <a:hlinkClick r:id="rId8"/>
              </a:rPr>
              <a:t>ISBN 80-7106-216-2</a:t>
            </a:r>
            <a:r>
              <a:rPr lang="cs-CZ" sz="1600" i="0" dirty="0" smtClean="0">
                <a:effectLst/>
              </a:rPr>
              <a:t>.</a:t>
            </a:r>
          </a:p>
          <a:p>
            <a:endParaRPr lang="cs-CZ" sz="1600" dirty="0" smtClean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xmlns="" val="2048195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Vláda Kateřiny I. (1725 -1727)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Skutečnou moc měl kníže </a:t>
            </a:r>
            <a:r>
              <a:rPr lang="cs-CZ" dirty="0" err="1" smtClean="0"/>
              <a:t>Menšikov</a:t>
            </a:r>
            <a:r>
              <a:rPr lang="cs-CZ" dirty="0" smtClean="0"/>
              <a:t> a Tajná vrchní rada, kterou řídil</a:t>
            </a:r>
          </a:p>
          <a:p>
            <a:r>
              <a:rPr lang="cs-CZ" dirty="0" smtClean="0"/>
              <a:t>Kateřina I. </a:t>
            </a:r>
            <a:r>
              <a:rPr lang="cs-CZ" dirty="0" smtClean="0"/>
              <a:t>byla </a:t>
            </a:r>
            <a:r>
              <a:rPr lang="cs-CZ" dirty="0" smtClean="0"/>
              <a:t>oblíbená mezi gardou a lidem, ale šlechta jí opovrhovala pro její nízký původ</a:t>
            </a:r>
          </a:p>
          <a:p>
            <a:r>
              <a:rPr lang="cs-CZ" dirty="0" smtClean="0"/>
              <a:t>Byla založena Akademie věd (1725)</a:t>
            </a:r>
          </a:p>
          <a:p>
            <a:r>
              <a:rPr lang="cs-CZ" dirty="0" smtClean="0"/>
              <a:t>Řád Alexandra Něvského</a:t>
            </a:r>
          </a:p>
          <a:p>
            <a:r>
              <a:rPr lang="cs-CZ" dirty="0" smtClean="0"/>
              <a:t>Spojenectví s Rakouskem proti Turecku</a:t>
            </a:r>
          </a:p>
          <a:p>
            <a:r>
              <a:rPr lang="cs-CZ" dirty="0" smtClean="0"/>
              <a:t>Válka s Persií – boje na Kavkazu</a:t>
            </a:r>
          </a:p>
          <a:p>
            <a:r>
              <a:rPr lang="cs-CZ" dirty="0" smtClean="0"/>
              <a:t>Velmi rozmařilá – plesy, hostiny. O vládu se příliš nezajímá, zajímá ji pouze loďstvo, bují korupce.</a:t>
            </a:r>
          </a:p>
          <a:p>
            <a:r>
              <a:rPr lang="cs-CZ" dirty="0" smtClean="0"/>
              <a:t>Umírá na zánět plic.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34657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Kateřina při projížďce na koni</a:t>
            </a:r>
            <a:endParaRPr lang="cs-CZ" dirty="0"/>
          </a:p>
        </p:txBody>
      </p:sp>
      <p:pic>
        <p:nvPicPr>
          <p:cNvPr id="1026" name="Picture 2" descr="https://upload.wikimedia.org/wikipedia/commons/thumb/4/4c/Equestrian_portrait_of_Catherine_I.jpg/250px-Equestrian_portrait_of_Catherine_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8744" y="1690688"/>
            <a:ext cx="5444838" cy="516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2978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Stříbrný rubl Kateřiny 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s://upload.wikimedia.org/wikipedia/commons/3/31/Ekaterina_I_rub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7048" y="2058193"/>
            <a:ext cx="76200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8275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Petr II. (1715 – 1730)</a:t>
            </a:r>
            <a:endParaRPr lang="cs-CZ" b="1" dirty="0"/>
          </a:p>
        </p:txBody>
      </p:sp>
      <p:pic>
        <p:nvPicPr>
          <p:cNvPr id="5122" name="Picture 2" descr="https://upload.wikimedia.org/wikipedia/commons/2/26/Peter_II_miniature_Hermit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699" y="1729221"/>
            <a:ext cx="3719945" cy="430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pload.wikimedia.org/wikipedia/commons/thumb/4/42/Peter_II_by_unknown.jpg/640px-Peter_II_by_unknow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71393"/>
            <a:ext cx="5457825" cy="598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074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Nástup Petra II.(1727 – 1730)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 prvním období byl pod silným vlivem knížete </a:t>
            </a:r>
            <a:r>
              <a:rPr lang="cs-CZ" dirty="0" err="1" smtClean="0"/>
              <a:t>Menšikova</a:t>
            </a:r>
            <a:r>
              <a:rPr lang="cs-CZ" dirty="0" smtClean="0"/>
              <a:t>, který vládl jeho jménem</a:t>
            </a:r>
          </a:p>
          <a:p>
            <a:r>
              <a:rPr lang="cs-CZ" dirty="0" smtClean="0"/>
              <a:t>Přesídlil z Petrohradu do Moskvy, kterou opět udělal hlavním městem</a:t>
            </a:r>
          </a:p>
          <a:p>
            <a:r>
              <a:rPr lang="cs-CZ" dirty="0" smtClean="0"/>
              <a:t>1728 korunován imperátorem v </a:t>
            </a:r>
            <a:r>
              <a:rPr lang="cs-CZ" dirty="0" err="1" smtClean="0"/>
              <a:t>Uspenském</a:t>
            </a:r>
            <a:r>
              <a:rPr lang="cs-CZ" dirty="0" smtClean="0"/>
              <a:t> chrámu</a:t>
            </a:r>
          </a:p>
          <a:p>
            <a:r>
              <a:rPr lang="cs-CZ" dirty="0" smtClean="0"/>
              <a:t>První nevěstou mu byla vybrána dcera </a:t>
            </a:r>
            <a:r>
              <a:rPr lang="cs-CZ" dirty="0" err="1" smtClean="0"/>
              <a:t>Menšikova</a:t>
            </a:r>
            <a:r>
              <a:rPr lang="cs-CZ" dirty="0" smtClean="0"/>
              <a:t> Marie → „porcelánová panenka“</a:t>
            </a:r>
          </a:p>
          <a:p>
            <a:r>
              <a:rPr lang="cs-CZ" dirty="0" smtClean="0"/>
              <a:t>V září 1727 byl </a:t>
            </a:r>
            <a:r>
              <a:rPr lang="cs-CZ" dirty="0" err="1" smtClean="0"/>
              <a:t>Menšikov</a:t>
            </a:r>
            <a:r>
              <a:rPr lang="cs-CZ" dirty="0" smtClean="0"/>
              <a:t> sesazen, zbaven všech funkcí a seslán do </a:t>
            </a:r>
            <a:r>
              <a:rPr lang="cs-CZ" dirty="0" err="1" smtClean="0"/>
              <a:t>Tobolské</a:t>
            </a:r>
            <a:r>
              <a:rPr lang="cs-CZ" dirty="0" smtClean="0"/>
              <a:t> gubernie</a:t>
            </a:r>
          </a:p>
          <a:p>
            <a:r>
              <a:rPr lang="cs-CZ" dirty="0" smtClean="0"/>
              <a:t>Vliv na Petra získala jeho mladá teta </a:t>
            </a:r>
            <a:r>
              <a:rPr lang="cs-CZ" dirty="0" err="1" smtClean="0"/>
              <a:t>Jelizavěta</a:t>
            </a:r>
            <a:r>
              <a:rPr lang="cs-CZ" dirty="0" smtClean="0"/>
              <a:t> </a:t>
            </a:r>
            <a:r>
              <a:rPr lang="cs-CZ" dirty="0" err="1" smtClean="0"/>
              <a:t>Petrovna</a:t>
            </a:r>
            <a:r>
              <a:rPr lang="cs-CZ" dirty="0" smtClean="0"/>
              <a:t> a knížata </a:t>
            </a:r>
            <a:r>
              <a:rPr lang="cs-CZ" dirty="0" err="1" smtClean="0"/>
              <a:t>Dolgorucí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568821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2285</Words>
  <Application>Microsoft Office PowerPoint</Application>
  <PresentationFormat>Vlastní</PresentationFormat>
  <Paragraphs>171</Paragraphs>
  <Slides>42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3" baseType="lpstr">
      <vt:lpstr>Motiv Office</vt:lpstr>
      <vt:lpstr>Palácové převraty Vláda Kateřiny II. Veliké</vt:lpstr>
      <vt:lpstr>Palácové převraty</vt:lpstr>
      <vt:lpstr>Nástup Kateřiny I. </vt:lpstr>
      <vt:lpstr>Kateřina I. a kníže Menšikov</vt:lpstr>
      <vt:lpstr>Vláda Kateřiny I. (1725 -1727)</vt:lpstr>
      <vt:lpstr>Kateřina při projížďce na koni</vt:lpstr>
      <vt:lpstr>Stříbrný rubl Kateřiny I.</vt:lpstr>
      <vt:lpstr>Petr II. (1715 – 1730)</vt:lpstr>
      <vt:lpstr>Nástup Petra II.(1727 – 1730)</vt:lpstr>
      <vt:lpstr>Petr a Jelizavěta na lovu</vt:lpstr>
      <vt:lpstr>Snímek 11</vt:lpstr>
      <vt:lpstr>Vláda Anny Ivanovny (1730 – 1740)</vt:lpstr>
      <vt:lpstr>Anna I. a Biron</vt:lpstr>
      <vt:lpstr>Ivan VI. (1740 – 1741) </vt:lpstr>
      <vt:lpstr>Snímek 15</vt:lpstr>
      <vt:lpstr>Vláda Alžběty I. (1741 – 1761)</vt:lpstr>
      <vt:lpstr>Snímek 17</vt:lpstr>
      <vt:lpstr>Vnější politika</vt:lpstr>
      <vt:lpstr>Alžběta I.</vt:lpstr>
      <vt:lpstr>Kněžna Tarakanova</vt:lpstr>
      <vt:lpstr>Petr III. (prosinec 1761 – červen 1762)</vt:lpstr>
      <vt:lpstr>Snímek 22</vt:lpstr>
      <vt:lpstr>Petr III.</vt:lpstr>
      <vt:lpstr>Kateřina II. (1762 – 1796)</vt:lpstr>
      <vt:lpstr>Mladá Kateřina</vt:lpstr>
      <vt:lpstr>Kateřina a Petr</vt:lpstr>
      <vt:lpstr>První válka s Tureckem (1768 – 1774) </vt:lpstr>
      <vt:lpstr>          Pugačovovo povstání   V letech 1773–1775 propuklo ve východním a jihovýchodním Rusku rozsáhlé povstání kozáků pod vedením Jemeljana Pugačova, který se vydával za údajně zachráněného Petra III. (samozvanectví mělo v Rusku hluboké kořeny). Po velkých počátečních úspěších se podařilo schopnému generálu Alexandru Vasiljeviči Suvorovovi povstání potlačit. Pugačov byl popraven a Kateřinina vláda se tak znovu upevnila. </vt:lpstr>
      <vt:lpstr>Jemeljan Pugačov</vt:lpstr>
      <vt:lpstr>Reformy Kateřiny II.</vt:lpstr>
      <vt:lpstr>Favorité Kateřiny II. </vt:lpstr>
      <vt:lpstr>Na carském dvoře</vt:lpstr>
      <vt:lpstr>Snímek 33</vt:lpstr>
      <vt:lpstr>Grigorij Orlov                    kníže Potěmkin</vt:lpstr>
      <vt:lpstr>Potěmkinovy vesnice </vt:lpstr>
      <vt:lpstr>Kulturní přínos Kateřiny II. </vt:lpstr>
      <vt:lpstr>Pavel I. (1796 – 1801)</vt:lpstr>
      <vt:lpstr>Pavel I.</vt:lpstr>
      <vt:lpstr>Zimní palác</vt:lpstr>
      <vt:lpstr>Kateřinský palác v Carském Selu</vt:lpstr>
      <vt:lpstr>Pavlovsk</vt:lpstr>
      <vt:lpstr>Zdroje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Palácové puče Vláda Kateřiny II. Veliké</dc:title>
  <dc:creator>Hobzova</dc:creator>
  <cp:lastModifiedBy>Hobzová</cp:lastModifiedBy>
  <cp:revision>48</cp:revision>
  <cp:lastPrinted>2015-03-29T10:57:17Z</cp:lastPrinted>
  <dcterms:created xsi:type="dcterms:W3CDTF">2015-03-29T09:02:29Z</dcterms:created>
  <dcterms:modified xsi:type="dcterms:W3CDTF">2015-03-30T11:47:47Z</dcterms:modified>
</cp:coreProperties>
</file>