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4" r:id="rId19"/>
    <p:sldId id="273" r:id="rId20"/>
    <p:sldId id="275" r:id="rId21"/>
    <p:sldId id="280" r:id="rId22"/>
    <p:sldId id="276" r:id="rId23"/>
    <p:sldId id="277" r:id="rId24"/>
    <p:sldId id="279" r:id="rId25"/>
    <p:sldId id="278" r:id="rId26"/>
    <p:sldId id="281" r:id="rId27"/>
    <p:sldId id="282" r:id="rId28"/>
    <p:sldId id="283" r:id="rId29"/>
    <p:sldId id="284" r:id="rId30"/>
    <p:sldId id="285" r:id="rId31"/>
    <p:sldId id="286" r:id="rId32"/>
    <p:sldId id="287" r:id="rId33"/>
    <p:sldId id="288" r:id="rId34"/>
    <p:sldId id="289" r:id="rId35"/>
    <p:sldId id="292" r:id="rId36"/>
    <p:sldId id="290"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9" r:id="rId54"/>
    <p:sldId id="310" r:id="rId55"/>
    <p:sldId id="311" r:id="rId56"/>
    <p:sldId id="305" r:id="rId5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47" d="100"/>
          <a:sy n="47" d="100"/>
        </p:scale>
        <p:origin x="54" y="10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12.4.2015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2050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12.4.2015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118954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12.4.2015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11807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t>12.4.2015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8328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9636BE-04BF-4291-B897-4005BF5AA5B2}" type="datetimeFigureOut">
              <a:rPr lang="cs-CZ" smtClean="0"/>
              <a:t>12.4.2015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40363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9636BE-04BF-4291-B897-4005BF5AA5B2}" type="datetimeFigureOut">
              <a:rPr lang="cs-CZ" smtClean="0"/>
              <a:t>12.4.2015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1117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9636BE-04BF-4291-B897-4005BF5AA5B2}" type="datetimeFigureOut">
              <a:rPr lang="cs-CZ" smtClean="0"/>
              <a:t>12.4.2015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9357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9636BE-04BF-4291-B897-4005BF5AA5B2}" type="datetimeFigureOut">
              <a:rPr lang="cs-CZ" smtClean="0"/>
              <a:t>12.4.2015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2024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9636BE-04BF-4291-B897-4005BF5AA5B2}" type="datetimeFigureOut">
              <a:rPr lang="cs-CZ" smtClean="0"/>
              <a:t>12.4.2015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7166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t>12.4.2015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092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t>12.4.2015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t>‹#›</a:t>
            </a:fld>
            <a:endParaRPr lang="cs-CZ"/>
          </a:p>
        </p:txBody>
      </p:sp>
    </p:spTree>
    <p:extLst>
      <p:ext uri="{BB962C8B-B14F-4D97-AF65-F5344CB8AC3E}">
        <p14:creationId xmlns:p14="http://schemas.microsoft.com/office/powerpoint/2010/main" val="3806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36BE-04BF-4291-B897-4005BF5AA5B2}" type="datetimeFigureOut">
              <a:rPr lang="cs-CZ" smtClean="0"/>
              <a:t>12.4.2015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BB3F-68A5-4CE5-BE36-843E06D4DE73}" type="slidenum">
              <a:rPr lang="cs-CZ" smtClean="0"/>
              <a:t>‹#›</a:t>
            </a:fld>
            <a:endParaRPr lang="cs-CZ"/>
          </a:p>
        </p:txBody>
      </p:sp>
    </p:spTree>
    <p:extLst>
      <p:ext uri="{BB962C8B-B14F-4D97-AF65-F5344CB8AC3E}">
        <p14:creationId xmlns:p14="http://schemas.microsoft.com/office/powerpoint/2010/main" val="8288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s.wikipedia.org/wiki/Politika" TargetMode="External"/><Relationship Id="rId2" Type="http://schemas.openxmlformats.org/officeDocument/2006/relationships/hyperlink" Target="https://cs.wikipedia.org/wiki/Pr%C3%A1vo"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cs.wikipedia.org/wiki/5._kv%C4%9Bten" TargetMode="External"/><Relationship Id="rId3" Type="http://schemas.openxmlformats.org/officeDocument/2006/relationships/hyperlink" Target="http://cs.wikipedia.org/wiki/1769" TargetMode="External"/><Relationship Id="rId7" Type="http://schemas.openxmlformats.org/officeDocument/2006/relationships/hyperlink" Target="http://cs.wikipedia.org/wiki/Velk%C3%A1_francouzsk%C3%A1_revoluce" TargetMode="External"/><Relationship Id="rId2" Type="http://schemas.openxmlformats.org/officeDocument/2006/relationships/hyperlink" Target="http://cs.wikipedia.org/wiki/15._srpen" TargetMode="External"/><Relationship Id="rId1" Type="http://schemas.openxmlformats.org/officeDocument/2006/relationships/slideLayout" Target="../slideLayouts/slideLayout2.xml"/><Relationship Id="rId6" Type="http://schemas.openxmlformats.org/officeDocument/2006/relationships/hyperlink" Target="http://cs.wikipedia.org/wiki/C%C3%ADsa%C5%99" TargetMode="External"/><Relationship Id="rId5" Type="http://schemas.openxmlformats.org/officeDocument/2006/relationships/hyperlink" Target="http://cs.wikipedia.org/wiki/Francie" TargetMode="External"/><Relationship Id="rId10" Type="http://schemas.openxmlformats.org/officeDocument/2006/relationships/hyperlink" Target="http://cs.wikipedia.org/wiki/Svat%C3%A1_Helena_(ostrov)" TargetMode="External"/><Relationship Id="rId4" Type="http://schemas.openxmlformats.org/officeDocument/2006/relationships/hyperlink" Target="http://cs.wikipedia.org/wiki/Ajaccio" TargetMode="External"/><Relationship Id="rId9" Type="http://schemas.openxmlformats.org/officeDocument/2006/relationships/hyperlink" Target="http://cs.wikipedia.org/wiki/182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Rusk%C3%A9_imp%C3%A9rium" TargetMode="External"/><Relationship Id="rId13" Type="http://schemas.openxmlformats.org/officeDocument/2006/relationships/hyperlink" Target="http://cs.wikipedia.org/wiki/Morava" TargetMode="External"/><Relationship Id="rId18" Type="http://schemas.openxmlformats.org/officeDocument/2006/relationships/hyperlink" Target="http://cs.wikipedia.org/wiki/Svat%C3%A1_%C5%99%C3%AD%C5%A1e_%C5%99%C3%ADmsk%C3%A1" TargetMode="External"/><Relationship Id="rId3" Type="http://schemas.openxmlformats.org/officeDocument/2006/relationships/hyperlink" Target="http://cs.wikipedia.org/wiki/Telnice_%28okres_Brno-venkov%29" TargetMode="External"/><Relationship Id="rId21" Type="http://schemas.openxmlformats.org/officeDocument/2006/relationships/hyperlink" Target="http://cs.wikipedia.org/wiki/Okres_Brno-venkov" TargetMode="External"/><Relationship Id="rId7" Type="http://schemas.openxmlformats.org/officeDocument/2006/relationships/hyperlink" Target="http://cs.wikipedia.org/wiki/V%C3%A1lka_t%C5%99et%C3%AD_koalice" TargetMode="External"/><Relationship Id="rId12" Type="http://schemas.openxmlformats.org/officeDocument/2006/relationships/hyperlink" Target="http://cs.wikipedia.org/wiki/Franti%C5%A1ek_I._Rakousk%C3%BD" TargetMode="External"/><Relationship Id="rId17" Type="http://schemas.openxmlformats.org/officeDocument/2006/relationships/hyperlink" Target="http://cs.wikipedia.org/wiki/Bitva_u_Slavkova#cite_note-Dupuy_a_Dupuy.2C_832-4" TargetMode="External"/><Relationship Id="rId2" Type="http://schemas.openxmlformats.org/officeDocument/2006/relationships/hyperlink" Target="http://cs.wikipedia.org/wiki/Juli%C3%A1nsk%C3%BD_kalend%C3%A1%C5%99" TargetMode="External"/><Relationship Id="rId16" Type="http://schemas.openxmlformats.org/officeDocument/2006/relationships/hyperlink" Target="http://cs.wikipedia.org/wiki/Bitva_u_Leuthenu" TargetMode="External"/><Relationship Id="rId20" Type="http://schemas.openxmlformats.org/officeDocument/2006/relationships/hyperlink" Target="http://cs.wikipedia.org/wiki/Podol%C3%AD_%28okres_Brno-venkov%29" TargetMode="External"/><Relationship Id="rId1" Type="http://schemas.openxmlformats.org/officeDocument/2006/relationships/slideLayout" Target="../slideLayouts/slideLayout2.xml"/><Relationship Id="rId6" Type="http://schemas.openxmlformats.org/officeDocument/2006/relationships/hyperlink" Target="http://cs.wikipedia.org/wiki/Napoleon_Bonaparte" TargetMode="External"/><Relationship Id="rId11" Type="http://schemas.openxmlformats.org/officeDocument/2006/relationships/hyperlink" Target="http://cs.wikipedia.org/wiki/Rakousk%C3%A9_c%C3%ADsa%C5%99stv%C3%AD" TargetMode="External"/><Relationship Id="rId5" Type="http://schemas.openxmlformats.org/officeDocument/2006/relationships/hyperlink" Target="http://cs.wikipedia.org/wiki/Slavkov_u_Brna" TargetMode="External"/><Relationship Id="rId15" Type="http://schemas.openxmlformats.org/officeDocument/2006/relationships/hyperlink" Target="http://cs.wikipedia.org/wiki/Bitva_u_Kann" TargetMode="External"/><Relationship Id="rId10" Type="http://schemas.openxmlformats.org/officeDocument/2006/relationships/hyperlink" Target="http://cs.wikipedia.org/wiki/Michail_Illarionovi%C4%8D_Kutuzov" TargetMode="External"/><Relationship Id="rId19" Type="http://schemas.openxmlformats.org/officeDocument/2006/relationships/hyperlink" Target="http://cs.wikipedia.org/wiki/%C5%BDur%C3%A1%C5%88" TargetMode="External"/><Relationship Id="rId4" Type="http://schemas.openxmlformats.org/officeDocument/2006/relationships/hyperlink" Target="http://cs.wikipedia.org/wiki/Tvaro%C5%BEn%C3%A1" TargetMode="External"/><Relationship Id="rId9" Type="http://schemas.openxmlformats.org/officeDocument/2006/relationships/hyperlink" Target="http://cs.wikipedia.org/wiki/Alexandr_I._Pavlovi%C4%8D" TargetMode="External"/><Relationship Id="rId14" Type="http://schemas.openxmlformats.org/officeDocument/2006/relationships/hyperlink" Target="http://cs.wikipedia.org/wiki/Bitva_u_Gaugam%C3%A9l" TargetMode="External"/><Relationship Id="rId22" Type="http://schemas.openxmlformats.org/officeDocument/2006/relationships/hyperlink" Target="http://cs.wikipedia.org/wiki/K%C5%99enovice_%28okres_Vy%C5%A1kov%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Rusko v 19.století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01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František I. </a:t>
            </a:r>
            <a:r>
              <a:rPr lang="cs-CZ" b="1" dirty="0"/>
              <a:t>a</a:t>
            </a:r>
            <a:r>
              <a:rPr lang="cs-CZ" b="1" dirty="0" smtClean="0"/>
              <a:t> Napoleon I.</a:t>
            </a:r>
            <a:endParaRPr lang="cs-CZ" b="1" dirty="0"/>
          </a:p>
        </p:txBody>
      </p:sp>
      <p:pic>
        <p:nvPicPr>
          <p:cNvPr id="7170" name="Picture 2" descr="http://upload.wikimedia.org/wikipedia/commons/thumb/2/2c/Alexander_I_of_Russia.PNG/88px-Alexander_I_of_Russi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90688"/>
            <a:ext cx="32512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f/Francis_II%2C_Holy_Roman_Emperor_at_age_25%2C_17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455" y="1690688"/>
            <a:ext cx="36385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c/c1/Gros_-_First_Consul_Bonaparte_%28Detail%29.png/220px-Gros_-_First_Consul_Bonaparte_%28Detail%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260" y="1690688"/>
            <a:ext cx="358902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3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rançois Gérard: Vít&amp;ecaron;zný návrat generála Rappa, který Napoleonovi p&amp;rcaron;ivá&amp;zcaron;í uko&amp;rcaron;ist&amp;ecaron;né ruské prapory a zajatého kní&amp;zcaron;ete Repn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400" y="548005"/>
            <a:ext cx="11785600" cy="63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http://upload.wikimedia.org/wikipedia/commons/thumb/0/03/Battle_of_Austerlitz%2C_Situation_at_1800%2C_1_December_1805.png/280px-Battle_of_Austerlitz%2C_Situation_at_1800%2C_1_December_180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00" y="365124"/>
            <a:ext cx="11115040" cy="63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2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smtClean="0"/>
              <a:t>Bitvy se zúčastnilo 75 000 francouzských vojáků, 75 000 ruských vojáků a 16 000 rakouských vojáků</a:t>
            </a:r>
          </a:p>
          <a:p>
            <a:r>
              <a:rPr lang="cs-CZ" dirty="0" smtClean="0"/>
              <a:t>Padlo 1398 Francouzů, 7260 jich bylo zraněných. Rusů padlo nebo bylo zraněno 16 000 mužů a Rakušanů celkem asi 1800.</a:t>
            </a:r>
          </a:p>
          <a:p>
            <a:r>
              <a:rPr lang="cs-CZ" dirty="0" smtClean="0"/>
              <a:t>Příměří bylo podepsáno na Slavkovském zámku</a:t>
            </a:r>
          </a:p>
          <a:p>
            <a:r>
              <a:rPr lang="cs-CZ" dirty="0" smtClean="0"/>
              <a:t>26. prosince 1805 byl podepsán mír mezi Rakouskem a Francií v Bratislavě. </a:t>
            </a:r>
          </a:p>
          <a:p>
            <a:r>
              <a:rPr lang="cs-CZ" dirty="0" smtClean="0"/>
              <a:t>Rakousko se muselo vzdát řady území především v Itálii a Chorvatsku, ztratilo vliv v německých zemích a zanikla Svatá říše římská</a:t>
            </a:r>
          </a:p>
          <a:p>
            <a:r>
              <a:rPr lang="cs-CZ" dirty="0" smtClean="0"/>
              <a:t>Rusko odmítlo podepsat a uzavřelo mír s Francií až v r. 1807 v </a:t>
            </a:r>
            <a:r>
              <a:rPr lang="cs-CZ" dirty="0" err="1" smtClean="0"/>
              <a:t>Tylži</a:t>
            </a:r>
            <a:r>
              <a:rPr lang="cs-CZ" dirty="0" smtClean="0"/>
              <a:t>.</a:t>
            </a:r>
            <a:endParaRPr lang="cs-CZ" dirty="0"/>
          </a:p>
        </p:txBody>
      </p:sp>
    </p:spTree>
    <p:extLst>
      <p:ext uri="{BB962C8B-B14F-4D97-AF65-F5344CB8AC3E}">
        <p14:creationId xmlns:p14="http://schemas.microsoft.com/office/powerpoint/2010/main" val="32662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http://upload.wikimedia.org/wikipedia/commons/thumb/b/bf/Gros_-_Entrevue_-_1812.jpg/280px-Gros_-_Entrevue_-_18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4640" y="365125"/>
            <a:ext cx="1062736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9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Vojáci, jsem s vámi spokojen. Ve slavkovském dni jste dostáli všemu, co jsem od vaší neohroženosti očekával; svoje orlice jste ověnčili nesmrtelnou slávou. Armáda o 100 000 mužích pod velením císařů Ruska a Rakouska byla v méně než čtyřech hodinách buď rozetnuta nebo rozprášena. Co neuniklo vašim ostřím, to se utopilo v jezerech, čtyřicet praporů, zástavy ruské imperátorské gardy, sto dvacet kusů děl, dvacet generálů, přes 30 000 zajatců, to je výsledek dne, jehož sláva nikdy nepohasne. ... Vojáci, až bude završeno vše, co je třeba pro blaho a rozkvět naší vlasti, odvedu vás zpět do Francie; budu tam o vás s láskou pečovat. Můj lid vás pozdraví s radostí a vám postačí říci: ,Byl jsem v bitvě u Slavkova’, aby odpověděli: ,To je hrdina.’</a:t>
            </a:r>
            <a:endParaRPr lang="cs-CZ" dirty="0"/>
          </a:p>
        </p:txBody>
      </p:sp>
    </p:spTree>
    <p:extLst>
      <p:ext uri="{BB962C8B-B14F-4D97-AF65-F5344CB8AC3E}">
        <p14:creationId xmlns:p14="http://schemas.microsoft.com/office/powerpoint/2010/main" val="27604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Mohyla míru</a:t>
            </a:r>
            <a:endParaRPr lang="cs-CZ" b="1" dirty="0"/>
          </a:p>
        </p:txBody>
      </p:sp>
      <p:sp>
        <p:nvSpPr>
          <p:cNvPr id="3" name="Zástupný symbol pro obsah 2"/>
          <p:cNvSpPr>
            <a:spLocks noGrp="1"/>
          </p:cNvSpPr>
          <p:nvPr>
            <p:ph idx="1"/>
          </p:nvPr>
        </p:nvSpPr>
        <p:spPr/>
        <p:txBody>
          <a:bodyPr/>
          <a:lstStyle/>
          <a:p>
            <a:r>
              <a:rPr lang="cs-CZ" dirty="0" smtClean="0"/>
              <a:t>V letech 1910-1912 byl na bojišti postaven první na světě  pomník míru – Mohyla míru, </a:t>
            </a:r>
          </a:p>
          <a:p>
            <a:pPr marL="0" indent="0">
              <a:buNone/>
            </a:pPr>
            <a:r>
              <a:rPr lang="cs-CZ" dirty="0" smtClean="0"/>
              <a:t>   v níž jsou společně pohřbeni všichni účastníci bitvy</a:t>
            </a:r>
            <a:endParaRPr lang="cs-CZ" dirty="0"/>
          </a:p>
        </p:txBody>
      </p:sp>
    </p:spTree>
    <p:extLst>
      <p:ext uri="{BB962C8B-B14F-4D97-AF65-F5344CB8AC3E}">
        <p14:creationId xmlns:p14="http://schemas.microsoft.com/office/powerpoint/2010/main" val="95688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descr="http://upload.wikimedia.org/wikipedia/commons/thumb/4/4e/Mohyla_m%C3%ADru_-_Prace.jpg/640px-Mohyla_m%C3%ADru_-_P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294" y="0"/>
            <a:ext cx="5960745" cy="706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http://upload.wikimedia.org/wikipedia/commons/thumb/d/d8/Napoleoniceurope.png/220px-Napoleoniceurop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201" y="365125"/>
            <a:ext cx="9906000" cy="648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0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Ruské tažení</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Napoleon nemohl porazit Velkou Británii vojensky, rozhodl se proto zničit ji ekonomicky a nařídil kontinentální blokádu VB → zákaz dovozu do Evropy anglického zboží</a:t>
            </a:r>
          </a:p>
          <a:p>
            <a:r>
              <a:rPr lang="cs-CZ" dirty="0" smtClean="0"/>
              <a:t>Rusko tuto blokádu porušuje → záminka k přípravě tažení do Ruska</a:t>
            </a:r>
          </a:p>
          <a:p>
            <a:r>
              <a:rPr lang="cs-CZ" dirty="0" smtClean="0"/>
              <a:t>Napoleon shromažďuje obrovskou armádu 440 000 mužů a 24.června 1812 s ní překračuje řeku </a:t>
            </a:r>
            <a:r>
              <a:rPr lang="cs-CZ" dirty="0" err="1" smtClean="0"/>
              <a:t>Němen</a:t>
            </a:r>
            <a:r>
              <a:rPr lang="cs-CZ" dirty="0" smtClean="0"/>
              <a:t>, počítá s rychlým tažením a s tím, že Rusku vnutí rozhodující bitvu</a:t>
            </a:r>
          </a:p>
          <a:p>
            <a:r>
              <a:rPr lang="cs-CZ" dirty="0" smtClean="0"/>
              <a:t>Rusko má pouze 260 000 vojáků a proto ruský velitel </a:t>
            </a:r>
            <a:r>
              <a:rPr lang="cs-CZ" dirty="0" err="1" smtClean="0"/>
              <a:t>Barclay</a:t>
            </a:r>
            <a:r>
              <a:rPr lang="cs-CZ" dirty="0" smtClean="0"/>
              <a:t> de </a:t>
            </a:r>
            <a:r>
              <a:rPr lang="cs-CZ" dirty="0" err="1" smtClean="0"/>
              <a:t>Tolly</a:t>
            </a:r>
            <a:r>
              <a:rPr lang="cs-CZ" dirty="0" smtClean="0"/>
              <a:t> postupně ustupuje a nutí Francouze postupovat do ruského vnitrozemí, uplatňuje při tom „taktiku spálené země“, poprvé se také objevuje partyzánský způsob boje v týlu nepřítele → Velká vlastenecká válka</a:t>
            </a:r>
            <a:endParaRPr lang="cs-CZ" dirty="0"/>
          </a:p>
        </p:txBody>
      </p:sp>
    </p:spTree>
    <p:extLst>
      <p:ext uri="{BB962C8B-B14F-4D97-AF65-F5344CB8AC3E}">
        <p14:creationId xmlns:p14="http://schemas.microsoft.com/office/powerpoint/2010/main" val="22518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Pavlovič</a:t>
            </a:r>
            <a:endParaRPr lang="cs-CZ" b="1" dirty="0"/>
          </a:p>
        </p:txBody>
      </p:sp>
      <p:sp>
        <p:nvSpPr>
          <p:cNvPr id="3" name="Zástupný symbol pro obsah 2"/>
          <p:cNvSpPr>
            <a:spLocks noGrp="1"/>
          </p:cNvSpPr>
          <p:nvPr>
            <p:ph idx="1"/>
          </p:nvPr>
        </p:nvSpPr>
        <p:spPr/>
        <p:txBody>
          <a:bodyPr>
            <a:normAutofit/>
          </a:bodyPr>
          <a:lstStyle/>
          <a:p>
            <a:r>
              <a:rPr lang="cs-CZ" dirty="0" smtClean="0"/>
              <a:t>Narozen 23. prosince 1777 v Petrohradě</a:t>
            </a:r>
          </a:p>
          <a:p>
            <a:r>
              <a:rPr lang="cs-CZ" dirty="0" smtClean="0"/>
              <a:t>Vychovávala jej babička Kateřina II., která mu dávala přednost před jeho otcem Pavlem i jako svému nástupci na trůn</a:t>
            </a:r>
          </a:p>
          <a:p>
            <a:r>
              <a:rPr lang="cs-CZ" dirty="0" smtClean="0"/>
              <a:t>23. března 1801 zasedl na trůn, téhož roku korunován</a:t>
            </a:r>
          </a:p>
          <a:p>
            <a:pPr>
              <a:lnSpc>
                <a:spcPct val="120000"/>
              </a:lnSpc>
            </a:pPr>
            <a:r>
              <a:rPr lang="cs-CZ" dirty="0" smtClean="0"/>
              <a:t>První finský velkokníže </a:t>
            </a:r>
          </a:p>
          <a:p>
            <a:pPr>
              <a:lnSpc>
                <a:spcPct val="120000"/>
              </a:lnSpc>
            </a:pPr>
            <a:r>
              <a:rPr lang="cs-CZ" dirty="0" smtClean="0"/>
              <a:t>Polský král </a:t>
            </a:r>
          </a:p>
          <a:p>
            <a:pPr>
              <a:lnSpc>
                <a:spcPct val="120000"/>
              </a:lnSpc>
            </a:pPr>
            <a:r>
              <a:rPr lang="cs-CZ" dirty="0" smtClean="0"/>
              <a:t>Od 9. září 1805 se věnoval vedení armády</a:t>
            </a:r>
            <a:endParaRPr lang="cs-CZ" dirty="0"/>
          </a:p>
        </p:txBody>
      </p:sp>
    </p:spTree>
    <p:extLst>
      <p:ext uri="{BB962C8B-B14F-4D97-AF65-F5344CB8AC3E}">
        <p14:creationId xmlns:p14="http://schemas.microsoft.com/office/powerpoint/2010/main" val="168598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a:xfrm>
            <a:off x="289560" y="1690688"/>
            <a:ext cx="10515600" cy="4351338"/>
          </a:xfrm>
        </p:spPr>
        <p:txBody>
          <a:bodyPr/>
          <a:lstStyle/>
          <a:p>
            <a:r>
              <a:rPr lang="cs-CZ" dirty="0" smtClean="0"/>
              <a:t>7. září 1812 došlo k rozhodující bitvě u </a:t>
            </a:r>
            <a:r>
              <a:rPr lang="cs-CZ" dirty="0" err="1" smtClean="0"/>
              <a:t>Borodina</a:t>
            </a:r>
            <a:r>
              <a:rPr lang="cs-CZ" dirty="0" smtClean="0"/>
              <a:t> (11 km před Moskvou)</a:t>
            </a:r>
          </a:p>
          <a:p>
            <a:r>
              <a:rPr lang="cs-CZ" dirty="0" smtClean="0"/>
              <a:t>Vrchním velitelem ruských vojsk byl maršál </a:t>
            </a:r>
            <a:r>
              <a:rPr lang="cs-CZ" dirty="0" err="1" smtClean="0"/>
              <a:t>Kutuzov</a:t>
            </a:r>
            <a:endParaRPr lang="cs-CZ" dirty="0" smtClean="0"/>
          </a:p>
          <a:p>
            <a:r>
              <a:rPr lang="cs-CZ" dirty="0" smtClean="0"/>
              <a:t>Největší a nejkrvavější bitva z napoleonských válek</a:t>
            </a:r>
          </a:p>
          <a:p>
            <a:r>
              <a:rPr lang="cs-CZ" dirty="0" smtClean="0"/>
              <a:t>Zúčastnilo se jí na čtvrt miliónů vojáků, Rusové byli dobře opevněni, bitva skončila nerozhodně</a:t>
            </a:r>
          </a:p>
          <a:p>
            <a:r>
              <a:rPr lang="cs-CZ" dirty="0" smtClean="0"/>
              <a:t>Ztráty  Francie                                                     Rusko</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727870192"/>
              </p:ext>
            </p:extLst>
          </p:nvPr>
        </p:nvGraphicFramePr>
        <p:xfrm>
          <a:off x="289560" y="4917439"/>
          <a:ext cx="11313160" cy="944880"/>
        </p:xfrm>
        <a:graphic>
          <a:graphicData uri="http://schemas.openxmlformats.org/drawingml/2006/table">
            <a:tbl>
              <a:tblPr/>
              <a:tblGrid>
                <a:gridCol w="6201104"/>
                <a:gridCol w="5112056"/>
              </a:tblGrid>
              <a:tr h="904239">
                <a:tc>
                  <a:txBody>
                    <a:bodyPr/>
                    <a:lstStyle/>
                    <a:p>
                      <a:r>
                        <a:rPr lang="cs-CZ" sz="2800" dirty="0">
                          <a:effectLst/>
                        </a:rPr>
                        <a:t>30 000-50 000 mužů, z toho 16 000 jízda, 480 důstojníků (47 generálů)</a:t>
                      </a:r>
                    </a:p>
                  </a:txBody>
                  <a:tcPr anchor="ctr">
                    <a:lnL>
                      <a:noFill/>
                    </a:lnL>
                    <a:lnR w="9525" cap="flat" cmpd="sng" algn="ctr">
                      <a:solidFill>
                        <a:srgbClr val="AAAAAA"/>
                      </a:solidFill>
                      <a:prstDash val="solid"/>
                      <a:round/>
                      <a:headEnd type="none" w="med" len="med"/>
                      <a:tailEnd type="none" w="med" len="med"/>
                    </a:lnR>
                    <a:lnT>
                      <a:noFill/>
                    </a:lnT>
                    <a:lnB>
                      <a:noFill/>
                    </a:lnB>
                  </a:tcPr>
                </a:tc>
                <a:tc>
                  <a:txBody>
                    <a:bodyPr/>
                    <a:lstStyle/>
                    <a:p>
                      <a:r>
                        <a:rPr lang="cs-CZ" sz="2800" dirty="0"/>
                        <a:t>39 000-45 000 vojáků, 211 důstojníků (23 generálů)</a:t>
                      </a:r>
                    </a:p>
                  </a:txBody>
                  <a:tcPr anchor="ctr">
                    <a:lnL w="9525" cap="flat" cmpd="sng" algn="ctr">
                      <a:solidFill>
                        <a:srgbClr val="AAAAAA"/>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99966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Kutuzov</a:t>
            </a:r>
            <a:r>
              <a:rPr lang="cs-CZ" dirty="0" smtClean="0"/>
              <a:t/>
            </a:r>
            <a:br>
              <a:rPr lang="cs-CZ" dirty="0" smtClean="0"/>
            </a:br>
            <a:r>
              <a:rPr lang="cs-CZ" dirty="0" smtClean="0"/>
              <a:t> (1747 – 1813)</a:t>
            </a:r>
            <a:endParaRPr lang="cs-CZ" dirty="0"/>
          </a:p>
        </p:txBody>
      </p:sp>
      <p:pic>
        <p:nvPicPr>
          <p:cNvPr id="13314" name="Picture 2" descr="Michail Illarionovi&amp;ccaron; Kutuzo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3250" y="365125"/>
            <a:ext cx="6940550" cy="57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descr="&quot;Bitva u Moskvy, 7. zá&amp;rcaron;í 1812&quot;, Louis-François Lejeune (18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680" y="0"/>
            <a:ext cx="1099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Napoleonova porážka</a:t>
            </a:r>
            <a:endParaRPr lang="cs-CZ" b="1" dirty="0"/>
          </a:p>
        </p:txBody>
      </p:sp>
      <p:sp>
        <p:nvSpPr>
          <p:cNvPr id="3" name="Zástupný symbol pro obsah 2"/>
          <p:cNvSpPr>
            <a:spLocks noGrp="1"/>
          </p:cNvSpPr>
          <p:nvPr>
            <p:ph idx="1"/>
          </p:nvPr>
        </p:nvSpPr>
        <p:spPr/>
        <p:txBody>
          <a:bodyPr/>
          <a:lstStyle/>
          <a:p>
            <a:r>
              <a:rPr lang="cs-CZ" dirty="0" err="1" smtClean="0"/>
              <a:t>Kutuzov</a:t>
            </a:r>
            <a:r>
              <a:rPr lang="cs-CZ" dirty="0" smtClean="0"/>
              <a:t> se rozhodl ustoupit a zanechat Moskvu</a:t>
            </a:r>
          </a:p>
          <a:p>
            <a:r>
              <a:rPr lang="cs-CZ" dirty="0" smtClean="0"/>
              <a:t>Napoleon vstupuje do prázdné Moskvy – nejsou zde obyvatelé ani zásoby → rabování, požáry</a:t>
            </a:r>
          </a:p>
          <a:p>
            <a:r>
              <a:rPr lang="cs-CZ" dirty="0" smtClean="0"/>
              <a:t>Napoleon marně čeká na klíče od města a kapitulaci Rusů</a:t>
            </a:r>
          </a:p>
          <a:p>
            <a:r>
              <a:rPr lang="cs-CZ" dirty="0" smtClean="0"/>
              <a:t>Začíná zima a Napoleon se rozhodne k návratu, je nucen postupovat po již vypáleném a vydrancovaném území zpět</a:t>
            </a:r>
          </a:p>
          <a:p>
            <a:r>
              <a:rPr lang="cs-CZ" dirty="0" smtClean="0"/>
              <a:t>Poslední porážku utrpí u řeky </a:t>
            </a:r>
            <a:r>
              <a:rPr lang="cs-CZ" dirty="0" err="1" smtClean="0"/>
              <a:t>Bereziny</a:t>
            </a:r>
            <a:endParaRPr lang="cs-CZ" dirty="0" smtClean="0"/>
          </a:p>
          <a:p>
            <a:r>
              <a:rPr lang="cs-CZ" dirty="0" smtClean="0"/>
              <a:t>Z téměř půl milionové armády se zachrání pouze 10- 20 000 francouzských vojáků</a:t>
            </a:r>
            <a:endParaRPr lang="cs-CZ" dirty="0"/>
          </a:p>
        </p:txBody>
      </p:sp>
    </p:spTree>
    <p:extLst>
      <p:ext uri="{BB962C8B-B14F-4D97-AF65-F5344CB8AC3E}">
        <p14:creationId xmlns:p14="http://schemas.microsoft.com/office/powerpoint/2010/main" val="163883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Vojenská porada ve </a:t>
            </a:r>
            <a:r>
              <a:rPr lang="cs-CZ" dirty="0" err="1" smtClean="0"/>
              <a:t>Fili</a:t>
            </a:r>
            <a:endParaRPr lang="cs-CZ" dirty="0"/>
          </a:p>
        </p:txBody>
      </p:sp>
      <p:pic>
        <p:nvPicPr>
          <p:cNvPr id="12290" name="Picture 2" descr="http://upload.wikimedia.org/wikipedia/commons/thumb/7/7f/Kutuzov_fili.jpg/255px-Kutuzov_fil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480" y="1690688"/>
            <a:ext cx="92862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6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1266" name="Picture 2" descr="http://upload.wikimedia.org/wikipedia/commons/c/cc/Napoleons_retreat_from_mosco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029" y="365125"/>
            <a:ext cx="845869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Konečná porážka Napoleona</a:t>
            </a:r>
            <a:endParaRPr lang="cs-CZ" b="1" dirty="0"/>
          </a:p>
        </p:txBody>
      </p:sp>
      <p:sp>
        <p:nvSpPr>
          <p:cNvPr id="3" name="Zástupný symbol pro obsah 2"/>
          <p:cNvSpPr>
            <a:spLocks noGrp="1"/>
          </p:cNvSpPr>
          <p:nvPr>
            <p:ph idx="1"/>
          </p:nvPr>
        </p:nvSpPr>
        <p:spPr/>
        <p:txBody>
          <a:bodyPr/>
          <a:lstStyle/>
          <a:p>
            <a:r>
              <a:rPr lang="cs-CZ" dirty="0" smtClean="0"/>
              <a:t>Rusové táhnou dále do Evropy</a:t>
            </a:r>
          </a:p>
          <a:p>
            <a:r>
              <a:rPr lang="cs-CZ" dirty="0" smtClean="0"/>
              <a:t>K další velké porážce Napoleona dochází v „bitvě národů“ u Lipska 1813</a:t>
            </a:r>
          </a:p>
          <a:p>
            <a:r>
              <a:rPr lang="cs-CZ" dirty="0" smtClean="0"/>
              <a:t>Poté je dobyta Paříž a Napoleon je seslán na ostrov </a:t>
            </a:r>
            <a:r>
              <a:rPr lang="cs-CZ" dirty="0" err="1" smtClean="0"/>
              <a:t>Elba</a:t>
            </a:r>
            <a:endParaRPr lang="cs-CZ" dirty="0" smtClean="0"/>
          </a:p>
          <a:p>
            <a:r>
              <a:rPr lang="cs-CZ" dirty="0" smtClean="0"/>
              <a:t>Ve Francii je obnoveno království – Ludvík XVIII.</a:t>
            </a:r>
          </a:p>
          <a:p>
            <a:r>
              <a:rPr lang="cs-CZ" dirty="0" smtClean="0"/>
              <a:t>V březnu 1815 se Napoleon vrací do Paříže a obnovuje své císařství – 100 dnů vlády</a:t>
            </a:r>
          </a:p>
          <a:p>
            <a:r>
              <a:rPr lang="cs-CZ" dirty="0" smtClean="0"/>
              <a:t>Definitivně poražen v bitvě u </a:t>
            </a:r>
            <a:r>
              <a:rPr lang="cs-CZ" dirty="0" err="1" smtClean="0"/>
              <a:t>Watterloo</a:t>
            </a:r>
            <a:r>
              <a:rPr lang="cs-CZ" dirty="0" smtClean="0"/>
              <a:t> v červnu 1815 a seslán na ostrov sv. Heleny do anglického zajetí, kde v r. 1821 umírá</a:t>
            </a:r>
          </a:p>
          <a:p>
            <a:endParaRPr lang="cs-CZ" dirty="0"/>
          </a:p>
        </p:txBody>
      </p:sp>
    </p:spTree>
    <p:extLst>
      <p:ext uri="{BB962C8B-B14F-4D97-AF65-F5344CB8AC3E}">
        <p14:creationId xmlns:p14="http://schemas.microsoft.com/office/powerpoint/2010/main" val="409740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4338" name="Picture 2" descr="http://upload.wikimedia.org/wikipedia/commons/thumb/8/86/Tumba_de_Napoleon_Bonaparte.jpg/1024px-Tumba_de_Napoleon_Bonapar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640" y="365125"/>
            <a:ext cx="10297160" cy="62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Císařovna Josefína                 Marie Luisa                      </a:t>
            </a:r>
            <a:br>
              <a:rPr lang="cs-CZ" dirty="0" smtClean="0"/>
            </a:br>
            <a:r>
              <a:rPr lang="cs-CZ" dirty="0"/>
              <a:t> </a:t>
            </a:r>
            <a:r>
              <a:rPr lang="cs-CZ" dirty="0" smtClean="0"/>
              <a:t>                                                 Habsbursko-Lotrinská</a:t>
            </a:r>
            <a:endParaRPr lang="cs-CZ" dirty="0"/>
          </a:p>
        </p:txBody>
      </p:sp>
      <p:pic>
        <p:nvPicPr>
          <p:cNvPr id="15362" name="Picture 2" descr="http://upload.wikimedia.org/wikipedia/commons/thumb/e/e2/L%27imp%C3%A9ratriceMarie-Louise.jpg/220px-L%27imp%C3%A9ratriceMarie-Loui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2400" y="1690688"/>
            <a:ext cx="48514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osephine de Beauharnais, Keizerin der Fran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690688"/>
            <a:ext cx="452628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Vídeňský kongres</a:t>
            </a:r>
            <a:endParaRPr lang="cs-CZ" b="1" dirty="0"/>
          </a:p>
        </p:txBody>
      </p:sp>
      <p:sp>
        <p:nvSpPr>
          <p:cNvPr id="3" name="Zástupný symbol pro obsah 2"/>
          <p:cNvSpPr>
            <a:spLocks noGrp="1"/>
          </p:cNvSpPr>
          <p:nvPr>
            <p:ph idx="1"/>
          </p:nvPr>
        </p:nvSpPr>
        <p:spPr/>
        <p:txBody>
          <a:bodyPr>
            <a:normAutofit/>
          </a:bodyPr>
          <a:lstStyle/>
          <a:p>
            <a:r>
              <a:rPr lang="cs-CZ" dirty="0" smtClean="0"/>
              <a:t>14. 9. 1814 – 19. 6. 1815 mírové setkání zástupců téměř všech vítězných evropských zemí po napoleonských válkách</a:t>
            </a:r>
          </a:p>
          <a:p>
            <a:r>
              <a:rPr lang="cs-CZ" dirty="0" smtClean="0"/>
              <a:t>Tančící kongres</a:t>
            </a:r>
          </a:p>
          <a:p>
            <a:r>
              <a:rPr lang="cs-CZ" dirty="0" smtClean="0"/>
              <a:t>Dohodnutí nového evropského uspořádání po Napoleonově porážce</a:t>
            </a:r>
          </a:p>
          <a:p>
            <a:pPr marL="0" indent="0">
              <a:buNone/>
            </a:pPr>
            <a:r>
              <a:rPr lang="cs-CZ" dirty="0" smtClean="0"/>
              <a:t>MYŠLENKY KONGRESU:</a:t>
            </a:r>
          </a:p>
          <a:p>
            <a:r>
              <a:rPr lang="cs-CZ" dirty="0" smtClean="0"/>
              <a:t>Snaha o naprostý klid v Evropě =</a:t>
            </a:r>
            <a:r>
              <a:rPr lang="en-US" dirty="0" smtClean="0"/>
              <a:t>&gt;</a:t>
            </a:r>
            <a:r>
              <a:rPr lang="cs-CZ" dirty="0" smtClean="0"/>
              <a:t> zabránění revolucím za každou cenu</a:t>
            </a:r>
          </a:p>
          <a:p>
            <a:r>
              <a:rPr lang="cs-CZ" dirty="0" smtClean="0"/>
              <a:t>Snaha uspokojit územní požadavky vítězných velmocí</a:t>
            </a:r>
          </a:p>
          <a:p>
            <a:r>
              <a:rPr lang="cs-CZ" dirty="0" smtClean="0"/>
              <a:t>Na trůny dosadit původní panovnické rody</a:t>
            </a:r>
          </a:p>
          <a:p>
            <a:endParaRPr lang="cs-CZ" dirty="0"/>
          </a:p>
        </p:txBody>
      </p:sp>
    </p:spTree>
    <p:extLst>
      <p:ext uri="{BB962C8B-B14F-4D97-AF65-F5344CB8AC3E}">
        <p14:creationId xmlns:p14="http://schemas.microsoft.com/office/powerpoint/2010/main" val="598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546" y="365124"/>
            <a:ext cx="5865253" cy="6492875"/>
          </a:xfrm>
        </p:spPr>
      </p:pic>
    </p:spTree>
    <p:extLst>
      <p:ext uri="{BB962C8B-B14F-4D97-AF65-F5344CB8AC3E}">
        <p14:creationId xmlns:p14="http://schemas.microsoft.com/office/powerpoint/2010/main" val="287699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Rozhodnutí kongresu</a:t>
            </a:r>
            <a:endParaRPr lang="cs-CZ" b="1" dirty="0"/>
          </a:p>
        </p:txBody>
      </p:sp>
      <p:sp>
        <p:nvSpPr>
          <p:cNvPr id="3" name="Zástupný symbol pro obsah 2"/>
          <p:cNvSpPr>
            <a:spLocks noGrp="1"/>
          </p:cNvSpPr>
          <p:nvPr>
            <p:ph idx="1"/>
          </p:nvPr>
        </p:nvSpPr>
        <p:spPr/>
        <p:txBody>
          <a:bodyPr>
            <a:normAutofit/>
          </a:bodyPr>
          <a:lstStyle/>
          <a:p>
            <a:r>
              <a:rPr lang="cs-CZ" dirty="0" smtClean="0"/>
              <a:t>Vítězné mocnosti Rakousko, Rusko, Prusko a Velká Británie prosadily územní změny ve svůj prospěch</a:t>
            </a:r>
          </a:p>
          <a:p>
            <a:r>
              <a:rPr lang="cs-CZ" dirty="0" smtClean="0"/>
              <a:t>Rakousko =</a:t>
            </a:r>
            <a:r>
              <a:rPr lang="en-US" dirty="0" smtClean="0"/>
              <a:t>&gt;</a:t>
            </a:r>
            <a:r>
              <a:rPr lang="cs-CZ" dirty="0" smtClean="0"/>
              <a:t> </a:t>
            </a:r>
            <a:r>
              <a:rPr lang="cs-CZ" dirty="0" err="1" smtClean="0"/>
              <a:t>Lombardsko</a:t>
            </a:r>
            <a:r>
              <a:rPr lang="cs-CZ" dirty="0" smtClean="0"/>
              <a:t>, Benátsko</a:t>
            </a:r>
          </a:p>
          <a:p>
            <a:r>
              <a:rPr lang="cs-CZ" dirty="0" smtClean="0"/>
              <a:t>Jižní Nizozemí =</a:t>
            </a:r>
            <a:r>
              <a:rPr lang="en-US" dirty="0" smtClean="0"/>
              <a:t>&gt;</a:t>
            </a:r>
            <a:r>
              <a:rPr lang="cs-CZ" dirty="0" smtClean="0"/>
              <a:t> spojeno se severním</a:t>
            </a:r>
          </a:p>
          <a:p>
            <a:r>
              <a:rPr lang="cs-CZ" dirty="0" smtClean="0"/>
              <a:t>Německo =</a:t>
            </a:r>
            <a:r>
              <a:rPr lang="en-US" dirty="0" smtClean="0"/>
              <a:t>&gt;</a:t>
            </a:r>
            <a:r>
              <a:rPr lang="cs-CZ" dirty="0" smtClean="0"/>
              <a:t> spolkový stát složený z nezávislých států</a:t>
            </a:r>
          </a:p>
          <a:p>
            <a:r>
              <a:rPr lang="cs-CZ" dirty="0" smtClean="0"/>
              <a:t>Prusko =</a:t>
            </a:r>
            <a:r>
              <a:rPr lang="en-US" dirty="0" smtClean="0"/>
              <a:t>&gt;</a:t>
            </a:r>
            <a:r>
              <a:rPr lang="cs-CZ" dirty="0" smtClean="0"/>
              <a:t> polovina Saska</a:t>
            </a:r>
          </a:p>
          <a:p>
            <a:r>
              <a:rPr lang="cs-CZ" dirty="0" smtClean="0"/>
              <a:t>Velká Británie =</a:t>
            </a:r>
            <a:r>
              <a:rPr lang="en-US" dirty="0" smtClean="0"/>
              <a:t>&gt;</a:t>
            </a:r>
            <a:r>
              <a:rPr lang="cs-CZ" dirty="0" smtClean="0"/>
              <a:t> podržela si Maltu, Helgoland, Cejlon a Kapsko</a:t>
            </a:r>
          </a:p>
          <a:p>
            <a:r>
              <a:rPr lang="cs-CZ" dirty="0" smtClean="0"/>
              <a:t>Polsko =</a:t>
            </a:r>
            <a:r>
              <a:rPr lang="en-US" dirty="0" smtClean="0"/>
              <a:t>&gt;</a:t>
            </a:r>
            <a:r>
              <a:rPr lang="cs-CZ" dirty="0" smtClean="0"/>
              <a:t>opět  rozděleno mezi Rusko, Rakousko a Prusko</a:t>
            </a:r>
          </a:p>
          <a:p>
            <a:endParaRPr lang="cs-CZ" dirty="0"/>
          </a:p>
        </p:txBody>
      </p:sp>
    </p:spTree>
    <p:extLst>
      <p:ext uri="{BB962C8B-B14F-4D97-AF65-F5344CB8AC3E}">
        <p14:creationId xmlns:p14="http://schemas.microsoft.com/office/powerpoint/2010/main" val="146459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 y="365125"/>
            <a:ext cx="11541760" cy="6492875"/>
          </a:xfrm>
        </p:spPr>
      </p:pic>
    </p:spTree>
    <p:extLst>
      <p:ext uri="{BB962C8B-B14F-4D97-AF65-F5344CB8AC3E}">
        <p14:creationId xmlns:p14="http://schemas.microsoft.com/office/powerpoint/2010/main" val="170534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SVATÁ ALIANCE</a:t>
            </a:r>
            <a:endParaRPr lang="cs-CZ" b="1" dirty="0"/>
          </a:p>
        </p:txBody>
      </p:sp>
      <p:sp>
        <p:nvSpPr>
          <p:cNvPr id="3" name="Zástupný symbol pro obsah 2"/>
          <p:cNvSpPr>
            <a:spLocks noGrp="1"/>
          </p:cNvSpPr>
          <p:nvPr>
            <p:ph idx="1"/>
          </p:nvPr>
        </p:nvSpPr>
        <p:spPr/>
        <p:txBody>
          <a:bodyPr/>
          <a:lstStyle/>
          <a:p>
            <a:r>
              <a:rPr lang="cs-CZ" dirty="0" smtClean="0"/>
              <a:t>Podepsána 26. 9. 1815 v Paříži</a:t>
            </a:r>
          </a:p>
          <a:p>
            <a:r>
              <a:rPr lang="cs-CZ" dirty="0" smtClean="0"/>
              <a:t>Spojenectví evropských velmocí, především Ruska, Pruska a Rakouska,  v 1. pol. 19. stol.</a:t>
            </a:r>
          </a:p>
          <a:p>
            <a:r>
              <a:rPr lang="cs-CZ" dirty="0" smtClean="0"/>
              <a:t>Signatáři smlouvy se zavázali udržovat status quo a zabránit vzniku dalších revolucí v Evropě</a:t>
            </a:r>
          </a:p>
          <a:p>
            <a:r>
              <a:rPr lang="cs-CZ" dirty="0" smtClean="0"/>
              <a:t>Vedoucí osobností a iniciátorem smlouvy byl rakouský kancléř C. Metternich</a:t>
            </a:r>
          </a:p>
          <a:p>
            <a:r>
              <a:rPr lang="cs-CZ" dirty="0" smtClean="0"/>
              <a:t>Svatá aliance zanikla v průběhu krymské války v 50. letech 19.st.</a:t>
            </a:r>
          </a:p>
          <a:p>
            <a:endParaRPr lang="cs-CZ" dirty="0"/>
          </a:p>
        </p:txBody>
      </p:sp>
    </p:spTree>
    <p:extLst>
      <p:ext uri="{BB962C8B-B14F-4D97-AF65-F5344CB8AC3E}">
        <p14:creationId xmlns:p14="http://schemas.microsoft.com/office/powerpoint/2010/main" val="16788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Povstání děkabristů</a:t>
            </a:r>
            <a:endParaRPr lang="cs-CZ" b="1" dirty="0"/>
          </a:p>
        </p:txBody>
      </p:sp>
      <p:sp>
        <p:nvSpPr>
          <p:cNvPr id="3" name="Zástupný symbol pro obsah 2"/>
          <p:cNvSpPr>
            <a:spLocks noGrp="1"/>
          </p:cNvSpPr>
          <p:nvPr>
            <p:ph idx="1"/>
          </p:nvPr>
        </p:nvSpPr>
        <p:spPr/>
        <p:txBody>
          <a:bodyPr>
            <a:normAutofit/>
          </a:bodyPr>
          <a:lstStyle/>
          <a:p>
            <a:r>
              <a:rPr lang="cs-CZ" sz="3600" dirty="0" smtClean="0"/>
              <a:t>Po návratu z Evropy, kde se seznámili s ideály francouzské revoluce i poměry, které byly mnohem příznivější než v Rusku, mladí důstojníci začali zakládat tajné politické spolky → nejvýznamnější byly Severní a Jižní spolek</a:t>
            </a:r>
          </a:p>
          <a:p>
            <a:r>
              <a:rPr lang="cs-CZ" sz="3600" dirty="0" smtClean="0"/>
              <a:t>Jejich požadavky byly především větší politická svoboda, zrušení nevolnictví a konstituční monarchie, nejradikálnější žádali republiku</a:t>
            </a:r>
            <a:endParaRPr lang="cs-CZ" sz="3600" dirty="0"/>
          </a:p>
        </p:txBody>
      </p:sp>
    </p:spTree>
    <p:extLst>
      <p:ext uri="{BB962C8B-B14F-4D97-AF65-F5344CB8AC3E}">
        <p14:creationId xmlns:p14="http://schemas.microsoft.com/office/powerpoint/2010/main" val="77775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cs-CZ" dirty="0" smtClean="0"/>
              <a:t>V prosinci 1825 náhle zemřel Alexandr I., novým carem se měl stát jeho bratr Konstantin, který se však kvůli nerovnému sňatku vzdal trůnu ve prospěch svého mladšího bratra Mikuláše.</a:t>
            </a:r>
          </a:p>
          <a:p>
            <a:r>
              <a:rPr lang="cs-CZ" dirty="0" smtClean="0"/>
              <a:t>26. prosince 1825 došlo k povstání děkabristů, kteří se se svými pluky shromáždili na Senátním náměstí v Petrohradu a odmítli přísahat věrnost Mikulášovi</a:t>
            </a:r>
          </a:p>
          <a:p>
            <a:r>
              <a:rPr lang="cs-CZ" dirty="0" smtClean="0"/>
              <a:t>Povstání bylo špatně organizováno, vojáci nevěděli, co mají dělat, velitel kníže </a:t>
            </a:r>
            <a:r>
              <a:rPr lang="cs-CZ" dirty="0" err="1" smtClean="0"/>
              <a:t>Trubeckoj</a:t>
            </a:r>
            <a:r>
              <a:rPr lang="cs-CZ" dirty="0" smtClean="0"/>
              <a:t> se nedostavil</a:t>
            </a:r>
          </a:p>
          <a:p>
            <a:r>
              <a:rPr lang="cs-CZ" dirty="0" smtClean="0"/>
              <a:t>Povstalci se odmítli rozejít, zahájili palbu, byl zabit hrdina </a:t>
            </a:r>
            <a:r>
              <a:rPr lang="cs-CZ" dirty="0" err="1" smtClean="0"/>
              <a:t>protinapoleonských</a:t>
            </a:r>
            <a:r>
              <a:rPr lang="cs-CZ" dirty="0" smtClean="0"/>
              <a:t> válek hrabě </a:t>
            </a:r>
            <a:r>
              <a:rPr lang="cs-CZ" dirty="0" err="1" smtClean="0"/>
              <a:t>Miloradovič</a:t>
            </a:r>
            <a:r>
              <a:rPr lang="cs-CZ" dirty="0" smtClean="0"/>
              <a:t> a carské vojsko poté silou potlačilo (zahynulo 1271 osob)</a:t>
            </a:r>
          </a:p>
          <a:p>
            <a:r>
              <a:rPr lang="cs-CZ" dirty="0" smtClean="0"/>
              <a:t>Pět hlavních vůdců povstání (</a:t>
            </a:r>
            <a:r>
              <a:rPr lang="cs-CZ" dirty="0" err="1" smtClean="0"/>
              <a:t>Pestěl</a:t>
            </a:r>
            <a:r>
              <a:rPr lang="cs-CZ" dirty="0" smtClean="0"/>
              <a:t>, </a:t>
            </a:r>
            <a:r>
              <a:rPr lang="cs-CZ" dirty="0" err="1" smtClean="0"/>
              <a:t>Rylejev</a:t>
            </a:r>
            <a:r>
              <a:rPr lang="cs-CZ" dirty="0" smtClean="0"/>
              <a:t>, </a:t>
            </a:r>
            <a:r>
              <a:rPr lang="cs-CZ" dirty="0" err="1" smtClean="0"/>
              <a:t>Besťužev-Rjumin</a:t>
            </a:r>
            <a:r>
              <a:rPr lang="cs-CZ" dirty="0" smtClean="0"/>
              <a:t>, </a:t>
            </a:r>
            <a:r>
              <a:rPr lang="cs-CZ" dirty="0" err="1" smtClean="0"/>
              <a:t>Muravjev-Apostol</a:t>
            </a:r>
            <a:r>
              <a:rPr lang="cs-CZ" dirty="0" smtClean="0"/>
              <a:t>, </a:t>
            </a:r>
            <a:r>
              <a:rPr lang="cs-CZ" dirty="0" err="1" smtClean="0"/>
              <a:t>Kachovskij</a:t>
            </a:r>
            <a:r>
              <a:rPr lang="cs-CZ" dirty="0" smtClean="0"/>
              <a:t>) byli popraveni, desítky povstalců  byly poslány do vyhnanství na Sibiř, kde pracovali v dolech, později v továrně</a:t>
            </a:r>
          </a:p>
          <a:p>
            <a:r>
              <a:rPr lang="cs-CZ" dirty="0" smtClean="0"/>
              <a:t>Byli osvobozeni amnestií Alexandra II. V r. 1856 </a:t>
            </a:r>
            <a:endParaRPr lang="cs-CZ" dirty="0"/>
          </a:p>
        </p:txBody>
      </p:sp>
    </p:spTree>
    <p:extLst>
      <p:ext uri="{BB962C8B-B14F-4D97-AF65-F5344CB8AC3E}">
        <p14:creationId xmlns:p14="http://schemas.microsoft.com/office/powerpoint/2010/main" val="191546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Děkabristé na Senátním náměstí</a:t>
            </a:r>
            <a:endParaRPr lang="cs-CZ" b="1" dirty="0"/>
          </a:p>
        </p:txBody>
      </p:sp>
      <p:pic>
        <p:nvPicPr>
          <p:cNvPr id="16386" name="Picture 2" descr="https://upload.wikimedia.org/wikipedia/commons/thumb/2/2e/Kolman_decembrists.jpg/220px-Kolman_decembris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8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A.S.Puškin</a:t>
            </a:r>
            <a:r>
              <a:rPr lang="cs-CZ" b="1" dirty="0" smtClean="0"/>
              <a:t> a děkabristé</a:t>
            </a:r>
            <a:endParaRPr lang="cs-CZ" b="1" dirty="0"/>
          </a:p>
        </p:txBody>
      </p:sp>
      <p:sp>
        <p:nvSpPr>
          <p:cNvPr id="3" name="Zástupný symbol pro obsah 2"/>
          <p:cNvSpPr>
            <a:spLocks noGrp="1"/>
          </p:cNvSpPr>
          <p:nvPr>
            <p:ph idx="1"/>
          </p:nvPr>
        </p:nvSpPr>
        <p:spPr/>
        <p:txBody>
          <a:bodyPr>
            <a:normAutofit fontScale="92500" lnSpcReduction="20000"/>
          </a:bodyPr>
          <a:lstStyle/>
          <a:p>
            <a:endParaRPr lang="cs-CZ" dirty="0" smtClean="0"/>
          </a:p>
          <a:p>
            <a:r>
              <a:rPr lang="cs-CZ" dirty="0" smtClean="0"/>
              <a:t>Byl blízký přítel mnohých z nich, ale povstání se neúčastnil (sám byl v té době ve vyhnanství v </a:t>
            </a:r>
            <a:r>
              <a:rPr lang="cs-CZ" dirty="0" err="1" smtClean="0"/>
              <a:t>Michajlovskom</a:t>
            </a:r>
            <a:r>
              <a:rPr lang="cs-CZ" dirty="0" smtClean="0"/>
              <a:t>)</a:t>
            </a:r>
          </a:p>
          <a:p>
            <a:r>
              <a:rPr lang="cs-CZ" dirty="0" smtClean="0"/>
              <a:t>Napsal báseň V </a:t>
            </a:r>
            <a:r>
              <a:rPr lang="cs-CZ" dirty="0" err="1" smtClean="0"/>
              <a:t>Sibir</a:t>
            </a:r>
            <a:r>
              <a:rPr lang="cs-CZ" dirty="0" smtClean="0"/>
              <a:t>, kterou posvětil děkabristům</a:t>
            </a:r>
          </a:p>
          <a:p>
            <a:pPr marL="457200" lvl="1" indent="0">
              <a:buNone/>
            </a:pPr>
            <a:r>
              <a:rPr lang="ru-RU" dirty="0" smtClean="0"/>
              <a:t>Во глубине сибирских руд</a:t>
            </a:r>
            <a:r>
              <a:rPr lang="cs-CZ" dirty="0" smtClean="0"/>
              <a:t>                                                  </a:t>
            </a:r>
            <a:r>
              <a:rPr lang="ru-RU" dirty="0" smtClean="0"/>
              <a:t/>
            </a:r>
            <a:br>
              <a:rPr lang="ru-RU" dirty="0" smtClean="0"/>
            </a:br>
            <a:r>
              <a:rPr lang="ru-RU" dirty="0" smtClean="0"/>
              <a:t>Храните гордое терпенье,</a:t>
            </a:r>
            <a:br>
              <a:rPr lang="ru-RU" dirty="0" smtClean="0"/>
            </a:br>
            <a:r>
              <a:rPr lang="ru-RU" dirty="0" smtClean="0"/>
              <a:t>Не пропадет ваш скорбный труд</a:t>
            </a:r>
            <a:br>
              <a:rPr lang="ru-RU" dirty="0" smtClean="0"/>
            </a:br>
            <a:r>
              <a:rPr lang="ru-RU" dirty="0" smtClean="0"/>
              <a:t>И дум высокое стремленье.</a:t>
            </a:r>
            <a:br>
              <a:rPr lang="ru-RU" dirty="0" smtClean="0"/>
            </a:br>
            <a:r>
              <a:rPr lang="ru-RU" dirty="0" smtClean="0"/>
              <a:t/>
            </a:r>
            <a:br>
              <a:rPr lang="ru-RU" dirty="0" smtClean="0"/>
            </a:br>
            <a:r>
              <a:rPr lang="ru-RU" dirty="0" smtClean="0"/>
              <a:t>Несчастью верная сестра,</a:t>
            </a:r>
            <a:br>
              <a:rPr lang="ru-RU" dirty="0" smtClean="0"/>
            </a:br>
            <a:r>
              <a:rPr lang="ru-RU" dirty="0" smtClean="0"/>
              <a:t>Надежда в мрачном подземелье</a:t>
            </a:r>
            <a:br>
              <a:rPr lang="ru-RU" dirty="0" smtClean="0"/>
            </a:br>
            <a:r>
              <a:rPr lang="ru-RU" dirty="0" smtClean="0"/>
              <a:t>Разбудит бодрость и веселье,</a:t>
            </a:r>
            <a:br>
              <a:rPr lang="ru-RU" dirty="0" smtClean="0"/>
            </a:br>
            <a:r>
              <a:rPr lang="ru-RU" dirty="0" smtClean="0"/>
              <a:t>Придет желанная пора:</a:t>
            </a:r>
            <a:br>
              <a:rPr lang="ru-RU" dirty="0" smtClean="0"/>
            </a:br>
            <a:r>
              <a:rPr lang="ru-RU" dirty="0" smtClean="0"/>
              <a:t/>
            </a:r>
            <a:br>
              <a:rPr lang="ru-RU" dirty="0" smtClean="0"/>
            </a:br>
            <a:endParaRPr lang="cs-CZ" dirty="0"/>
          </a:p>
        </p:txBody>
      </p:sp>
    </p:spTree>
    <p:extLst>
      <p:ext uri="{BB962C8B-B14F-4D97-AF65-F5344CB8AC3E}">
        <p14:creationId xmlns:p14="http://schemas.microsoft.com/office/powerpoint/2010/main" val="227482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ru-RU" dirty="0" smtClean="0"/>
              <a:t>Любовь и дружество до вас</a:t>
            </a:r>
            <a:br>
              <a:rPr lang="ru-RU" dirty="0" smtClean="0"/>
            </a:br>
            <a:r>
              <a:rPr lang="ru-RU" dirty="0" smtClean="0"/>
              <a:t>Дойдут сквозь мрачные затворы,</a:t>
            </a:r>
            <a:br>
              <a:rPr lang="ru-RU" dirty="0" smtClean="0"/>
            </a:br>
            <a:r>
              <a:rPr lang="ru-RU" dirty="0" smtClean="0"/>
              <a:t>Как в ваши каторжные норы</a:t>
            </a:r>
            <a:br>
              <a:rPr lang="ru-RU" dirty="0" smtClean="0"/>
            </a:br>
            <a:r>
              <a:rPr lang="ru-RU" dirty="0" smtClean="0"/>
              <a:t>Доходит мой свободный глас.</a:t>
            </a:r>
            <a:br>
              <a:rPr lang="ru-RU" dirty="0" smtClean="0"/>
            </a:br>
            <a:r>
              <a:rPr lang="ru-RU" dirty="0" smtClean="0"/>
              <a:t/>
            </a:r>
            <a:br>
              <a:rPr lang="ru-RU" dirty="0" smtClean="0"/>
            </a:br>
            <a:r>
              <a:rPr lang="ru-RU" dirty="0" smtClean="0"/>
              <a:t>Оковы тяжкие падут,</a:t>
            </a:r>
            <a:br>
              <a:rPr lang="ru-RU" dirty="0" smtClean="0"/>
            </a:br>
            <a:r>
              <a:rPr lang="ru-RU" dirty="0" smtClean="0"/>
              <a:t>Темницы рухнут — и свобода</a:t>
            </a:r>
            <a:br>
              <a:rPr lang="ru-RU" dirty="0" smtClean="0"/>
            </a:br>
            <a:r>
              <a:rPr lang="ru-RU" dirty="0" smtClean="0"/>
              <a:t>Вас примет радостно у входа,</a:t>
            </a:r>
            <a:br>
              <a:rPr lang="ru-RU" dirty="0" smtClean="0"/>
            </a:br>
            <a:r>
              <a:rPr lang="ru-RU" dirty="0" smtClean="0"/>
              <a:t>И братья меч вам отдадут.</a:t>
            </a:r>
            <a:endParaRPr lang="cs-CZ" dirty="0" smtClean="0"/>
          </a:p>
          <a:p>
            <a:endParaRPr lang="cs-CZ" dirty="0"/>
          </a:p>
        </p:txBody>
      </p:sp>
    </p:spTree>
    <p:extLst>
      <p:ext uri="{BB962C8B-B14F-4D97-AF65-F5344CB8AC3E}">
        <p14:creationId xmlns:p14="http://schemas.microsoft.com/office/powerpoint/2010/main" val="17913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Kníže </a:t>
            </a:r>
            <a:r>
              <a:rPr lang="cs-CZ" dirty="0" err="1" smtClean="0"/>
              <a:t>Volkonskij</a:t>
            </a:r>
            <a:r>
              <a:rPr lang="cs-CZ" dirty="0" smtClean="0"/>
              <a:t> s manželkou ve vězení (1830)</a:t>
            </a:r>
            <a:r>
              <a:rPr lang="ru-RU" dirty="0" smtClean="0"/>
              <a:t>,</a:t>
            </a:r>
            <a:r>
              <a:rPr lang="cs-CZ" dirty="0" smtClean="0"/>
              <a:t/>
            </a:r>
            <a:br>
              <a:rPr lang="cs-CZ" dirty="0" smtClean="0"/>
            </a:br>
            <a:r>
              <a:rPr lang="cs-CZ" dirty="0" smtClean="0"/>
              <a:t>film </a:t>
            </a:r>
            <a:r>
              <a:rPr lang="ru-RU" dirty="0" smtClean="0"/>
              <a:t>«Звезда пленительного счастья»</a:t>
            </a:r>
            <a:endParaRPr lang="cs-CZ" dirty="0"/>
          </a:p>
        </p:txBody>
      </p:sp>
      <p:pic>
        <p:nvPicPr>
          <p:cNvPr id="17410" name="Picture 2" descr="https://upload.wikimedia.org/wikipedia/commons/thumb/8/8e/%D0%91%D0%B5%D1%81%D1%82%D1%83%D0%B6%D0%B5%D0%B2_%D0%9D._%D0%92%D0%BE%D0%BB%D0%BA%D0%BE%D0%BD%D1%81%D0%BA%D0%B8%D0%B9_%D0%A1.%D0%93._%D1%81_%D0%B6%D0%B5%D0%BD%D0%BE%D0%B9_%D0%B2_%D0%BA%D0%B0%D0%BC%D0%B5%D1%80%D0%B5_%D0%B2_%D0%9F%D0%B5%D1%82%D1%80%D0%BE%D0%B2%D1%81%D0%BA%D0%BE%D0%B9_%D1%82%D1%8E%D1%80%D1%8C%D0%BC%D0%B5.jpg/800px-%D0%91%D0%B5%D1%81%D1%82%D1%83%D0%B6%D0%B5%D0%B2_%D0%9D._%D0%92%D0%BE%D0%BB%D0%BA%D0%BE%D0%BD%D1%81%D0%BA%D0%B8%D0%B9_%D0%A1.%D0%93._%D1%81_%D0%B6%D0%B5%D0%BD%D0%BE%D0%B9_%D0%B2_%D0%BA%D0%B0%D0%BC%D0%B5%D1%80%D0%B5_%D0%B2_%D0%9F%D0%B5%D1%82%D1%80%D0%BE%D0%B2%D1%81%D0%BA%D0%BE%D0%B9_%D1%82%D1%8E%D1%80%D1%8C%D0%BC%D0%B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1760" y="1690688"/>
            <a:ext cx="74320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7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Mikuláš I (1825 – 1855)</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Ruský car, polský král a veliký kníže finský</a:t>
            </a:r>
          </a:p>
          <a:p>
            <a:r>
              <a:rPr lang="cs-CZ" dirty="0" smtClean="0"/>
              <a:t>Oženil se s pruskou princeznou Šarlotou, přijala ruské jméno Alexandra Fjodorovna,  měli 7 dětí</a:t>
            </a:r>
          </a:p>
          <a:p>
            <a:r>
              <a:rPr lang="cs-CZ" dirty="0" smtClean="0"/>
              <a:t>Nedostatečné vzdělání, měl zájem o vojenství – strategii a vojenské inženýrství, rád pořádal vojenské přehlídky a do nástupu na trůn byl vrchním inspektorem armády</a:t>
            </a:r>
          </a:p>
          <a:p>
            <a:r>
              <a:rPr lang="cs-CZ" dirty="0" smtClean="0"/>
              <a:t>Nepodporoval reformy, snažil se vše nechat při starém, </a:t>
            </a:r>
            <a:r>
              <a:rPr lang="cs-CZ" dirty="0" smtClean="0"/>
              <a:t>nejevil zájem o revoluční či modernizační snahy, naopak se snažil o potlačení revolučních sil v Evropě, byl  nazýván „četník Evropy“</a:t>
            </a:r>
          </a:p>
          <a:p>
            <a:r>
              <a:rPr lang="cs-CZ" dirty="0" smtClean="0"/>
              <a:t>Založil tajnou policii, upevnil cenzuru a posílil státní ideologii</a:t>
            </a:r>
          </a:p>
          <a:p>
            <a:r>
              <a:rPr lang="cs-CZ" dirty="0" smtClean="0"/>
              <a:t>Usiloval o centralizaci země, potlačil r</a:t>
            </a:r>
            <a:r>
              <a:rPr lang="cs-CZ" dirty="0" smtClean="0"/>
              <a:t>oku 1830 povstání v Polsku a také povstání na Kavkaze (Čečensko)</a:t>
            </a:r>
          </a:p>
          <a:p>
            <a:endParaRPr lang="cs-CZ" dirty="0" smtClean="0"/>
          </a:p>
          <a:p>
            <a:endParaRPr lang="cs-CZ" dirty="0" smtClean="0"/>
          </a:p>
          <a:p>
            <a:endParaRPr lang="cs-CZ" dirty="0"/>
          </a:p>
        </p:txBody>
      </p:sp>
    </p:spTree>
    <p:extLst>
      <p:ext uri="{BB962C8B-B14F-4D97-AF65-F5344CB8AC3E}">
        <p14:creationId xmlns:p14="http://schemas.microsoft.com/office/powerpoint/2010/main" val="150562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Jeho žena Jelizaveta Alexandrovna</a:t>
            </a:r>
          </a:p>
          <a:p>
            <a:endParaRPr lang="cs-CZ" dirty="0" smtClean="0"/>
          </a:p>
          <a:p>
            <a:r>
              <a:rPr lang="cs-CZ" dirty="0" smtClean="0"/>
              <a:t>Zřízení ministerstev, státní rady, a učinění mnoha reforem (např. školské, finanční atd.)</a:t>
            </a:r>
          </a:p>
          <a:p>
            <a:endParaRPr lang="cs-CZ" dirty="0" smtClean="0"/>
          </a:p>
          <a:p>
            <a:r>
              <a:rPr lang="cs-CZ" dirty="0" smtClean="0"/>
              <a:t>Roku 1825 doprovází svojí ženu na cestách a téhož roku umírá</a:t>
            </a:r>
          </a:p>
          <a:p>
            <a:endParaRPr lang="cs-CZ" dirty="0"/>
          </a:p>
        </p:txBody>
      </p:sp>
    </p:spTree>
    <p:extLst>
      <p:ext uri="{BB962C8B-B14F-4D97-AF65-F5344CB8AC3E}">
        <p14:creationId xmlns:p14="http://schemas.microsoft.com/office/powerpoint/2010/main" val="140455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4"/>
            <a:ext cx="10515600" cy="1325563"/>
          </a:xfrm>
        </p:spPr>
        <p:txBody>
          <a:bodyPr/>
          <a:lstStyle/>
          <a:p>
            <a:r>
              <a:rPr lang="cs-CZ" dirty="0" smtClean="0"/>
              <a:t>Mikuláš a Alexandra Fjodorovna</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60" y="1690687"/>
            <a:ext cx="4612640" cy="508539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536" y="365125"/>
            <a:ext cx="4875024" cy="6410959"/>
          </a:xfrm>
          <a:prstGeom prst="rect">
            <a:avLst/>
          </a:prstGeom>
        </p:spPr>
      </p:pic>
    </p:spTree>
    <p:extLst>
      <p:ext uri="{BB962C8B-B14F-4D97-AF65-F5344CB8AC3E}">
        <p14:creationId xmlns:p14="http://schemas.microsoft.com/office/powerpoint/2010/main" val="1324110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Zahraniční politika</a:t>
            </a:r>
            <a:endParaRPr lang="cs-CZ" b="1" dirty="0"/>
          </a:p>
        </p:txBody>
      </p:sp>
      <p:sp>
        <p:nvSpPr>
          <p:cNvPr id="3" name="Zástupný symbol pro obsah 2"/>
          <p:cNvSpPr>
            <a:spLocks noGrp="1"/>
          </p:cNvSpPr>
          <p:nvPr>
            <p:ph idx="1"/>
          </p:nvPr>
        </p:nvSpPr>
        <p:spPr/>
        <p:txBody>
          <a:bodyPr/>
          <a:lstStyle/>
          <a:p>
            <a:r>
              <a:rPr lang="cs-CZ" dirty="0" smtClean="0"/>
              <a:t>Snaha upevnit vliv Ruska na jihu v oblasti Černého moře</a:t>
            </a:r>
          </a:p>
          <a:p>
            <a:r>
              <a:rPr lang="cs-CZ" dirty="0" smtClean="0"/>
              <a:t>Válka s Persií</a:t>
            </a:r>
          </a:p>
          <a:p>
            <a:r>
              <a:rPr lang="cs-CZ" dirty="0" smtClean="0"/>
              <a:t>Války s Tureckem, pomohl obnovit Řecké království</a:t>
            </a:r>
          </a:p>
          <a:p>
            <a:r>
              <a:rPr lang="cs-CZ" dirty="0" smtClean="0"/>
              <a:t>1853 začal </a:t>
            </a:r>
            <a:r>
              <a:rPr lang="cs-CZ" dirty="0" err="1" smtClean="0"/>
              <a:t>rusko</a:t>
            </a:r>
            <a:r>
              <a:rPr lang="cs-CZ" dirty="0" smtClean="0"/>
              <a:t> –tureckou válku o Krym, která se změnila na evropský konflikt, proti Rusku se do bojů zapojily Francie a Velká Británie</a:t>
            </a:r>
          </a:p>
          <a:p>
            <a:r>
              <a:rPr lang="cs-CZ" dirty="0" smtClean="0"/>
              <a:t>V roce 1855 před koncem války umírá</a:t>
            </a:r>
            <a:endParaRPr lang="cs-CZ" dirty="0"/>
          </a:p>
        </p:txBody>
      </p:sp>
    </p:spTree>
    <p:extLst>
      <p:ext uri="{BB962C8B-B14F-4D97-AF65-F5344CB8AC3E}">
        <p14:creationId xmlns:p14="http://schemas.microsoft.com/office/powerpoint/2010/main" val="2595497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 (1855 – 1881)</a:t>
            </a:r>
            <a:endParaRPr lang="cs-CZ" b="1" dirty="0"/>
          </a:p>
        </p:txBody>
      </p:sp>
      <p:sp>
        <p:nvSpPr>
          <p:cNvPr id="3" name="Zástupný symbol pro obsah 2"/>
          <p:cNvSpPr>
            <a:spLocks noGrp="1"/>
          </p:cNvSpPr>
          <p:nvPr>
            <p:ph idx="1"/>
          </p:nvPr>
        </p:nvSpPr>
        <p:spPr/>
        <p:txBody>
          <a:bodyPr/>
          <a:lstStyle/>
          <a:p>
            <a:r>
              <a:rPr lang="cs-CZ" dirty="0" smtClean="0"/>
              <a:t>Získal skvělé vzdělání – hovořil několika jazyky, byl vzdělán v oblasti </a:t>
            </a:r>
            <a:r>
              <a:rPr lang="cs-CZ" dirty="0" smtClean="0">
                <a:hlinkClick r:id="rId2" tooltip="Právo"/>
              </a:rPr>
              <a:t>práv</a:t>
            </a:r>
            <a:r>
              <a:rPr lang="cs-CZ" dirty="0" smtClean="0"/>
              <a:t>, </a:t>
            </a:r>
            <a:r>
              <a:rPr lang="cs-CZ" dirty="0" smtClean="0">
                <a:hlinkClick r:id="rId3" tooltip="Politika"/>
              </a:rPr>
              <a:t>politických věd</a:t>
            </a:r>
            <a:r>
              <a:rPr lang="cs-CZ" dirty="0" smtClean="0"/>
              <a:t> i ve vojenských záležitostech.</a:t>
            </a:r>
          </a:p>
          <a:p>
            <a:r>
              <a:rPr lang="cs-CZ" dirty="0" smtClean="0"/>
              <a:t>Utrpěl porážku v rusko-turecké válce v r. 1856, což otřáslo velmocenským postavením Ruska</a:t>
            </a:r>
          </a:p>
          <a:p>
            <a:r>
              <a:rPr lang="cs-CZ" dirty="0" smtClean="0"/>
              <a:t>Snažil se o obnovu ruského vlivu, vede novou válku úspěšnou  s Tureckem (1878- 1879)</a:t>
            </a:r>
          </a:p>
          <a:p>
            <a:r>
              <a:rPr lang="cs-CZ" dirty="0" smtClean="0"/>
              <a:t>Velký vliv má na Berlínském kongresu (1878), který má uspořádat poměry na Balkáně, Rusko získalo Besarábii</a:t>
            </a:r>
          </a:p>
          <a:p>
            <a:r>
              <a:rPr lang="cs-CZ" dirty="0" smtClean="0"/>
              <a:t>Roku 1867 prodal „za </a:t>
            </a:r>
            <a:r>
              <a:rPr lang="cs-CZ" dirty="0" err="1" smtClean="0"/>
              <a:t>šapku</a:t>
            </a:r>
            <a:r>
              <a:rPr lang="cs-CZ" dirty="0" smtClean="0"/>
              <a:t> </a:t>
            </a:r>
            <a:r>
              <a:rPr lang="cs-CZ" dirty="0" err="1" smtClean="0"/>
              <a:t>zolota</a:t>
            </a:r>
            <a:r>
              <a:rPr lang="cs-CZ" dirty="0" smtClean="0"/>
              <a:t>“ (7,2 </a:t>
            </a:r>
            <a:r>
              <a:rPr lang="cs-CZ" dirty="0" err="1" smtClean="0"/>
              <a:t>miliona</a:t>
            </a:r>
            <a:r>
              <a:rPr lang="cs-CZ" dirty="0" smtClean="0"/>
              <a:t> dolarů) Aljašku USA</a:t>
            </a:r>
            <a:endParaRPr lang="cs-CZ" dirty="0"/>
          </a:p>
        </p:txBody>
      </p:sp>
    </p:spTree>
    <p:extLst>
      <p:ext uri="{BB962C8B-B14F-4D97-AF65-F5344CB8AC3E}">
        <p14:creationId xmlns:p14="http://schemas.microsoft.com/office/powerpoint/2010/main" val="790821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 a Marie Alexandrovna (hesenská princezna) a kněžna </a:t>
            </a:r>
            <a:r>
              <a:rPr lang="cs-CZ" dirty="0" err="1" smtClean="0"/>
              <a:t>Dolgoruká</a:t>
            </a:r>
            <a:endParaRPr lang="cs-CZ" dirty="0"/>
          </a:p>
        </p:txBody>
      </p:sp>
      <p:pic>
        <p:nvPicPr>
          <p:cNvPr id="18434" name="Picture 2" descr="Alexandr II. Nikolajevi&amp;cc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9573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upload.wikimedia.org/wikipedia/commons/thumb/3/32/Maria_Alexandrovna_by_Rockstuhl.jpg/220px-Maria_Alexandrovna_by_Rockstuh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7760" y="1690688"/>
            <a:ext cx="37795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upload.wikimedia.org/wikipedia/commons/thumb/9/96/Princess_Catherine_Dolgorukov.jpg/180px-Princess_Catherine_Dolgoruk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520" y="1690687"/>
            <a:ext cx="3332480" cy="426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9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a:t>
            </a:r>
            <a:endParaRPr lang="cs-CZ" b="1" dirty="0"/>
          </a:p>
        </p:txBody>
      </p:sp>
      <p:sp>
        <p:nvSpPr>
          <p:cNvPr id="3" name="Zástupný symbol pro obsah 2"/>
          <p:cNvSpPr>
            <a:spLocks noGrp="1"/>
          </p:cNvSpPr>
          <p:nvPr>
            <p:ph idx="1"/>
          </p:nvPr>
        </p:nvSpPr>
        <p:spPr/>
        <p:txBody>
          <a:bodyPr>
            <a:normAutofit/>
          </a:bodyPr>
          <a:lstStyle/>
          <a:p>
            <a:r>
              <a:rPr lang="cs-CZ" dirty="0" smtClean="0"/>
              <a:t>1861 zrušení nevolnictví </a:t>
            </a:r>
          </a:p>
          <a:p>
            <a:r>
              <a:rPr lang="cs-CZ" dirty="0" smtClean="0"/>
              <a:t>Reforma soudnictví</a:t>
            </a:r>
          </a:p>
          <a:p>
            <a:r>
              <a:rPr lang="cs-CZ" dirty="0" smtClean="0"/>
              <a:t>Reforma místní správy</a:t>
            </a:r>
          </a:p>
          <a:p>
            <a:r>
              <a:rPr lang="cs-CZ" dirty="0" smtClean="0"/>
              <a:t>Reforma armády</a:t>
            </a:r>
          </a:p>
          <a:p>
            <a:r>
              <a:rPr lang="cs-CZ" dirty="0" smtClean="0"/>
              <a:t>Prozatímní pravidla o tisku = uvolnění cenzury (zrušení cenzury knih x ne brožur)</a:t>
            </a:r>
          </a:p>
          <a:p>
            <a:r>
              <a:rPr lang="cs-CZ" dirty="0" smtClean="0"/>
              <a:t>Příprava ústavy</a:t>
            </a:r>
          </a:p>
          <a:p>
            <a:endParaRPr lang="cs-CZ" dirty="0"/>
          </a:p>
        </p:txBody>
      </p:sp>
    </p:spTree>
    <p:extLst>
      <p:ext uri="{BB962C8B-B14F-4D97-AF65-F5344CB8AC3E}">
        <p14:creationId xmlns:p14="http://schemas.microsoft.com/office/powerpoint/2010/main" val="2297170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Zrušení nevolnictví</a:t>
            </a:r>
            <a:endParaRPr lang="cs-CZ" b="1" dirty="0"/>
          </a:p>
        </p:txBody>
      </p:sp>
      <p:sp>
        <p:nvSpPr>
          <p:cNvPr id="3" name="Zástupný symbol pro obsah 2"/>
          <p:cNvSpPr>
            <a:spLocks noGrp="1"/>
          </p:cNvSpPr>
          <p:nvPr>
            <p:ph idx="1"/>
          </p:nvPr>
        </p:nvSpPr>
        <p:spPr/>
        <p:txBody>
          <a:bodyPr>
            <a:normAutofit/>
          </a:bodyPr>
          <a:lstStyle/>
          <a:p>
            <a:pPr marL="514350" indent="-514350"/>
            <a:r>
              <a:rPr lang="cs-CZ" dirty="0" smtClean="0"/>
              <a:t>car vede jednání se šlechtou </a:t>
            </a:r>
          </a:p>
          <a:p>
            <a:pPr marL="514350" indent="-514350"/>
            <a:r>
              <a:rPr lang="cs-CZ" dirty="0" smtClean="0"/>
              <a:t>19. 2. 1861: carský </a:t>
            </a:r>
            <a:r>
              <a:rPr lang="cs-CZ" dirty="0" err="1" smtClean="0"/>
              <a:t>ukaz</a:t>
            </a:r>
            <a:r>
              <a:rPr lang="cs-CZ" dirty="0" smtClean="0"/>
              <a:t> </a:t>
            </a:r>
            <a:r>
              <a:rPr lang="cs-CZ" i="1" dirty="0" smtClean="0"/>
              <a:t>„O nejmilostivějším darování nevolníkům práv svobodného rolnického stavu a o tom, jak budou zaopatřeni“</a:t>
            </a:r>
            <a:endParaRPr lang="cs-CZ" b="1" dirty="0"/>
          </a:p>
          <a:p>
            <a:r>
              <a:rPr lang="cs-CZ" b="1" dirty="0" smtClean="0"/>
              <a:t>3 skupiny ruských rolníků:</a:t>
            </a:r>
            <a:r>
              <a:rPr lang="cs-CZ" dirty="0" smtClean="0"/>
              <a:t> </a:t>
            </a:r>
          </a:p>
          <a:p>
            <a:pPr marL="514350" indent="-514350">
              <a:buFont typeface="+mj-lt"/>
              <a:buAutoNum type="arabicPeriod"/>
            </a:pPr>
            <a:r>
              <a:rPr lang="cs-CZ" b="1" dirty="0" smtClean="0"/>
              <a:t>Panští  </a:t>
            </a:r>
            <a:r>
              <a:rPr lang="cs-CZ" dirty="0" smtClean="0"/>
              <a:t>- patřili šlechtě (ca 10 mil.)</a:t>
            </a:r>
          </a:p>
          <a:p>
            <a:pPr marL="514350" indent="-514350">
              <a:buFont typeface="+mj-lt"/>
              <a:buAutoNum type="arabicPeriod"/>
            </a:pPr>
            <a:r>
              <a:rPr lang="cs-CZ" b="1" dirty="0" smtClean="0"/>
              <a:t>Státní  </a:t>
            </a:r>
            <a:r>
              <a:rPr lang="cs-CZ" dirty="0" smtClean="0"/>
              <a:t>– patřili státu (ca 10 mil.)</a:t>
            </a:r>
          </a:p>
          <a:p>
            <a:pPr marL="514350" indent="-514350">
              <a:buFont typeface="+mj-lt"/>
              <a:buAutoNum type="arabicPeriod"/>
            </a:pPr>
            <a:r>
              <a:rPr lang="cs-CZ" b="1" dirty="0" smtClean="0"/>
              <a:t>Údělní  </a:t>
            </a:r>
            <a:r>
              <a:rPr lang="cs-CZ" dirty="0" smtClean="0"/>
              <a:t>– patřili carovi (ca 1 mil.)</a:t>
            </a:r>
          </a:p>
          <a:p>
            <a:pPr marL="0" indent="0">
              <a:buNone/>
            </a:pPr>
            <a:r>
              <a:rPr lang="cs-CZ" b="1" dirty="0" smtClean="0"/>
              <a:t>Nevolník = osobně svobodný občan</a:t>
            </a:r>
          </a:p>
          <a:p>
            <a:pPr marL="514350" indent="-514350">
              <a:buFont typeface="+mj-lt"/>
              <a:buAutoNum type="arabicPeriod"/>
            </a:pPr>
            <a:endParaRPr lang="cs-CZ" dirty="0" smtClean="0"/>
          </a:p>
          <a:p>
            <a:pPr marL="514350" indent="-514350">
              <a:buNone/>
            </a:pPr>
            <a:endParaRPr lang="cs-CZ" dirty="0" smtClean="0"/>
          </a:p>
          <a:p>
            <a:endParaRPr lang="cs-CZ" dirty="0"/>
          </a:p>
        </p:txBody>
      </p:sp>
    </p:spTree>
    <p:extLst>
      <p:ext uri="{BB962C8B-B14F-4D97-AF65-F5344CB8AC3E}">
        <p14:creationId xmlns:p14="http://schemas.microsoft.com/office/powerpoint/2010/main" val="1983957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Nespokojenost s reformou</a:t>
            </a:r>
            <a:endParaRPr lang="cs-CZ" b="1" dirty="0"/>
          </a:p>
        </p:txBody>
      </p:sp>
      <p:sp>
        <p:nvSpPr>
          <p:cNvPr id="3" name="Zástupný symbol pro obsah 2"/>
          <p:cNvSpPr>
            <a:spLocks noGrp="1"/>
          </p:cNvSpPr>
          <p:nvPr>
            <p:ph idx="1"/>
          </p:nvPr>
        </p:nvSpPr>
        <p:spPr/>
        <p:txBody>
          <a:bodyPr>
            <a:normAutofit/>
          </a:bodyPr>
          <a:lstStyle/>
          <a:p>
            <a:r>
              <a:rPr lang="cs-CZ" dirty="0" smtClean="0"/>
              <a:t>Nedostatečná reforma, rolníci dostali málo půdy, kterou si museli odkoupit</a:t>
            </a:r>
          </a:p>
          <a:p>
            <a:r>
              <a:rPr lang="cs-CZ" b="1" dirty="0" smtClean="0"/>
              <a:t>Právo na výkup pozemku</a:t>
            </a:r>
            <a:r>
              <a:rPr lang="cs-CZ" dirty="0" smtClean="0"/>
              <a:t>, kde stála usedlost rolníka 	– musel zaplatit celou cenu</a:t>
            </a:r>
          </a:p>
          <a:p>
            <a:r>
              <a:rPr lang="cs-CZ" b="1" dirty="0" smtClean="0"/>
              <a:t>Stát 75 – 80 % ceny půdy</a:t>
            </a:r>
            <a:r>
              <a:rPr lang="cs-CZ" dirty="0" smtClean="0"/>
              <a:t> poskytl jako půjčku s 6% úrokem na 40 let</a:t>
            </a:r>
          </a:p>
          <a:p>
            <a:r>
              <a:rPr lang="cs-CZ" dirty="0" smtClean="0"/>
              <a:t>Ženy na půdu nárok neměly</a:t>
            </a:r>
          </a:p>
          <a:p>
            <a:r>
              <a:rPr lang="cs-CZ" dirty="0" smtClean="0"/>
              <a:t>Muži, kteří neměli usedlost nebo půdu ke dni reformy, byli osvobozeni zdarma a museli 2 roky pracovat jako nevolníci na půdě šlechty</a:t>
            </a:r>
          </a:p>
          <a:p>
            <a:endParaRPr lang="cs-CZ" dirty="0"/>
          </a:p>
        </p:txBody>
      </p:sp>
    </p:spTree>
    <p:extLst>
      <p:ext uri="{BB962C8B-B14F-4D97-AF65-F5344CB8AC3E}">
        <p14:creationId xmlns:p14="http://schemas.microsoft.com/office/powerpoint/2010/main" val="894159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soudnictví</a:t>
            </a:r>
            <a:endParaRPr lang="cs-CZ" b="1" dirty="0"/>
          </a:p>
        </p:txBody>
      </p:sp>
      <p:sp>
        <p:nvSpPr>
          <p:cNvPr id="3" name="Zástupný symbol pro obsah 2"/>
          <p:cNvSpPr>
            <a:spLocks noGrp="1"/>
          </p:cNvSpPr>
          <p:nvPr>
            <p:ph idx="1"/>
          </p:nvPr>
        </p:nvSpPr>
        <p:spPr/>
        <p:txBody>
          <a:bodyPr/>
          <a:lstStyle/>
          <a:p>
            <a:r>
              <a:rPr lang="cs-CZ" b="1" dirty="0" smtClean="0"/>
              <a:t>20. 11. 1861 </a:t>
            </a:r>
            <a:r>
              <a:rPr lang="cs-CZ" dirty="0" smtClean="0"/>
              <a:t>– nařízení o reformě soudnictví a nové právní předpisy</a:t>
            </a:r>
          </a:p>
          <a:p>
            <a:r>
              <a:rPr lang="cs-CZ" dirty="0" smtClean="0"/>
              <a:t>Třístupňová soudní organizace podle evropského vzoru</a:t>
            </a:r>
          </a:p>
          <a:p>
            <a:r>
              <a:rPr lang="cs-CZ" b="1" dirty="0" smtClean="0"/>
              <a:t>Nezávislost soudů, oddělení od administrativy, zrušení stavovských privilegií, rovnost všech před soudem, presumpce neviny</a:t>
            </a:r>
          </a:p>
          <a:p>
            <a:r>
              <a:rPr lang="cs-CZ" dirty="0" smtClean="0"/>
              <a:t>Zavedení advokátů, notářů, veřejných soudních líčení, práva na obhajobu</a:t>
            </a:r>
          </a:p>
          <a:p>
            <a:r>
              <a:rPr lang="cs-CZ" dirty="0" smtClean="0"/>
              <a:t>Zavedení poroty a lidových zástupců</a:t>
            </a:r>
          </a:p>
          <a:p>
            <a:r>
              <a:rPr lang="cs-CZ" dirty="0" smtClean="0"/>
              <a:t>Zrušení tělesných trestů</a:t>
            </a:r>
            <a:endParaRPr lang="de-DE" dirty="0" smtClean="0"/>
          </a:p>
          <a:p>
            <a:endParaRPr lang="cs-CZ" dirty="0"/>
          </a:p>
        </p:txBody>
      </p:sp>
      <p:sp>
        <p:nvSpPr>
          <p:cNvPr id="4" name="Obdélník 3"/>
          <p:cNvSpPr/>
          <p:nvPr/>
        </p:nvSpPr>
        <p:spPr>
          <a:xfrm>
            <a:off x="5097842" y="3244334"/>
            <a:ext cx="1996316" cy="369332"/>
          </a:xfrm>
          <a:prstGeom prst="rect">
            <a:avLst/>
          </a:prstGeom>
        </p:spPr>
        <p:txBody>
          <a:bodyPr wrap="none">
            <a:spAutoFit/>
          </a:bodyPr>
          <a:lstStyle/>
          <a:p>
            <a:r>
              <a:rPr lang="cs-CZ" dirty="0" smtClean="0"/>
              <a:t>Reforma soudnictví</a:t>
            </a:r>
            <a:endParaRPr lang="cs-CZ" dirty="0"/>
          </a:p>
        </p:txBody>
      </p:sp>
    </p:spTree>
    <p:extLst>
      <p:ext uri="{BB962C8B-B14F-4D97-AF65-F5344CB8AC3E}">
        <p14:creationId xmlns:p14="http://schemas.microsoft.com/office/powerpoint/2010/main" val="294088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vnitřní správy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1. 1. 1864 </a:t>
            </a:r>
            <a:r>
              <a:rPr lang="cs-CZ" dirty="0" smtClean="0"/>
              <a:t>– nařízení o </a:t>
            </a:r>
            <a:r>
              <a:rPr lang="cs-CZ" dirty="0" err="1" smtClean="0"/>
              <a:t>gubernských</a:t>
            </a:r>
            <a:r>
              <a:rPr lang="cs-CZ" dirty="0" smtClean="0"/>
              <a:t> a újezdních zemských institucích</a:t>
            </a:r>
          </a:p>
          <a:p>
            <a:r>
              <a:rPr lang="cs-CZ" b="1" dirty="0" smtClean="0"/>
              <a:t>3 volební kurie </a:t>
            </a:r>
            <a:r>
              <a:rPr lang="cs-CZ" dirty="0" smtClean="0"/>
              <a:t>– statkářská, městská, rolnická</a:t>
            </a:r>
          </a:p>
          <a:p>
            <a:r>
              <a:rPr lang="cs-CZ" dirty="0" smtClean="0"/>
              <a:t>hospodářské a sociální otázky místního dosahu, obchod, školství, zdravotnictví</a:t>
            </a:r>
          </a:p>
          <a:p>
            <a:r>
              <a:rPr lang="cs-CZ" b="1" dirty="0" smtClean="0"/>
              <a:t>Zemstva </a:t>
            </a:r>
            <a:r>
              <a:rPr lang="cs-CZ" dirty="0" smtClean="0"/>
              <a:t>– převaha šlechty (asi 40 %), voleni podle majetku na 3 roky</a:t>
            </a:r>
          </a:p>
          <a:p>
            <a:r>
              <a:rPr lang="cs-CZ" b="1" dirty="0" smtClean="0"/>
              <a:t>Městská duma </a:t>
            </a:r>
            <a:r>
              <a:rPr lang="cs-CZ" dirty="0" smtClean="0"/>
              <a:t>– voleno podle majetkového a pobytového cenzu; převaha šlechty</a:t>
            </a:r>
          </a:p>
          <a:p>
            <a:pPr>
              <a:buNone/>
            </a:pPr>
            <a:r>
              <a:rPr lang="cs-CZ" dirty="0" smtClean="0"/>
              <a:t>   + </a:t>
            </a:r>
            <a:r>
              <a:rPr lang="cs-CZ" b="1" dirty="0" smtClean="0"/>
              <a:t>městská správa, starosta</a:t>
            </a:r>
          </a:p>
          <a:p>
            <a:r>
              <a:rPr lang="cs-CZ" dirty="0" smtClean="0"/>
              <a:t>Pod stálým dohledem policie, nutné schválení úřady</a:t>
            </a:r>
          </a:p>
          <a:p>
            <a:r>
              <a:rPr lang="cs-CZ" b="1" dirty="0" smtClean="0"/>
              <a:t>Školství</a:t>
            </a:r>
            <a:r>
              <a:rPr lang="cs-CZ" dirty="0" smtClean="0"/>
              <a:t> – zvýšení počtu lidových škol</a:t>
            </a:r>
          </a:p>
          <a:p>
            <a:r>
              <a:rPr lang="cs-CZ" dirty="0" smtClean="0"/>
              <a:t>Značný podíl na </a:t>
            </a:r>
            <a:r>
              <a:rPr lang="cs-CZ" b="1" dirty="0" smtClean="0"/>
              <a:t>povznesení kulturní a sociální úrovně venkova</a:t>
            </a:r>
            <a:endParaRPr lang="de-DE" b="1" dirty="0" smtClean="0"/>
          </a:p>
          <a:p>
            <a:endParaRPr lang="cs-CZ" dirty="0"/>
          </a:p>
        </p:txBody>
      </p:sp>
    </p:spTree>
    <p:extLst>
      <p:ext uri="{BB962C8B-B14F-4D97-AF65-F5344CB8AC3E}">
        <p14:creationId xmlns:p14="http://schemas.microsoft.com/office/powerpoint/2010/main" val="4091888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armády</a:t>
            </a:r>
            <a:endParaRPr lang="cs-CZ" b="1" dirty="0"/>
          </a:p>
        </p:txBody>
      </p:sp>
      <p:sp>
        <p:nvSpPr>
          <p:cNvPr id="3" name="Zástupný symbol pro obsah 2"/>
          <p:cNvSpPr>
            <a:spLocks noGrp="1"/>
          </p:cNvSpPr>
          <p:nvPr>
            <p:ph idx="1"/>
          </p:nvPr>
        </p:nvSpPr>
        <p:spPr/>
        <p:txBody>
          <a:bodyPr/>
          <a:lstStyle/>
          <a:p>
            <a:r>
              <a:rPr lang="cs-CZ" sz="4800" dirty="0" smtClean="0"/>
              <a:t>Nedostatek kvalifikovaných důstojníků – vojenská gymnázia</a:t>
            </a:r>
          </a:p>
          <a:p>
            <a:r>
              <a:rPr lang="cs-CZ" sz="4800" b="1" dirty="0" smtClean="0"/>
              <a:t>1874 – všeobecná branná povinnost</a:t>
            </a:r>
          </a:p>
          <a:p>
            <a:r>
              <a:rPr lang="cs-CZ" sz="4800" b="1" dirty="0" smtClean="0"/>
              <a:t>Vojenská služba - 6 let </a:t>
            </a:r>
            <a:r>
              <a:rPr lang="cs-CZ" sz="4800" dirty="0" smtClean="0"/>
              <a:t>(dříve 25)</a:t>
            </a:r>
          </a:p>
          <a:p>
            <a:r>
              <a:rPr lang="cs-CZ" sz="4800" dirty="0" smtClean="0"/>
              <a:t>Zrušila stavovské výhody</a:t>
            </a:r>
          </a:p>
          <a:p>
            <a:pPr>
              <a:buNone/>
            </a:pPr>
            <a:endParaRPr lang="cs-CZ" dirty="0" smtClean="0"/>
          </a:p>
          <a:p>
            <a:endParaRPr lang="cs-CZ" dirty="0"/>
          </a:p>
        </p:txBody>
      </p:sp>
    </p:spTree>
    <p:extLst>
      <p:ext uri="{BB962C8B-B14F-4D97-AF65-F5344CB8AC3E}">
        <p14:creationId xmlns:p14="http://schemas.microsoft.com/office/powerpoint/2010/main" val="46450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11835"/>
          </a:xfrm>
        </p:spPr>
        <p:txBody>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662" y="365124"/>
            <a:ext cx="6306017" cy="6259195"/>
          </a:xfrm>
          <a:prstGeom prst="rect">
            <a:avLst/>
          </a:prstGeom>
        </p:spPr>
      </p:pic>
    </p:spTree>
    <p:extLst>
      <p:ext uri="{BB962C8B-B14F-4D97-AF65-F5344CB8AC3E}">
        <p14:creationId xmlns:p14="http://schemas.microsoft.com/office/powerpoint/2010/main" val="297136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Atentát na Alexandra II.</a:t>
            </a:r>
            <a:endParaRPr lang="cs-CZ" b="1" dirty="0"/>
          </a:p>
        </p:txBody>
      </p:sp>
      <p:sp>
        <p:nvSpPr>
          <p:cNvPr id="3" name="Zástupný symbol pro obsah 2"/>
          <p:cNvSpPr>
            <a:spLocks noGrp="1"/>
          </p:cNvSpPr>
          <p:nvPr>
            <p:ph idx="1"/>
          </p:nvPr>
        </p:nvSpPr>
        <p:spPr/>
        <p:txBody>
          <a:bodyPr/>
          <a:lstStyle/>
          <a:p>
            <a:r>
              <a:rPr lang="cs-CZ" dirty="0" smtClean="0"/>
              <a:t>Celkem bylo na Alexandra II. Spácháno 5 atentátů, úspěšný byl až ten šestý</a:t>
            </a:r>
          </a:p>
          <a:p>
            <a:r>
              <a:rPr lang="cs-CZ" dirty="0" smtClean="0"/>
              <a:t>13. března 1881 teroristé skupiny </a:t>
            </a:r>
            <a:r>
              <a:rPr lang="cs-CZ" dirty="0" err="1" smtClean="0"/>
              <a:t>Narodnaja</a:t>
            </a:r>
            <a:r>
              <a:rPr lang="cs-CZ" dirty="0" smtClean="0"/>
              <a:t> </a:t>
            </a:r>
            <a:r>
              <a:rPr lang="cs-CZ" dirty="0" err="1" smtClean="0"/>
              <a:t>volja</a:t>
            </a:r>
            <a:r>
              <a:rPr lang="cs-CZ" dirty="0" smtClean="0"/>
              <a:t> hodili na kočár cara dvě bomby, Alexandr II. byl smrtelně raněn</a:t>
            </a:r>
          </a:p>
          <a:p>
            <a:r>
              <a:rPr lang="cs-CZ" dirty="0" smtClean="0"/>
              <a:t>Na místě atentátu byl postaven chrám </a:t>
            </a:r>
            <a:r>
              <a:rPr lang="cs-CZ" dirty="0" err="1" smtClean="0"/>
              <a:t>Spasa</a:t>
            </a:r>
            <a:r>
              <a:rPr lang="cs-CZ" dirty="0" smtClean="0"/>
              <a:t> na </a:t>
            </a:r>
            <a:r>
              <a:rPr lang="cs-CZ" dirty="0" err="1" smtClean="0"/>
              <a:t>Krovi</a:t>
            </a:r>
            <a:endParaRPr lang="cs-CZ" dirty="0"/>
          </a:p>
        </p:txBody>
      </p:sp>
    </p:spTree>
    <p:extLst>
      <p:ext uri="{BB962C8B-B14F-4D97-AF65-F5344CB8AC3E}">
        <p14:creationId xmlns:p14="http://schemas.microsoft.com/office/powerpoint/2010/main" val="1214871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amp;Scy;&amp;ocy;&amp;bcy;&amp;ocy;&amp;rcy; &amp;Vcy;&amp;ocy;&amp;scy;&amp;kcy;&amp;rcy;&amp;iecy;&amp;scy;&amp;iecy;&amp;ncy;&amp;icy;&amp;yacy; &amp;KHcy;&amp;rcy;&amp;icy;&amp;scy;&amp;tcy;&amp;ocy;&amp;vcy;&amp;acy;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7350" y="365124"/>
            <a:ext cx="58864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33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III. (1881 – 1894)</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Alexandr III. Nechtěl vládnout, p</a:t>
            </a:r>
            <a:r>
              <a:rPr lang="cs-CZ" dirty="0" smtClean="0"/>
              <a:t>ůvodně měl nastoupit na trůn jeho starší bratr Mikuláš, který předčasně zemřel</a:t>
            </a:r>
          </a:p>
          <a:p>
            <a:r>
              <a:rPr lang="cs-CZ" dirty="0" smtClean="0"/>
              <a:t>Snažil se o umírněnou konzervativní politiku</a:t>
            </a:r>
          </a:p>
          <a:p>
            <a:r>
              <a:rPr lang="cs-CZ" dirty="0" smtClean="0"/>
              <a:t>Ulehčil v poplatcích za půdu rolníkům, aby zmírnil jejich postavení a zabránil krizi na venkově</a:t>
            </a:r>
          </a:p>
          <a:p>
            <a:r>
              <a:rPr lang="cs-CZ" dirty="0" smtClean="0"/>
              <a:t>Omezil pravomoci porotního soudu, odebral jim pravomoci soudit přestupky státních a městských úřadů</a:t>
            </a:r>
          </a:p>
          <a:p>
            <a:r>
              <a:rPr lang="cs-CZ" dirty="0" smtClean="0"/>
              <a:t>Snažil se povznést autoritu šlechtického stavu, v čem viděl spasení Ruska</a:t>
            </a:r>
          </a:p>
          <a:p>
            <a:r>
              <a:rPr lang="cs-CZ" dirty="0" smtClean="0"/>
              <a:t>Za jeho vlády Rusko nevedlo války, nazýván „Mírotvůrcem“</a:t>
            </a:r>
          </a:p>
          <a:p>
            <a:r>
              <a:rPr lang="cs-CZ" dirty="0" smtClean="0"/>
              <a:t>Uzavřel šťastný sňatek s dánskou princeznou Dagmar, která byla původně nevěstou jeho bratra, měli šest dětí, nejstarší syn Mikuláš II. Se stal posledním ruským carem</a:t>
            </a:r>
          </a:p>
        </p:txBody>
      </p:sp>
    </p:spTree>
    <p:extLst>
      <p:ext uri="{BB962C8B-B14F-4D97-AF65-F5344CB8AC3E}">
        <p14:creationId xmlns:p14="http://schemas.microsoft.com/office/powerpoint/2010/main" val="2306056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III. a Marije Fjodorovna</a:t>
            </a:r>
            <a:endParaRPr lang="cs-CZ" dirty="0"/>
          </a:p>
        </p:txBody>
      </p:sp>
      <p:pic>
        <p:nvPicPr>
          <p:cNvPr id="20482" name="Picture 2" descr="https://upload.wikimedia.org/wikipedia/commons/thumb/2/26/Alexander-Maria.jpg/250px-Alexander-Mar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3796" y="1790224"/>
            <a:ext cx="4900004" cy="516731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upload.wikimedia.org/wikipedia/commons/thumb/4/40/Sz%C3%A1sa_%C3%A9s_Minnie_in_1868.jpg/220px-Sz%C3%A1sa_%C3%A9s_Minnie_in_18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876800"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Byl fyzicky zdatný, měřil 193 cm a osobně zachránil svou rodinu při železničním neštěstí v roce 1888, kdy vykolejil vlak a car udržel zřícenou střechu vagónu dokud se rodina nezachránila</a:t>
            </a:r>
          </a:p>
          <a:p>
            <a:r>
              <a:rPr lang="cs-CZ" dirty="0" smtClean="0"/>
              <a:t>Povahou byl poměrně hrubý, často urážel své úředníky</a:t>
            </a:r>
          </a:p>
          <a:p>
            <a:r>
              <a:rPr lang="cs-CZ" dirty="0" smtClean="0"/>
              <a:t>Zemřel ve 49 letech na onemocnění ledvin</a:t>
            </a:r>
            <a:endParaRPr lang="cs-CZ" dirty="0"/>
          </a:p>
        </p:txBody>
      </p:sp>
    </p:spTree>
    <p:extLst>
      <p:ext uri="{BB962C8B-B14F-4D97-AF65-F5344CB8AC3E}">
        <p14:creationId xmlns:p14="http://schemas.microsoft.com/office/powerpoint/2010/main" val="4250174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1506" name="Picture 2" descr="Alexandr III. Alexandrovi&amp;cca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0887" y="365124"/>
            <a:ext cx="6782913"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fontScale="92500"/>
          </a:bodyPr>
          <a:lstStyle/>
          <a:p>
            <a:pPr fontAlgn="base"/>
            <a:r>
              <a:rPr lang="cs-CZ" dirty="0" err="1" smtClean="0"/>
              <a:t>Čornej</a:t>
            </a:r>
            <a:r>
              <a:rPr lang="cs-CZ" dirty="0" smtClean="0"/>
              <a:t>, Petr et kol.: </a:t>
            </a:r>
            <a:r>
              <a:rPr lang="cs-CZ" i="1" dirty="0" smtClean="0"/>
              <a:t>Evropa králů a císařů. Významní panovníci a vládnoucí dynastie od 5. století do současnosti.</a:t>
            </a:r>
            <a:r>
              <a:rPr lang="cs-CZ" dirty="0" smtClean="0"/>
              <a:t> Praha, 2005.</a:t>
            </a:r>
          </a:p>
          <a:p>
            <a:pPr fontAlgn="base"/>
            <a:r>
              <a:rPr lang="cs-CZ" dirty="0" smtClean="0"/>
              <a:t>Hroch, Miroslav: </a:t>
            </a:r>
            <a:r>
              <a:rPr lang="cs-CZ" i="1" dirty="0" smtClean="0"/>
              <a:t>Historické události – Evropa.</a:t>
            </a:r>
            <a:r>
              <a:rPr lang="cs-CZ" dirty="0" smtClean="0"/>
              <a:t> Praha, 1977.</a:t>
            </a:r>
          </a:p>
          <a:p>
            <a:pPr fontAlgn="base"/>
            <a:r>
              <a:rPr lang="cs-CZ" dirty="0" smtClean="0"/>
              <a:t>Pečenka, Marek – Luňák, Petr: </a:t>
            </a:r>
            <a:r>
              <a:rPr lang="cs-CZ" i="1" dirty="0" smtClean="0"/>
              <a:t>Encyklopedie moderní historie.</a:t>
            </a:r>
            <a:r>
              <a:rPr lang="cs-CZ" dirty="0" smtClean="0"/>
              <a:t> Praha, 1999.</a:t>
            </a:r>
          </a:p>
          <a:p>
            <a:pPr fontAlgn="base"/>
            <a:r>
              <a:rPr lang="cs-CZ" dirty="0" smtClean="0"/>
              <a:t>Švankmajer, Milan – Veber, Václav – Sládek, Zdeněk – Moulis, Vladislav – Dvořák, Libor: </a:t>
            </a:r>
            <a:r>
              <a:rPr lang="cs-CZ" i="1" dirty="0" smtClean="0"/>
              <a:t>Dějiny Ruska. </a:t>
            </a:r>
            <a:r>
              <a:rPr lang="cs-CZ" dirty="0" smtClean="0"/>
              <a:t>Praha, 2004.</a:t>
            </a:r>
          </a:p>
          <a:p>
            <a:r>
              <a:rPr lang="cs-CZ" dirty="0" smtClean="0"/>
              <a:t>Všeobecná encyklopedie v osmi svazcích, DIDEROT, Praha 1999. ISBN 80-902555-2-3 (soubor), ISBN 80-902723-0-4 (8. svazek)</a:t>
            </a:r>
          </a:p>
          <a:p>
            <a:r>
              <a:rPr lang="cs-CZ" smtClean="0"/>
              <a:t>OBRÁZKY http://commons.wikimedia.org/wiki/File:CongressVienna.jpg</a:t>
            </a:r>
          </a:p>
          <a:p>
            <a:endParaRPr lang="de-DE" dirty="0" smtClean="0"/>
          </a:p>
          <a:p>
            <a:endParaRPr lang="cs-CZ" dirty="0"/>
          </a:p>
        </p:txBody>
      </p:sp>
    </p:spTree>
    <p:extLst>
      <p:ext uri="{BB962C8B-B14F-4D97-AF65-F5344CB8AC3E}">
        <p14:creationId xmlns:p14="http://schemas.microsoft.com/office/powerpoint/2010/main" val="956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Napoleonem</a:t>
            </a:r>
            <a:endParaRPr lang="cs-CZ" b="1" dirty="0"/>
          </a:p>
        </p:txBody>
      </p:sp>
      <p:sp>
        <p:nvSpPr>
          <p:cNvPr id="3" name="Zástupný symbol pro obsah 2"/>
          <p:cNvSpPr>
            <a:spLocks noGrp="1"/>
          </p:cNvSpPr>
          <p:nvPr>
            <p:ph idx="1"/>
          </p:nvPr>
        </p:nvSpPr>
        <p:spPr/>
        <p:txBody>
          <a:bodyPr/>
          <a:lstStyle/>
          <a:p>
            <a:r>
              <a:rPr lang="cs-CZ" dirty="0" smtClean="0">
                <a:hlinkClick r:id="rId2" tooltip="15. srpen"/>
              </a:rPr>
              <a:t>Narodil se 15. srpna</a:t>
            </a:r>
            <a:r>
              <a:rPr lang="cs-CZ" dirty="0" smtClean="0"/>
              <a:t> </a:t>
            </a:r>
            <a:r>
              <a:rPr lang="cs-CZ" dirty="0" smtClean="0">
                <a:hlinkClick r:id="rId3" tooltip="1769"/>
              </a:rPr>
              <a:t>1769</a:t>
            </a:r>
            <a:r>
              <a:rPr lang="cs-CZ" dirty="0" smtClean="0"/>
              <a:t> v </a:t>
            </a:r>
            <a:r>
              <a:rPr lang="cs-CZ" dirty="0" err="1" smtClean="0">
                <a:hlinkClick r:id="rId4" tooltip="Ajaccio"/>
              </a:rPr>
              <a:t>Ajaccio</a:t>
            </a:r>
            <a:r>
              <a:rPr lang="cs-CZ" dirty="0" smtClean="0"/>
              <a:t>  na Korsice</a:t>
            </a:r>
          </a:p>
          <a:p>
            <a:r>
              <a:rPr lang="cs-CZ" dirty="0" smtClean="0"/>
              <a:t>Byl </a:t>
            </a:r>
            <a:r>
              <a:rPr lang="cs-CZ" dirty="0" smtClean="0">
                <a:hlinkClick r:id="rId5" tooltip="Francie"/>
              </a:rPr>
              <a:t>francouzský</a:t>
            </a:r>
            <a:r>
              <a:rPr lang="cs-CZ" dirty="0" smtClean="0"/>
              <a:t> vojevůdce a státník, </a:t>
            </a:r>
            <a:r>
              <a:rPr lang="cs-CZ" dirty="0" smtClean="0">
                <a:hlinkClick r:id="rId6" tooltip="Císař"/>
              </a:rPr>
              <a:t>císař</a:t>
            </a:r>
            <a:r>
              <a:rPr lang="cs-CZ" dirty="0" smtClean="0"/>
              <a:t> v letech 1804–1814 a poté sto dní na přelomu jara a léta 1815. </a:t>
            </a:r>
          </a:p>
          <a:p>
            <a:r>
              <a:rPr lang="cs-CZ" dirty="0" smtClean="0"/>
              <a:t>Během </a:t>
            </a:r>
            <a:r>
              <a:rPr lang="cs-CZ" dirty="0" smtClean="0">
                <a:hlinkClick r:id="rId7" tooltip="Velká francouzská revoluce"/>
              </a:rPr>
              <a:t>Velké francouzské revoluce</a:t>
            </a:r>
            <a:r>
              <a:rPr lang="cs-CZ" dirty="0" smtClean="0"/>
              <a:t> udělal závratnou kariéru: ve 24 letech byl generálem, krátce po třicítce prvním mužem ve státě a na vrcholu své moci ovládal většinu západní Evropy. </a:t>
            </a:r>
          </a:p>
          <a:p>
            <a:r>
              <a:rPr lang="cs-CZ" dirty="0" smtClean="0"/>
              <a:t>Rychlý byl i jeho pád; závěr života strávil ve vyhnanství.</a:t>
            </a:r>
          </a:p>
          <a:p>
            <a:r>
              <a:rPr lang="cs-CZ" dirty="0" smtClean="0">
                <a:hlinkClick r:id="rId8" tooltip="5. květen"/>
              </a:rPr>
              <a:t>Zemřel 5. května</a:t>
            </a:r>
            <a:r>
              <a:rPr lang="cs-CZ" dirty="0" smtClean="0"/>
              <a:t> </a:t>
            </a:r>
            <a:r>
              <a:rPr lang="cs-CZ" dirty="0" smtClean="0">
                <a:hlinkClick r:id="rId9" tooltip="1821"/>
              </a:rPr>
              <a:t>1821</a:t>
            </a:r>
            <a:r>
              <a:rPr lang="cs-CZ" dirty="0" smtClean="0"/>
              <a:t> na ostrově </a:t>
            </a:r>
            <a:r>
              <a:rPr lang="cs-CZ" dirty="0" smtClean="0">
                <a:hlinkClick r:id="rId10" tooltip="Svatá Helena (ostrov)"/>
              </a:rPr>
              <a:t>Svatá Helena</a:t>
            </a:r>
            <a:endParaRPr lang="cs-CZ" dirty="0"/>
          </a:p>
        </p:txBody>
      </p:sp>
    </p:spTree>
    <p:extLst>
      <p:ext uri="{BB962C8B-B14F-4D97-AF65-F5344CB8AC3E}">
        <p14:creationId xmlns:p14="http://schemas.microsoft.com/office/powerpoint/2010/main" val="2082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1026" name="Picture 2" descr="Jacques-Louis David: Napoleon I. ve své pracovn&amp;ecaron; v Tuilerijském palác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7318" y="0"/>
            <a:ext cx="60136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Vztahy Francie a Ruska</a:t>
            </a:r>
            <a:endParaRPr lang="cs-CZ" b="1" dirty="0"/>
          </a:p>
        </p:txBody>
      </p:sp>
      <p:sp>
        <p:nvSpPr>
          <p:cNvPr id="3" name="Zástupný symbol pro obsah 2"/>
          <p:cNvSpPr>
            <a:spLocks noGrp="1"/>
          </p:cNvSpPr>
          <p:nvPr>
            <p:ph idx="1"/>
          </p:nvPr>
        </p:nvSpPr>
        <p:spPr/>
        <p:txBody>
          <a:bodyPr>
            <a:normAutofit/>
          </a:bodyPr>
          <a:lstStyle/>
          <a:p>
            <a:r>
              <a:rPr lang="cs-CZ" dirty="0" smtClean="0"/>
              <a:t>Pavel I. Napoleona obdivoval a chtěl s ním dobýt Indii</a:t>
            </a:r>
          </a:p>
          <a:p>
            <a:r>
              <a:rPr lang="cs-CZ" dirty="0" smtClean="0"/>
              <a:t>Alexandr I. Napoleona nenáviděl a snažil se vytvořit koalici proti němu</a:t>
            </a:r>
          </a:p>
          <a:p>
            <a:r>
              <a:rPr lang="cs-CZ" dirty="0" smtClean="0"/>
              <a:t>V květnu 1805 podnikl Napoleon I. vítěznou cestu po Itálii a nechal se korunovat italským králem</a:t>
            </a:r>
          </a:p>
          <a:p>
            <a:r>
              <a:rPr lang="cs-CZ" dirty="0" smtClean="0"/>
              <a:t> V červenci 1805 Rusko uzavřelo protifrancouzskou koalici s Velkou Británií a Rakouskem</a:t>
            </a:r>
          </a:p>
          <a:p>
            <a:r>
              <a:rPr lang="cs-CZ" dirty="0" smtClean="0"/>
              <a:t>Napoleon I. zahájil tažení proti Rakousku</a:t>
            </a:r>
          </a:p>
          <a:p>
            <a:r>
              <a:rPr lang="cs-CZ" dirty="0" smtClean="0"/>
              <a:t>K rozhodující bitvě došlo 2. prosince 1805 u Slavkova (</a:t>
            </a:r>
            <a:r>
              <a:rPr lang="cs-CZ" dirty="0" err="1" smtClean="0"/>
              <a:t>Austerliz</a:t>
            </a:r>
            <a:r>
              <a:rPr lang="cs-CZ" dirty="0" smtClean="0"/>
              <a:t>)</a:t>
            </a:r>
            <a:endParaRPr lang="cs-CZ" dirty="0"/>
          </a:p>
        </p:txBody>
      </p:sp>
    </p:spTree>
    <p:extLst>
      <p:ext uri="{BB962C8B-B14F-4D97-AF65-F5344CB8AC3E}">
        <p14:creationId xmlns:p14="http://schemas.microsoft.com/office/powerpoint/2010/main" val="25484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Slavkova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známá též jako </a:t>
            </a:r>
            <a:r>
              <a:rPr lang="cs-CZ" b="1" dirty="0" smtClean="0"/>
              <a:t>bitva tří císařů</a:t>
            </a:r>
            <a:r>
              <a:rPr lang="cs-CZ" dirty="0" smtClean="0"/>
              <a:t>, se odehrála 2. prosince</a:t>
            </a:r>
            <a:r>
              <a:rPr lang="cs-CZ" baseline="30000" dirty="0" smtClean="0">
                <a:hlinkClick r:id="rId2" tooltip="Juliánský kalendář"/>
              </a:rPr>
              <a:t>.</a:t>
            </a:r>
            <a:r>
              <a:rPr lang="cs-CZ" dirty="0" smtClean="0"/>
              <a:t> 1805 zhruba mezi vesnicemi </a:t>
            </a:r>
            <a:r>
              <a:rPr lang="cs-CZ" dirty="0" smtClean="0">
                <a:hlinkClick r:id="rId3" tooltip="Telnice (okres Brno-venkov)"/>
              </a:rPr>
              <a:t>Telnice</a:t>
            </a:r>
            <a:r>
              <a:rPr lang="cs-CZ" dirty="0" smtClean="0"/>
              <a:t> a </a:t>
            </a:r>
            <a:r>
              <a:rPr lang="cs-CZ" dirty="0" smtClean="0">
                <a:hlinkClick r:id="rId4" tooltip="Tvarožná"/>
              </a:rPr>
              <a:t>Tvarožná</a:t>
            </a:r>
            <a:r>
              <a:rPr lang="cs-CZ" dirty="0" smtClean="0"/>
              <a:t> nedaleko </a:t>
            </a:r>
            <a:r>
              <a:rPr lang="cs-CZ" dirty="0" smtClean="0">
                <a:hlinkClick r:id="rId5" tooltip="Slavkov u Brna"/>
              </a:rPr>
              <a:t>Slavkova u Brna</a:t>
            </a:r>
            <a:r>
              <a:rPr lang="cs-CZ" dirty="0" smtClean="0"/>
              <a:t>. </a:t>
            </a:r>
          </a:p>
          <a:p>
            <a:r>
              <a:rPr lang="cs-CZ" dirty="0" smtClean="0"/>
              <a:t>Francouzská armáda v čele s císařem </a:t>
            </a:r>
            <a:r>
              <a:rPr lang="cs-CZ" dirty="0" smtClean="0">
                <a:hlinkClick r:id="rId6" tooltip="Napoleon Bonaparte"/>
              </a:rPr>
              <a:t>Napoleonem</a:t>
            </a:r>
            <a:r>
              <a:rPr lang="cs-CZ" dirty="0" smtClean="0"/>
              <a:t> zde drtivě porazila vojsko </a:t>
            </a:r>
            <a:r>
              <a:rPr lang="cs-CZ" dirty="0" smtClean="0">
                <a:hlinkClick r:id="rId7" tooltip="Válka třetí koalice"/>
              </a:rPr>
              <a:t>III. koalice</a:t>
            </a:r>
            <a:r>
              <a:rPr lang="cs-CZ" dirty="0" smtClean="0"/>
              <a:t>, kterou zastupovali vojáci </a:t>
            </a:r>
            <a:r>
              <a:rPr lang="cs-CZ" dirty="0" smtClean="0">
                <a:hlinkClick r:id="rId8" tooltip="Ruské impérium"/>
              </a:rPr>
              <a:t>Ruského impéria</a:t>
            </a:r>
            <a:r>
              <a:rPr lang="cs-CZ" dirty="0" smtClean="0"/>
              <a:t> v čele s carem </a:t>
            </a:r>
            <a:r>
              <a:rPr lang="cs-CZ" dirty="0" smtClean="0">
                <a:hlinkClick r:id="rId9" tooltip="Alexandr I. Pavlovič"/>
              </a:rPr>
              <a:t>Alexandrem I.</a:t>
            </a:r>
            <a:r>
              <a:rPr lang="cs-CZ" dirty="0" smtClean="0"/>
              <a:t> a generálem </a:t>
            </a:r>
            <a:r>
              <a:rPr lang="cs-CZ" dirty="0" smtClean="0">
                <a:hlinkClick r:id="rId10" tooltip="Michail Illarionovič Kutuzov"/>
              </a:rPr>
              <a:t>M. I. </a:t>
            </a:r>
            <a:r>
              <a:rPr lang="cs-CZ" dirty="0" err="1" smtClean="0">
                <a:hlinkClick r:id="rId10" tooltip="Michail Illarionovič Kutuzov"/>
              </a:rPr>
              <a:t>Kutuzovem</a:t>
            </a:r>
            <a:r>
              <a:rPr lang="cs-CZ" dirty="0" smtClean="0"/>
              <a:t> a oddíly </a:t>
            </a:r>
            <a:r>
              <a:rPr lang="cs-CZ" dirty="0" smtClean="0">
                <a:hlinkClick r:id="rId11" tooltip="Rakouské císařství"/>
              </a:rPr>
              <a:t>Rakouského císařství</a:t>
            </a:r>
            <a:r>
              <a:rPr lang="cs-CZ" dirty="0" smtClean="0"/>
              <a:t> pod vrchním velením císaře </a:t>
            </a:r>
            <a:r>
              <a:rPr lang="cs-CZ" dirty="0" smtClean="0">
                <a:hlinkClick r:id="rId12" tooltip="František I. Rakouský"/>
              </a:rPr>
              <a:t>Františka I.</a:t>
            </a:r>
            <a:r>
              <a:rPr lang="cs-CZ" dirty="0" smtClean="0"/>
              <a:t> </a:t>
            </a:r>
          </a:p>
          <a:p>
            <a:r>
              <a:rPr lang="cs-CZ" dirty="0" smtClean="0"/>
              <a:t>Střetnutí u Slavkova je jednou z nejznámějších bitev, které proběhly na území </a:t>
            </a:r>
            <a:r>
              <a:rPr lang="cs-CZ" dirty="0" smtClean="0">
                <a:hlinkClick r:id="rId13" tooltip="Morava"/>
              </a:rPr>
              <a:t>Moravy</a:t>
            </a:r>
            <a:r>
              <a:rPr lang="cs-CZ" dirty="0" smtClean="0"/>
              <a:t>, a spolu s </a:t>
            </a:r>
            <a:r>
              <a:rPr lang="cs-CZ" dirty="0" smtClean="0">
                <a:hlinkClick r:id="rId14" tooltip="Bitva u Gaugamél"/>
              </a:rPr>
              <a:t>bitvou u </a:t>
            </a:r>
            <a:r>
              <a:rPr lang="cs-CZ" dirty="0" err="1" smtClean="0">
                <a:hlinkClick r:id="rId14" tooltip="Bitva u Gaugamél"/>
              </a:rPr>
              <a:t>Gaugamél</a:t>
            </a:r>
            <a:r>
              <a:rPr lang="cs-CZ" dirty="0" smtClean="0"/>
              <a:t>, </a:t>
            </a:r>
            <a:r>
              <a:rPr lang="cs-CZ" dirty="0" smtClean="0">
                <a:hlinkClick r:id="rId15" tooltip="Bitva u Kann"/>
              </a:rPr>
              <a:t>bitvou u Kann</a:t>
            </a:r>
            <a:r>
              <a:rPr lang="cs-CZ" dirty="0" smtClean="0"/>
              <a:t> a </a:t>
            </a:r>
            <a:r>
              <a:rPr lang="cs-CZ" dirty="0" smtClean="0">
                <a:hlinkClick r:id="rId16" tooltip="Bitva u Leuthenu"/>
              </a:rPr>
              <a:t>bitvou u </a:t>
            </a:r>
            <a:r>
              <a:rPr lang="cs-CZ" dirty="0" err="1" smtClean="0">
                <a:hlinkClick r:id="rId16" tooltip="Bitva u Leuthenu"/>
              </a:rPr>
              <a:t>Leuthenu</a:t>
            </a:r>
            <a:r>
              <a:rPr lang="cs-CZ" dirty="0" smtClean="0"/>
              <a:t> patří mezi mistrovská díla taktiky.</a:t>
            </a:r>
            <a:r>
              <a:rPr lang="cs-CZ" baseline="30000" dirty="0" smtClean="0">
                <a:hlinkClick r:id="rId17"/>
              </a:rPr>
              <a:t>[4]</a:t>
            </a:r>
            <a:r>
              <a:rPr lang="cs-CZ" dirty="0" smtClean="0"/>
              <a:t> </a:t>
            </a:r>
          </a:p>
          <a:p>
            <a:r>
              <a:rPr lang="cs-CZ" dirty="0" smtClean="0"/>
              <a:t>Napoleonovo vítězství nejenže rozbilo svazek III. koalice, ale mělo také vliv na uspořádání státních celků v celé tehdejší střední Evropě, zejména pak v </a:t>
            </a:r>
            <a:r>
              <a:rPr lang="cs-CZ" dirty="0" smtClean="0">
                <a:hlinkClick r:id="rId18" tooltip="Svatá říše římská"/>
              </a:rPr>
              <a:t>římskoněmecké říši</a:t>
            </a:r>
            <a:r>
              <a:rPr lang="cs-CZ" dirty="0" smtClean="0"/>
              <a:t>.</a:t>
            </a:r>
          </a:p>
          <a:p>
            <a:r>
              <a:rPr lang="cs-CZ" dirty="0" smtClean="0"/>
              <a:t>Přestože francouzský císař řídil úvodní fáze bitvy z návrší </a:t>
            </a:r>
            <a:r>
              <a:rPr lang="cs-CZ" dirty="0" err="1" smtClean="0">
                <a:hlinkClick r:id="rId19" tooltip="Žuráň"/>
              </a:rPr>
              <a:t>Žuráň</a:t>
            </a:r>
            <a:r>
              <a:rPr lang="cs-CZ" dirty="0" smtClean="0"/>
              <a:t> (286 m n. m., dnes v katastru obce </a:t>
            </a:r>
            <a:r>
              <a:rPr lang="cs-CZ" dirty="0" smtClean="0">
                <a:hlinkClick r:id="rId20" tooltip="Podolí (okres Brno-venkov)"/>
              </a:rPr>
              <a:t>Podolí</a:t>
            </a:r>
            <a:r>
              <a:rPr lang="cs-CZ" dirty="0" smtClean="0"/>
              <a:t> v okrese </a:t>
            </a:r>
            <a:r>
              <a:rPr lang="cs-CZ" dirty="0" smtClean="0">
                <a:hlinkClick r:id="rId21" tooltip="Okres Brno-venkov"/>
              </a:rPr>
              <a:t>Brno-venkov</a:t>
            </a:r>
            <a:r>
              <a:rPr lang="cs-CZ" dirty="0" smtClean="0"/>
              <a:t>) a František I. s carem Alexandrem měli svůj hlavní stan zřízený v </a:t>
            </a:r>
            <a:r>
              <a:rPr lang="cs-CZ" dirty="0" smtClean="0">
                <a:hlinkClick r:id="rId22" tooltip="Křenovice (okres Vyškov)"/>
              </a:rPr>
              <a:t>Křenovicích</a:t>
            </a:r>
            <a:r>
              <a:rPr lang="cs-CZ" dirty="0" smtClean="0"/>
              <a:t>, nazval francouzský císař bitvu podle Slavkova, vzdáleného od centra bojiště zhruba 9 km. </a:t>
            </a:r>
            <a:endParaRPr lang="cs-CZ" dirty="0"/>
          </a:p>
        </p:txBody>
      </p:sp>
    </p:spTree>
    <p:extLst>
      <p:ext uri="{BB962C8B-B14F-4D97-AF65-F5344CB8AC3E}">
        <p14:creationId xmlns:p14="http://schemas.microsoft.com/office/powerpoint/2010/main" val="24165443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1988</Words>
  <Application>Microsoft Office PowerPoint</Application>
  <PresentationFormat>Širokoúhlá obrazovka</PresentationFormat>
  <Paragraphs>202</Paragraphs>
  <Slides>56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56</vt:i4>
      </vt:variant>
    </vt:vector>
  </HeadingPairs>
  <TitlesOfParts>
    <vt:vector size="60" baseType="lpstr">
      <vt:lpstr>Arial</vt:lpstr>
      <vt:lpstr>Calibri</vt:lpstr>
      <vt:lpstr>Calibri Light</vt:lpstr>
      <vt:lpstr>Motiv Office</vt:lpstr>
      <vt:lpstr>Rusko v 19.století</vt:lpstr>
      <vt:lpstr>Alexandr I. Pavlovič</vt:lpstr>
      <vt:lpstr>Prezentace aplikace PowerPoint</vt:lpstr>
      <vt:lpstr>Prezentace aplikace PowerPoint</vt:lpstr>
      <vt:lpstr>Prezentace aplikace PowerPoint</vt:lpstr>
      <vt:lpstr>Války s Napoleonem</vt:lpstr>
      <vt:lpstr>Prezentace aplikace PowerPoint</vt:lpstr>
      <vt:lpstr>Vztahy Francie a Ruska</vt:lpstr>
      <vt:lpstr>Bitva u Slavkova </vt:lpstr>
      <vt:lpstr>Alexandr I., František I. a Napoleon I.</vt:lpstr>
      <vt:lpstr>Prezentace aplikace PowerPoint</vt:lpstr>
      <vt:lpstr>Prezentace aplikace PowerPoint</vt:lpstr>
      <vt:lpstr>Prezentace aplikace PowerPoint</vt:lpstr>
      <vt:lpstr>Prezentace aplikace PowerPoint</vt:lpstr>
      <vt:lpstr>Prezentace aplikace PowerPoint</vt:lpstr>
      <vt:lpstr>Mohyla míru</vt:lpstr>
      <vt:lpstr>Prezentace aplikace PowerPoint</vt:lpstr>
      <vt:lpstr>Prezentace aplikace PowerPoint</vt:lpstr>
      <vt:lpstr>Ruské tažení</vt:lpstr>
      <vt:lpstr>Bitva u Borodina</vt:lpstr>
      <vt:lpstr>Kutuzov  (1747 – 1813)</vt:lpstr>
      <vt:lpstr>Prezentace aplikace PowerPoint</vt:lpstr>
      <vt:lpstr>Napoleonova porážka</vt:lpstr>
      <vt:lpstr>Vojenská porada ve Fili</vt:lpstr>
      <vt:lpstr>Prezentace aplikace PowerPoint</vt:lpstr>
      <vt:lpstr>Konečná porážka Napoleona</vt:lpstr>
      <vt:lpstr>Prezentace aplikace PowerPoint</vt:lpstr>
      <vt:lpstr>Císařovna Josefína                 Marie Luisa                                                                         Habsbursko-Lotrinská</vt:lpstr>
      <vt:lpstr>Vídeňský kongres</vt:lpstr>
      <vt:lpstr>Rozhodnutí kongresu</vt:lpstr>
      <vt:lpstr>Prezentace aplikace PowerPoint</vt:lpstr>
      <vt:lpstr>SVATÁ ALIANCE</vt:lpstr>
      <vt:lpstr>Povstání děkabristů</vt:lpstr>
      <vt:lpstr>Prezentace aplikace PowerPoint</vt:lpstr>
      <vt:lpstr>Děkabristé na Senátním náměstí</vt:lpstr>
      <vt:lpstr>A.S.Puškin a děkabristé</vt:lpstr>
      <vt:lpstr>Prezentace aplikace PowerPoint</vt:lpstr>
      <vt:lpstr>Kníže Volkonskij s manželkou ve vězení (1830), film «Звезда пленительного счастья»</vt:lpstr>
      <vt:lpstr>Mikuláš I (1825 – 1855)</vt:lpstr>
      <vt:lpstr>Mikuláš a Alexandra Fjodorovna</vt:lpstr>
      <vt:lpstr>Zahraniční politika</vt:lpstr>
      <vt:lpstr>Alexandr II. (1855 – 1881)</vt:lpstr>
      <vt:lpstr>Alexandr II. a Marie Alexandrovna (hesenská princezna) a kněžna Dolgoruká</vt:lpstr>
      <vt:lpstr>Reformy</vt:lpstr>
      <vt:lpstr>Zrušení nevolnictví</vt:lpstr>
      <vt:lpstr>Nespokojenost s reformou</vt:lpstr>
      <vt:lpstr>Reforma soudnictví</vt:lpstr>
      <vt:lpstr>Reforma vnitřní správy</vt:lpstr>
      <vt:lpstr>Reforma armády</vt:lpstr>
      <vt:lpstr>Atentát na Alexandra II.</vt:lpstr>
      <vt:lpstr>Prezentace aplikace PowerPoint</vt:lpstr>
      <vt:lpstr>Alexandr III. (1881 – 1894)</vt:lpstr>
      <vt:lpstr>Alexandr III. a Marije Fjodorovna</vt:lpstr>
      <vt:lpstr>Prezentace aplikace PowerPoint</vt:lpstr>
      <vt:lpstr>Prezentace aplikace PowerPoint</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Rusko v 19.století</dc:title>
  <dc:creator>Hobzova</dc:creator>
  <cp:lastModifiedBy>Hobzova</cp:lastModifiedBy>
  <cp:revision>29</cp:revision>
  <dcterms:created xsi:type="dcterms:W3CDTF">2015-04-12T02:58:36Z</dcterms:created>
  <dcterms:modified xsi:type="dcterms:W3CDTF">2015-04-12T08:15:01Z</dcterms:modified>
</cp:coreProperties>
</file>