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4" r:id="rId4"/>
    <p:sldId id="263" r:id="rId5"/>
    <p:sldId id="266" r:id="rId6"/>
    <p:sldId id="258" r:id="rId7"/>
    <p:sldId id="272" r:id="rId8"/>
    <p:sldId id="260" r:id="rId9"/>
    <p:sldId id="267" r:id="rId10"/>
    <p:sldId id="270" r:id="rId11"/>
    <p:sldId id="268" r:id="rId12"/>
    <p:sldId id="265" r:id="rId13"/>
    <p:sldId id="269" r:id="rId14"/>
    <p:sldId id="25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3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90D25-5209-4A6F-BDA2-D26D58D7628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1D3FC-E7E0-4606-B75E-E944532A2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7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1D3FC-E7E0-4606-B75E-E944532A229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7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6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9910" y="2165648"/>
            <a:ext cx="7772400" cy="1470025"/>
          </a:xfrm>
        </p:spPr>
        <p:txBody>
          <a:bodyPr/>
          <a:lstStyle/>
          <a:p>
            <a:r>
              <a:rPr lang="ru-RU" dirty="0" err="1" smtClean="0"/>
              <a:t>И.С.Тургене</a:t>
            </a:r>
            <a:r>
              <a:rPr lang="ru-RU" dirty="0" err="1"/>
              <a:t>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861048"/>
            <a:ext cx="6400800" cy="17526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«Записки охотника»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175" y="260648"/>
            <a:ext cx="3238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err="1"/>
              <a:t>Калиныч</a:t>
            </a:r>
            <a:r>
              <a:rPr lang="ru-RU" dirty="0"/>
              <a:t> тоже главный герой рассказа, но он вовсе не похож на своего приятеля Хоря. </a:t>
            </a:r>
            <a:r>
              <a:rPr lang="ru-RU" dirty="0" err="1"/>
              <a:t>Калиныч</a:t>
            </a:r>
            <a:r>
              <a:rPr lang="ru-RU" dirty="0"/>
              <a:t> принадлежал к числу идеалистов, романтиков, людей восторженных и мечтательных. Он ходил в лаптях и перебивался кое-как.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Калиныч</a:t>
            </a:r>
            <a:r>
              <a:rPr lang="ru-RU" dirty="0" smtClean="0"/>
              <a:t> </a:t>
            </a:r>
            <a:r>
              <a:rPr lang="ru-RU" dirty="0"/>
              <a:t>стоял ближе к природе, его более трогали описание гор, водопадов, чем административные и государственные вопросы. Жил в низенькой избе и не мог содержать хозяйство. Он умел читать, недурно пел и поигрывал на балалайке.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  </a:t>
            </a:r>
            <a:r>
              <a:rPr lang="ru-RU" dirty="0" smtClean="0"/>
              <a:t> </a:t>
            </a:r>
            <a:r>
              <a:rPr lang="ru-RU" dirty="0"/>
              <a:t>Только музыка нравилась и Хорю, и </a:t>
            </a:r>
            <a:r>
              <a:rPr lang="ru-RU" dirty="0" err="1"/>
              <a:t>Калинычу</a:t>
            </a:r>
            <a:r>
              <a:rPr lang="ru-RU" dirty="0"/>
              <a:t>, она их объединяла.  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Рассказ «Хорь и </a:t>
            </a:r>
            <a:r>
              <a:rPr lang="ru-RU" dirty="0" err="1"/>
              <a:t>Калиныч</a:t>
            </a:r>
            <a:r>
              <a:rPr lang="ru-RU" dirty="0"/>
              <a:t>» </a:t>
            </a:r>
            <a:r>
              <a:rPr lang="ru-RU" dirty="0" smtClean="0"/>
              <a:t>раскрывает </a:t>
            </a:r>
            <a:r>
              <a:rPr lang="ru-RU" dirty="0"/>
              <a:t>внутренние силы русского человека, перспективы его дальнейшего роста и становления, раскрывает их одаренность, талантливость, их высокие духовные качества. </a:t>
            </a:r>
            <a:endParaRPr lang="ru-RU" dirty="0" smtClean="0"/>
          </a:p>
          <a:p>
            <a:r>
              <a:rPr lang="ru-RU" dirty="0" smtClean="0"/>
              <a:t>Тургенев </a:t>
            </a:r>
            <a:r>
              <a:rPr lang="ru-RU" dirty="0"/>
              <a:t>ведет читателя к мысли, что в борьбе с общенациональным врагом должна принять участие вся «живая Россия, не только крестьянская, но и </a:t>
            </a:r>
            <a:r>
              <a:rPr lang="ru-RU" dirty="0" smtClean="0"/>
              <a:t>дворянская».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2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42612"/>
            <a:ext cx="7272808" cy="4334659"/>
          </a:xfrm>
        </p:spPr>
      </p:pic>
    </p:spTree>
    <p:extLst>
      <p:ext uri="{BB962C8B-B14F-4D97-AF65-F5344CB8AC3E}">
        <p14:creationId xmlns:p14="http://schemas.microsoft.com/office/powerpoint/2010/main" val="182378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«Свидание»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65527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Герои: </a:t>
            </a:r>
            <a:r>
              <a:rPr lang="ru-RU" sz="2800" dirty="0"/>
              <a:t>«камердинер молодого, богатого барина» Виктор Александрович и «молодая крестьянская девушка» Акулина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Речь идет о последнем свидании молодых людей. Она - простая, лучезарная крестьянка, которая любит просвещенного, но бесчувственного представителя светского общества. </a:t>
            </a:r>
          </a:p>
          <a:p>
            <a:r>
              <a:rPr lang="ru-RU" sz="2800" dirty="0" smtClean="0"/>
              <a:t>На свидании же показано поведение героев (Акулина любит его ,краснеет, робеет, а он же </a:t>
            </a:r>
            <a:r>
              <a:rPr lang="ru-RU" sz="2800" dirty="0"/>
              <a:t>«ломался нестерпимо»</a:t>
            </a:r>
            <a:r>
              <a:rPr lang="ru-RU" sz="2800" dirty="0" smtClean="0"/>
              <a:t> ), которое объясняет утрату искренних чувств и ценностей. Виной же всей трагедии - крепостное право.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999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196752"/>
            <a:ext cx="3950724" cy="4930188"/>
          </a:xfrm>
        </p:spPr>
      </p:pic>
    </p:spTree>
    <p:extLst>
      <p:ext uri="{BB962C8B-B14F-4D97-AF65-F5344CB8AC3E}">
        <p14:creationId xmlns:p14="http://schemas.microsoft.com/office/powerpoint/2010/main" val="226677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В.Г.Белинский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«Природа — вечный образец искусства, а величайший и благороднейший предмет в природе — человек. А разве мужик — не человек? — Но что может быть интересного в грубом, необразованном человеке? — Как что? — Его душа, ум, сердце, страсти, склонности, — словом, всё то же, что и в образованном человеке» (Белинский, т. 10, с. 300). 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 словам Белинского, он "зашел к народу с такой стороны, с какой до него к нему никто еще не заходил" (Белинский, т. 10, с. 346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1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Интересные факты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Тургенев замышл</a:t>
            </a:r>
            <a:r>
              <a:rPr lang="ru-RU" dirty="0"/>
              <a:t>я</a:t>
            </a:r>
            <a:r>
              <a:rPr lang="cs-CZ" dirty="0"/>
              <a:t>л расширит</a:t>
            </a:r>
            <a:r>
              <a:rPr lang="ru-RU" dirty="0"/>
              <a:t>ь</a:t>
            </a:r>
            <a:r>
              <a:rPr lang="cs-CZ" dirty="0"/>
              <a:t> сборник, сушествует ещё 17 замыслов, которые относятся к Запискам охотника, но Тургенев свои планы не осуществил. </a:t>
            </a:r>
            <a:endParaRPr lang="ru-RU" dirty="0" smtClean="0"/>
          </a:p>
          <a:p>
            <a:r>
              <a:rPr lang="cs-CZ" dirty="0" smtClean="0"/>
              <a:t>Из </a:t>
            </a:r>
            <a:r>
              <a:rPr lang="cs-CZ" dirty="0"/>
              <a:t>его замыслов </a:t>
            </a:r>
            <a:r>
              <a:rPr lang="ru-RU" dirty="0"/>
              <a:t>с</a:t>
            </a:r>
            <a:r>
              <a:rPr lang="cs-CZ" dirty="0"/>
              <a:t>охранились два фрагмента: "Реформатор и русский немец" и "Русский немец". </a:t>
            </a:r>
            <a:endParaRPr lang="ru-RU" dirty="0" smtClean="0"/>
          </a:p>
          <a:p>
            <a:r>
              <a:rPr lang="cs-CZ" dirty="0" smtClean="0"/>
              <a:t>Запи</a:t>
            </a:r>
            <a:r>
              <a:rPr lang="ru-RU" dirty="0"/>
              <a:t>с</a:t>
            </a:r>
            <a:r>
              <a:rPr lang="cs-CZ" dirty="0"/>
              <a:t>ки охотника были переведены на мног</a:t>
            </a:r>
            <a:r>
              <a:rPr lang="ru-RU" dirty="0" err="1"/>
              <a:t>ие</a:t>
            </a:r>
            <a:r>
              <a:rPr lang="cs-CZ" dirty="0"/>
              <a:t> язык</a:t>
            </a:r>
            <a:r>
              <a:rPr lang="ru-RU" dirty="0"/>
              <a:t>и</a:t>
            </a:r>
            <a:r>
              <a:rPr lang="cs-CZ" dirty="0"/>
              <a:t>, и чешский перевод по</a:t>
            </a:r>
            <a:r>
              <a:rPr lang="ru-RU" dirty="0"/>
              <a:t>я</a:t>
            </a:r>
            <a:r>
              <a:rPr lang="cs-CZ" dirty="0"/>
              <a:t>вился в 1891 году, его автором был Ярослав Грубы. </a:t>
            </a:r>
            <a:endParaRPr lang="cs-CZ" dirty="0" smtClean="0"/>
          </a:p>
          <a:p>
            <a:r>
              <a:rPr lang="cs-CZ" dirty="0" smtClean="0"/>
              <a:t>Сборник </a:t>
            </a:r>
            <a:r>
              <a:rPr lang="cs-CZ" dirty="0"/>
              <a:t>с</a:t>
            </a:r>
            <a:r>
              <a:rPr lang="ru-RU" dirty="0"/>
              <a:t>ы</a:t>
            </a:r>
            <a:r>
              <a:rPr lang="cs-CZ" dirty="0"/>
              <a:t>грал определённую роль в отмене креп</a:t>
            </a:r>
            <a:r>
              <a:rPr lang="ru-RU" dirty="0"/>
              <a:t>о</a:t>
            </a:r>
            <a:r>
              <a:rPr lang="cs-CZ" dirty="0"/>
              <a:t>стного права.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02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12776"/>
            <a:ext cx="2880320" cy="4824536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923928" y="1600200"/>
            <a:ext cx="4762872" cy="4525963"/>
          </a:xfrm>
        </p:spPr>
        <p:txBody>
          <a:bodyPr>
            <a:normAutofit/>
          </a:bodyPr>
          <a:lstStyle/>
          <a:p>
            <a:r>
              <a:rPr lang="ru-RU" dirty="0" err="1" smtClean="0"/>
              <a:t>Ива́н</a:t>
            </a:r>
            <a:r>
              <a:rPr lang="ru-RU" dirty="0" smtClean="0"/>
              <a:t> </a:t>
            </a:r>
            <a:r>
              <a:rPr lang="ru-RU" dirty="0" err="1"/>
              <a:t>Серге́евич</a:t>
            </a:r>
            <a:r>
              <a:rPr lang="ru-RU" dirty="0"/>
              <a:t> </a:t>
            </a:r>
            <a:r>
              <a:rPr lang="ru-RU" dirty="0" err="1"/>
              <a:t>Турге́нев</a:t>
            </a:r>
            <a:r>
              <a:rPr lang="ru-RU" dirty="0"/>
              <a:t> </a:t>
            </a:r>
            <a:r>
              <a:rPr lang="cs-CZ" dirty="0" smtClean="0"/>
              <a:t> </a:t>
            </a:r>
            <a:r>
              <a:rPr lang="ru-RU" dirty="0"/>
              <a:t>(1818 - 1883)</a:t>
            </a:r>
            <a:r>
              <a:rPr lang="ru-RU" dirty="0" smtClean="0"/>
              <a:t>— </a:t>
            </a:r>
            <a:r>
              <a:rPr lang="ru-RU" dirty="0"/>
              <a:t>русский писатель-реалист, поэт, публицист, драматург, переводчик. Один из классиков русской литературы, внёсших наиболее значительный вклад в её развитие во второй половине XIX </a:t>
            </a:r>
            <a:r>
              <a:rPr lang="ru-RU" dirty="0" smtClean="0"/>
              <a:t>века.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18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ru-RU" dirty="0" smtClean="0"/>
              <a:t>«Записки охотника» - цикл очерков, историй</a:t>
            </a:r>
            <a:r>
              <a:rPr lang="en-US" dirty="0" smtClean="0"/>
              <a:t>,</a:t>
            </a:r>
            <a:r>
              <a:rPr lang="ru-RU" dirty="0" smtClean="0"/>
              <a:t>написанных автором в ходе его наблюдений во время охоты в </a:t>
            </a:r>
            <a:r>
              <a:rPr lang="ru-RU" dirty="0"/>
              <a:t> </a:t>
            </a:r>
            <a:r>
              <a:rPr lang="ru-RU" u="sng" dirty="0"/>
              <a:t>Спасском-</a:t>
            </a:r>
            <a:r>
              <a:rPr lang="ru-RU" u="sng" dirty="0" err="1"/>
              <a:t>Лутовинове</a:t>
            </a:r>
            <a:r>
              <a:rPr lang="ru-RU" dirty="0"/>
              <a:t>. В сборнике 25 рассказов</a:t>
            </a:r>
            <a:r>
              <a:rPr lang="ru-RU" dirty="0" smtClean="0"/>
              <a:t>.</a:t>
            </a:r>
            <a:r>
              <a:rPr lang="cs-CZ" dirty="0"/>
              <a:t> </a:t>
            </a:r>
            <a:endParaRPr lang="ru-RU" dirty="0" smtClean="0"/>
          </a:p>
          <a:p>
            <a:r>
              <a:rPr lang="cs-CZ" dirty="0" smtClean="0"/>
              <a:t> </a:t>
            </a:r>
            <a:r>
              <a:rPr lang="cs-CZ" dirty="0"/>
              <a:t>В рассказах он часто сопоставляет жизнь крепостных с жизнью помещиков. Большая часть изображает </a:t>
            </a:r>
            <a:r>
              <a:rPr lang="ru-RU" dirty="0"/>
              <a:t>у</a:t>
            </a:r>
            <a:r>
              <a:rPr lang="cs-CZ" dirty="0"/>
              <a:t>нижения и оскорбления, которые наносят помещики своим крепостным.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45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Особенности жанра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В </a:t>
            </a:r>
            <a:r>
              <a:rPr lang="ru-RU" dirty="0"/>
              <a:t>«Записках охотника» рассказчик в живой и увлекательной форме повествует о своих случайных встречах и беседах с многочисленными героями, сопровождая рассказ зарисовками природы, беглыми характеристиками народного быта, нравов и </a:t>
            </a:r>
            <a:r>
              <a:rPr lang="ru-RU" dirty="0" smtClean="0"/>
              <a:t>говоров.</a:t>
            </a:r>
            <a:endParaRPr lang="ru-RU" dirty="0"/>
          </a:p>
          <a:p>
            <a:pPr lvl="0"/>
            <a:r>
              <a:rPr lang="ru-RU" dirty="0"/>
              <a:t> Именно жанровой спецификой «Записок охотника» объясняется преобладание в них портрета, мастерски построенного диалога, лаконичной и выразительной речевой характеристики героев, превосходных пейзажных зарисовок. </a:t>
            </a:r>
          </a:p>
          <a:p>
            <a:pPr marL="0" indent="0">
              <a:buNone/>
            </a:pPr>
            <a:endParaRPr lang="ru-RU" dirty="0" smtClean="0">
              <a:solidFill>
                <a:srgbClr val="61576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569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Язык и стиль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И.С.Тургенев</a:t>
            </a:r>
            <a:r>
              <a:rPr lang="ru-RU" dirty="0" smtClean="0"/>
              <a:t> использовал различные диалектизмы, чтобы отразить колорит и жизнь крестьянских людей, например,</a:t>
            </a:r>
            <a:r>
              <a:rPr lang="ru-RU" i="1" dirty="0"/>
              <a:t> «</a:t>
            </a:r>
            <a:r>
              <a:rPr lang="ru-RU" i="1" dirty="0" err="1"/>
              <a:t>живалый</a:t>
            </a:r>
            <a:r>
              <a:rPr lang="ru-RU" i="1" dirty="0"/>
              <a:t>», «</a:t>
            </a:r>
            <a:r>
              <a:rPr lang="ru-RU" i="1" dirty="0" err="1"/>
              <a:t>лядащий</a:t>
            </a:r>
            <a:r>
              <a:rPr lang="ru-RU" i="1" dirty="0"/>
              <a:t>», «притулился», «</a:t>
            </a:r>
            <a:r>
              <a:rPr lang="ru-RU" i="1" dirty="0" err="1"/>
              <a:t>лотошил</a:t>
            </a:r>
            <a:r>
              <a:rPr lang="ru-RU" i="1" dirty="0"/>
              <a:t>», «гляделки</a:t>
            </a:r>
            <a:r>
              <a:rPr lang="ru-RU" i="1" dirty="0" smtClean="0"/>
              <a:t>».</a:t>
            </a:r>
            <a:endParaRPr lang="ru-RU" dirty="0" smtClean="0"/>
          </a:p>
          <a:p>
            <a:r>
              <a:rPr lang="ru-RU" dirty="0" smtClean="0"/>
              <a:t>Наблюдаются и метафоры («</a:t>
            </a:r>
            <a:r>
              <a:rPr lang="ru-RU" dirty="0"/>
              <a:t>Начинал сеяться и </a:t>
            </a:r>
            <a:r>
              <a:rPr lang="ru-RU" i="1" dirty="0"/>
              <a:t>шептать</a:t>
            </a:r>
            <a:r>
              <a:rPr lang="ru-RU" dirty="0"/>
              <a:t> по лесу мельчайший дождь</a:t>
            </a:r>
            <a:r>
              <a:rPr lang="ru-RU" dirty="0" smtClean="0"/>
              <a:t>»), </a:t>
            </a:r>
            <a:r>
              <a:rPr lang="ru-RU" dirty="0"/>
              <a:t>и </a:t>
            </a:r>
            <a:r>
              <a:rPr lang="ru-RU" dirty="0" smtClean="0"/>
              <a:t>гипербол</a:t>
            </a:r>
            <a:r>
              <a:rPr lang="ru-RU" dirty="0"/>
              <a:t>ы</a:t>
            </a:r>
            <a:r>
              <a:rPr lang="ru-RU" dirty="0" smtClean="0"/>
              <a:t> </a:t>
            </a:r>
            <a:r>
              <a:rPr lang="ru-RU" dirty="0"/>
              <a:t>(«Бурмистр из мужиков, </a:t>
            </a:r>
            <a:r>
              <a:rPr lang="ru-RU" i="1" dirty="0"/>
              <a:t>с бородой во весь тулуп</a:t>
            </a:r>
            <a:r>
              <a:rPr lang="ru-RU" dirty="0" smtClean="0"/>
              <a:t>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04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Рассказчик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Писатель вместе с героями старается переживать все, что происходит с различными людьми из народа. Он, как на равных, общается с ними.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Любые подробности жизни и быта простых людей не могут оставить рассказчика равнодушным. 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«Записках» он использует различные приемы,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которы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словно погружают читателей в ту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атмосферу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язык автора понятен и прост.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Часто Тургенев использует приём «живой беседы»: рассказчик обращается к читателю, приглашает его «принять участие в поездке» (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«Со скрипом отворяется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воротище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… Трогай! перед нами деревня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51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Издание</a:t>
            </a:r>
            <a:r>
              <a:rPr lang="cs-CZ" dirty="0"/>
              <a:t> "</a:t>
            </a:r>
            <a:r>
              <a:rPr lang="cs-CZ" dirty="0" err="1"/>
              <a:t>Записки</a:t>
            </a:r>
            <a:r>
              <a:rPr lang="cs-CZ" dirty="0"/>
              <a:t> </a:t>
            </a:r>
            <a:r>
              <a:rPr lang="cs-CZ" dirty="0" err="1"/>
              <a:t>охотника</a:t>
            </a:r>
            <a:r>
              <a:rPr lang="cs-CZ" dirty="0"/>
              <a:t>" в </a:t>
            </a:r>
            <a:r>
              <a:rPr lang="cs-CZ" dirty="0" err="1"/>
              <a:t>Советском</a:t>
            </a:r>
            <a:r>
              <a:rPr lang="cs-CZ" dirty="0"/>
              <a:t> </a:t>
            </a:r>
            <a:r>
              <a:rPr lang="cs-CZ" dirty="0" err="1"/>
              <a:t>Союзе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В эпоху СССР широко </a:t>
            </a:r>
            <a:r>
              <a:rPr lang="ru-RU" dirty="0" err="1"/>
              <a:t>р</a:t>
            </a:r>
            <a:r>
              <a:rPr lang="cs-CZ" dirty="0" smtClean="0"/>
              <a:t>аспространены </a:t>
            </a:r>
            <a:r>
              <a:rPr lang="cs-CZ" dirty="0"/>
              <a:t>были детские издания сборника, куда </a:t>
            </a:r>
            <a:r>
              <a:rPr lang="cs-CZ" dirty="0" smtClean="0"/>
              <a:t>вкл</a:t>
            </a:r>
            <a:r>
              <a:rPr lang="ru-RU" dirty="0" smtClean="0"/>
              <a:t>ю</a:t>
            </a:r>
            <a:r>
              <a:rPr lang="cs-CZ" dirty="0" smtClean="0"/>
              <a:t>чались </a:t>
            </a:r>
            <a:r>
              <a:rPr lang="cs-CZ" dirty="0"/>
              <a:t>только избранные рассказы. Текстологический их анализ никогда не </a:t>
            </a:r>
            <a:r>
              <a:rPr lang="cs-CZ" dirty="0" smtClean="0"/>
              <a:t>про</a:t>
            </a:r>
            <a:r>
              <a:rPr lang="ru-RU" dirty="0"/>
              <a:t>в</a:t>
            </a:r>
            <a:r>
              <a:rPr lang="cs-CZ" dirty="0" smtClean="0"/>
              <a:t>одился</a:t>
            </a:r>
            <a:r>
              <a:rPr lang="cs-CZ" dirty="0"/>
              <a:t>. В </a:t>
            </a:r>
            <a:r>
              <a:rPr lang="cs-CZ" dirty="0" err="1"/>
              <a:t>полном</a:t>
            </a:r>
            <a:r>
              <a:rPr lang="cs-CZ" dirty="0"/>
              <a:t> </a:t>
            </a:r>
            <a:r>
              <a:rPr lang="cs-CZ" dirty="0" err="1"/>
              <a:t>своём</a:t>
            </a:r>
            <a:r>
              <a:rPr lang="cs-CZ" dirty="0"/>
              <a:t> </a:t>
            </a:r>
            <a:r>
              <a:rPr lang="cs-CZ" dirty="0" err="1"/>
              <a:t>составе</a:t>
            </a:r>
            <a:r>
              <a:rPr lang="cs-CZ" dirty="0"/>
              <a:t> "</a:t>
            </a:r>
            <a:r>
              <a:rPr lang="cs-CZ" dirty="0" err="1"/>
              <a:t>Записки</a:t>
            </a:r>
            <a:r>
              <a:rPr lang="cs-CZ" dirty="0"/>
              <a:t> </a:t>
            </a:r>
            <a:r>
              <a:rPr lang="cs-CZ" dirty="0" err="1"/>
              <a:t>охотника</a:t>
            </a:r>
            <a:r>
              <a:rPr lang="cs-CZ" dirty="0"/>
              <a:t>" </a:t>
            </a:r>
            <a:r>
              <a:rPr lang="cs-CZ" dirty="0" err="1"/>
              <a:t>печатались</a:t>
            </a:r>
            <a:r>
              <a:rPr lang="cs-CZ" dirty="0"/>
              <a:t> </a:t>
            </a:r>
            <a:r>
              <a:rPr lang="cs-CZ" dirty="0" err="1"/>
              <a:t>только</a:t>
            </a:r>
            <a:r>
              <a:rPr lang="cs-CZ" dirty="0"/>
              <a:t> в </a:t>
            </a:r>
            <a:r>
              <a:rPr lang="cs-CZ" dirty="0" err="1"/>
              <a:t>собраниях</a:t>
            </a:r>
            <a:r>
              <a:rPr lang="cs-CZ" dirty="0"/>
              <a:t> </a:t>
            </a:r>
            <a:r>
              <a:rPr lang="cs-CZ" dirty="0" err="1"/>
              <a:t>сочинений</a:t>
            </a:r>
            <a:r>
              <a:rPr lang="cs-CZ" dirty="0"/>
              <a:t> </a:t>
            </a:r>
            <a:r>
              <a:rPr lang="cs-CZ" dirty="0" err="1"/>
              <a:t>Тургенева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43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«Хорь и </a:t>
            </a:r>
            <a:r>
              <a:rPr lang="ru-RU" b="1" dirty="0" err="1" smtClean="0">
                <a:solidFill>
                  <a:srgbClr val="003300"/>
                </a:solidFill>
              </a:rPr>
              <a:t>Калиныч</a:t>
            </a:r>
            <a:r>
              <a:rPr lang="ru-RU" b="1" dirty="0" smtClean="0">
                <a:solidFill>
                  <a:srgbClr val="003300"/>
                </a:solidFill>
              </a:rPr>
              <a:t>»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В «Хоре и </a:t>
            </a:r>
            <a:r>
              <a:rPr lang="ru-RU" dirty="0" err="1"/>
              <a:t>Калиныче</a:t>
            </a:r>
            <a:r>
              <a:rPr lang="ru-RU" dirty="0"/>
              <a:t>» писатель отразил тенденции народного развития, показав два наиболее характерных типа русского мужика.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Основное </a:t>
            </a:r>
            <a:r>
              <a:rPr lang="ru-RU" dirty="0"/>
              <a:t>внимание в очерке сосредоточено на изображении общественных связей </a:t>
            </a:r>
            <a:r>
              <a:rPr lang="ru-RU" dirty="0" smtClean="0"/>
              <a:t>личности.</a:t>
            </a:r>
          </a:p>
          <a:p>
            <a:pPr marL="0" indent="0">
              <a:buNone/>
            </a:pPr>
            <a:r>
              <a:rPr lang="ru-RU" dirty="0" smtClean="0"/>
              <a:t>Рассказчик </a:t>
            </a:r>
            <a:r>
              <a:rPr lang="ru-RU" dirty="0"/>
              <a:t>изображает Хоря как рачительного и внимательного хозяина.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Совсем иным предстает другой мужик </a:t>
            </a:r>
            <a:r>
              <a:rPr lang="ru-RU" dirty="0" err="1"/>
              <a:t>Калиныч</a:t>
            </a:r>
            <a:r>
              <a:rPr lang="ru-RU" dirty="0"/>
              <a:t>. Он более наивен, настоящий идеалист-романтик.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727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Образы герое</a:t>
            </a:r>
            <a:r>
              <a:rPr lang="ru-RU" b="1" dirty="0">
                <a:solidFill>
                  <a:srgbClr val="003300"/>
                </a:solidFill>
              </a:rPr>
              <a:t>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Хорь</a:t>
            </a:r>
            <a:r>
              <a:rPr lang="ru-RU" dirty="0"/>
              <a:t> – один из главных героев рассказа. Он – человек положительный, практический, административная голова, рационалист. </a:t>
            </a:r>
            <a:endParaRPr lang="ru-RU" dirty="0" smtClean="0"/>
          </a:p>
          <a:p>
            <a:r>
              <a:rPr lang="ru-RU" dirty="0" smtClean="0"/>
              <a:t>Хорь </a:t>
            </a:r>
            <a:r>
              <a:rPr lang="ru-RU" dirty="0"/>
              <a:t>стоял ближе к людям, к обществу, его занимали вопросы административные и государственные. Познания его были довольно, по-своему, обширны, но читать он не умел. Хорь не мог жить без работы, он постоянно чем-нибудь </a:t>
            </a:r>
            <a:r>
              <a:rPr lang="ru-RU" dirty="0" smtClean="0"/>
              <a:t>занимался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   </a:t>
            </a:r>
          </a:p>
        </p:txBody>
      </p:sp>
    </p:spTree>
    <p:extLst>
      <p:ext uri="{BB962C8B-B14F-4D97-AF65-F5344CB8AC3E}">
        <p14:creationId xmlns:p14="http://schemas.microsoft.com/office/powerpoint/2010/main" val="249894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709</Words>
  <Application>Microsoft Office PowerPoint</Application>
  <PresentationFormat>Předvádění na obrazovce (4:3)</PresentationFormat>
  <Paragraphs>43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Тема Office</vt:lpstr>
      <vt:lpstr>И.С.Тургенев</vt:lpstr>
      <vt:lpstr>Prezentace aplikace PowerPoint</vt:lpstr>
      <vt:lpstr>Prezentace aplikace PowerPoint</vt:lpstr>
      <vt:lpstr>Особенности жанра</vt:lpstr>
      <vt:lpstr>Язык и стиль</vt:lpstr>
      <vt:lpstr>Рассказчик</vt:lpstr>
      <vt:lpstr>Издание "Записки охотника" в Советском Союзе </vt:lpstr>
      <vt:lpstr>«Хорь и Калиныч»</vt:lpstr>
      <vt:lpstr>Образы героев</vt:lpstr>
      <vt:lpstr>Prezentace aplikace PowerPoint</vt:lpstr>
      <vt:lpstr>Prezentace aplikace PowerPoint</vt:lpstr>
      <vt:lpstr>«Свидание»</vt:lpstr>
      <vt:lpstr>Prezentace aplikace PowerPoint</vt:lpstr>
      <vt:lpstr>В.Г.Белинский </vt:lpstr>
      <vt:lpstr>Интересные факты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Malenova</cp:lastModifiedBy>
  <cp:revision>20</cp:revision>
  <dcterms:created xsi:type="dcterms:W3CDTF">2015-03-11T19:34:49Z</dcterms:created>
  <dcterms:modified xsi:type="dcterms:W3CDTF">2015-03-31T08:19:30Z</dcterms:modified>
</cp:coreProperties>
</file>