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3" r:id="rId4"/>
    <p:sldId id="264" r:id="rId5"/>
    <p:sldId id="265" r:id="rId6"/>
    <p:sldId id="267" r:id="rId7"/>
    <p:sldId id="271" r:id="rId8"/>
    <p:sldId id="272" r:id="rId9"/>
    <p:sldId id="268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0%D0%BA%D1%88%D0%B8%D0%BD,_%D0%92%D0%BB%D0%B0%D0%B4%D0%B8%D0%BC%D0%B8%D1%80_%D0%AF%D0%BA%D0%BE%D0%B2%D0%BB%D0%B5%D0%B2%D0%B8%D1%87" TargetMode="External"/><Relationship Id="rId3" Type="http://schemas.openxmlformats.org/officeDocument/2006/relationships/hyperlink" Target="https://ru.wikipedia.org/wiki/%D0%9B%D1%83%D1%87_%D1%81%D0%B2%D0%B5%D1%82%D0%B0_%D0%B2_%D1%82%D1%91%D0%BC%D0%BD%D0%BE%D0%BC_%D1%86%D0%B0%D1%80%D1%81%D1%82%D0%B2%D0%B5" TargetMode="External"/><Relationship Id="rId7" Type="http://schemas.openxmlformats.org/officeDocument/2006/relationships/hyperlink" Target="https://ru.wikipedia.org/wiki/%D0%96%D0%97%D0%9B" TargetMode="External"/><Relationship Id="rId2" Type="http://schemas.openxmlformats.org/officeDocument/2006/relationships/hyperlink" Target="https://ru.wikipedia.org/wiki/%D0%94%D0%BE%D0%B1%D1%80%D0%BE%D0%BB%D1%8E%D0%B1%D0%BE%D0%B2,_%D0%9D%D0%B8%D0%BA%D0%BE%D0%BB%D0%B0%D0%B9_%D0%90%D0%BB%D0%B5%D0%BA%D1%81%D0%B0%D0%BD%D0%B4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E%D0%B1%D0%B0%D0%BD%D0%BE%D0%B2,_%D0%9C%D0%B8%D1%85%D0%B0%D0%B8%D0%BB_%D0%9F%D0%B5%D1%82%D1%80%D0%BE%D0%B2%D0%B8%D1%87" TargetMode="External"/><Relationship Id="rId5" Type="http://schemas.openxmlformats.org/officeDocument/2006/relationships/hyperlink" Target="https://ru.wikipedia.org/wiki/%D0%93%D1%80%D0%B8%D0%B3%D0%BE%D1%80%D1%8C%D0%B5%D0%B2,_%D0%90%D0%BF%D0%BE%D0%BB%D0%BB%D0%BE%D0%BD_%D0%90%D0%BB%D0%B5%D0%BA%D1%81%D0%B0%D0%BD%D0%B4%D1%80%D0%BE%D0%B2%D0%B8%D1%87" TargetMode="External"/><Relationship Id="rId4" Type="http://schemas.openxmlformats.org/officeDocument/2006/relationships/hyperlink" Target="https://ru.wikipedia.org/wiki/%D0%9F%D0%B8%D1%81%D0%B0%D1%80%D0%B5%D0%B2,_%D0%94%D0%BC%D0%B8%D1%82%D1%80%D0%B8%D0%B9_%D0%98%D0%B2%D0%B0%D0%BD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E%D0%BB%D0%B3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A%D0%BE%D1%81%D0%B8%D1%86%D0%BA%D0%B0%D1%8F-%D0%9D%D0%B8%D0%BA%D1%83%D0%BB%D0%B8%D0%BD%D0%B0,_%D0%9B%D1%8E%D0%B1%D0%BE%D0%B2%D1%8C_%D0%9F%D0%B0%D0%B2%D0%BB%D0%BE%D0%B2%D0%BD%D0%B0&amp;action=edit&amp;redlink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98358" y="1054443"/>
            <a:ext cx="7356389" cy="2669060"/>
          </a:xfrm>
        </p:spPr>
        <p:txBody>
          <a:bodyPr/>
          <a:lstStyle/>
          <a:p>
            <a:r>
              <a:rPr lang="ru-RU" dirty="0"/>
              <a:t>Александр </a:t>
            </a:r>
            <a:r>
              <a:rPr lang="ru-RU" dirty="0" smtClean="0"/>
              <a:t>Николаевич</a:t>
            </a:r>
            <a:r>
              <a:rPr lang="cs-CZ" dirty="0" smtClean="0"/>
              <a:t> </a:t>
            </a:r>
            <a:r>
              <a:rPr lang="ru-RU" dirty="0" smtClean="0"/>
              <a:t>ОСТРОВСКИЙ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1568" y="3723503"/>
            <a:ext cx="6336499" cy="125489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31.03.1823—2.06.1886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			Sylvie Černá, 372081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8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«Гроза» стала предметом ожесточённых споров критиков как XIX, так и XX </a:t>
            </a:r>
            <a:r>
              <a:rPr lang="ru-RU" dirty="0" smtClean="0"/>
              <a:t>века</a:t>
            </a:r>
          </a:p>
          <a:p>
            <a:r>
              <a:rPr lang="cs-CZ" dirty="0"/>
              <a:t>В XIX </a:t>
            </a:r>
            <a:r>
              <a:rPr lang="cs-CZ" dirty="0" err="1"/>
              <a:t>веке</a:t>
            </a:r>
            <a:r>
              <a:rPr lang="cs-CZ" dirty="0"/>
              <a:t> о </a:t>
            </a:r>
            <a:r>
              <a:rPr lang="cs-CZ" dirty="0" err="1"/>
              <a:t>ней</a:t>
            </a:r>
            <a:r>
              <a:rPr lang="cs-CZ" dirty="0"/>
              <a:t> с </a:t>
            </a:r>
            <a:r>
              <a:rPr lang="cs-CZ" dirty="0" err="1"/>
              <a:t>противоположных</a:t>
            </a:r>
            <a:r>
              <a:rPr lang="cs-CZ" dirty="0"/>
              <a:t> </a:t>
            </a:r>
            <a:r>
              <a:rPr lang="cs-CZ" dirty="0" err="1"/>
              <a:t>позиций</a:t>
            </a:r>
            <a:r>
              <a:rPr lang="cs-CZ" dirty="0"/>
              <a:t> </a:t>
            </a:r>
            <a:r>
              <a:rPr lang="cs-CZ" dirty="0" err="1"/>
              <a:t>писали</a:t>
            </a:r>
            <a:r>
              <a:rPr lang="cs-CZ" dirty="0"/>
              <a:t> </a:t>
            </a:r>
            <a:r>
              <a:rPr lang="cs-CZ" dirty="0" err="1">
                <a:hlinkClick r:id="rId2" tooltip="Добролюбов, Николай Александрович"/>
              </a:rPr>
              <a:t>Николай</a:t>
            </a:r>
            <a:r>
              <a:rPr lang="cs-CZ" dirty="0">
                <a:hlinkClick r:id="rId2" tooltip="Добролюбов, Николай Александрович"/>
              </a:rPr>
              <a:t> </a:t>
            </a:r>
            <a:r>
              <a:rPr lang="cs-CZ" dirty="0" err="1">
                <a:hlinkClick r:id="rId2" tooltip="Добролюбов, Николай Александрович"/>
              </a:rPr>
              <a:t>Добролюбов</a:t>
            </a:r>
            <a:r>
              <a:rPr lang="cs-CZ" dirty="0"/>
              <a:t> (</a:t>
            </a:r>
            <a:r>
              <a:rPr lang="cs-CZ" dirty="0" err="1"/>
              <a:t>статья</a:t>
            </a:r>
            <a:r>
              <a:rPr lang="cs-CZ" dirty="0"/>
              <a:t> «</a:t>
            </a:r>
            <a:r>
              <a:rPr lang="cs-CZ" dirty="0" err="1">
                <a:hlinkClick r:id="rId3" tooltip="Луч света в тёмном царстве"/>
              </a:rPr>
              <a:t>Луч</a:t>
            </a:r>
            <a:r>
              <a:rPr lang="cs-CZ" dirty="0">
                <a:hlinkClick r:id="rId3" tooltip="Луч света в тёмном царстве"/>
              </a:rPr>
              <a:t> </a:t>
            </a:r>
            <a:r>
              <a:rPr lang="cs-CZ" dirty="0" err="1">
                <a:hlinkClick r:id="rId3" tooltip="Луч света в тёмном царстве"/>
              </a:rPr>
              <a:t>света</a:t>
            </a:r>
            <a:r>
              <a:rPr lang="cs-CZ" dirty="0">
                <a:hlinkClick r:id="rId3" tooltip="Луч света в тёмном царстве"/>
              </a:rPr>
              <a:t> в </a:t>
            </a:r>
            <a:r>
              <a:rPr lang="cs-CZ" dirty="0" err="1">
                <a:hlinkClick r:id="rId3" tooltip="Луч света в тёмном царстве"/>
              </a:rPr>
              <a:t>тёмном</a:t>
            </a:r>
            <a:r>
              <a:rPr lang="cs-CZ" dirty="0">
                <a:hlinkClick r:id="rId3" tooltip="Луч света в тёмном царстве"/>
              </a:rPr>
              <a:t> </a:t>
            </a:r>
            <a:r>
              <a:rPr lang="cs-CZ" dirty="0" err="1">
                <a:hlinkClick r:id="rId3" tooltip="Луч света в тёмном царстве"/>
              </a:rPr>
              <a:t>царстве</a:t>
            </a:r>
            <a:r>
              <a:rPr lang="cs-CZ" dirty="0"/>
              <a:t>»)  </a:t>
            </a:r>
            <a:r>
              <a:rPr lang="cs-CZ" dirty="0" err="1">
                <a:hlinkClick r:id="rId4" tooltip="Писарев, Дмитрий Иванович"/>
              </a:rPr>
              <a:t>Дмитрий</a:t>
            </a:r>
            <a:r>
              <a:rPr lang="cs-CZ" dirty="0">
                <a:hlinkClick r:id="rId4" tooltip="Писарев, Дмитрий Иванович"/>
              </a:rPr>
              <a:t> </a:t>
            </a:r>
            <a:r>
              <a:rPr lang="cs-CZ" dirty="0" err="1">
                <a:hlinkClick r:id="rId4" tooltip="Писарев, Дмитрий Иванович"/>
              </a:rPr>
              <a:t>Писарев</a:t>
            </a:r>
            <a:r>
              <a:rPr lang="cs-CZ" dirty="0"/>
              <a:t> (</a:t>
            </a:r>
            <a:r>
              <a:rPr lang="cs-CZ" dirty="0" err="1"/>
              <a:t>статья</a:t>
            </a:r>
            <a:r>
              <a:rPr lang="cs-CZ" dirty="0"/>
              <a:t> «</a:t>
            </a:r>
            <a:r>
              <a:rPr lang="cs-CZ" dirty="0" err="1"/>
              <a:t>Мотивы</a:t>
            </a:r>
            <a:r>
              <a:rPr lang="cs-CZ" dirty="0"/>
              <a:t> </a:t>
            </a:r>
            <a:r>
              <a:rPr lang="cs-CZ" dirty="0" err="1"/>
              <a:t>русской</a:t>
            </a:r>
            <a:r>
              <a:rPr lang="cs-CZ" dirty="0"/>
              <a:t> </a:t>
            </a:r>
            <a:r>
              <a:rPr lang="cs-CZ" dirty="0" err="1"/>
              <a:t>драмы</a:t>
            </a:r>
            <a:r>
              <a:rPr lang="cs-CZ" dirty="0"/>
              <a:t>») </a:t>
            </a:r>
            <a:r>
              <a:rPr lang="cs-CZ" dirty="0" smtClean="0"/>
              <a:t>и</a:t>
            </a:r>
            <a:r>
              <a:rPr lang="ru-RU" dirty="0" smtClean="0"/>
              <a:t> </a:t>
            </a:r>
            <a:r>
              <a:rPr lang="cs-CZ" dirty="0" err="1" smtClean="0">
                <a:hlinkClick r:id="rId5" tooltip="Григорьев, Аполлон Александрович"/>
              </a:rPr>
              <a:t>Аполлон</a:t>
            </a:r>
            <a:r>
              <a:rPr lang="cs-CZ" dirty="0" smtClean="0">
                <a:hlinkClick r:id="rId5" tooltip="Григорьев, Аполлон Александрович"/>
              </a:rPr>
              <a:t> </a:t>
            </a:r>
            <a:r>
              <a:rPr lang="cs-CZ" dirty="0" err="1">
                <a:hlinkClick r:id="rId5" tooltip="Григорьев, Аполлон Александрович"/>
              </a:rPr>
              <a:t>Григорьев</a:t>
            </a:r>
            <a:r>
              <a:rPr lang="cs-CZ" dirty="0"/>
              <a:t>. </a:t>
            </a:r>
            <a:endParaRPr lang="ru-RU" dirty="0" smtClean="0"/>
          </a:p>
          <a:p>
            <a:r>
              <a:rPr lang="cs-CZ" dirty="0" smtClean="0"/>
              <a:t>В </a:t>
            </a:r>
            <a:r>
              <a:rPr lang="cs-CZ" dirty="0"/>
              <a:t>XX </a:t>
            </a:r>
            <a:r>
              <a:rPr lang="cs-CZ" dirty="0" err="1"/>
              <a:t>веке</a:t>
            </a:r>
            <a:r>
              <a:rPr lang="cs-CZ" dirty="0"/>
              <a:t> — </a:t>
            </a:r>
            <a:r>
              <a:rPr lang="cs-CZ" dirty="0" err="1">
                <a:hlinkClick r:id="rId6" tooltip="Лобанов, Михаил Петрович"/>
              </a:rPr>
              <a:t>Михаил</a:t>
            </a:r>
            <a:r>
              <a:rPr lang="cs-CZ" dirty="0">
                <a:hlinkClick r:id="rId6" tooltip="Лобанов, Михаил Петрович"/>
              </a:rPr>
              <a:t> </a:t>
            </a:r>
            <a:r>
              <a:rPr lang="cs-CZ" dirty="0" err="1">
                <a:hlinkClick r:id="rId6" tooltip="Лобанов, Михаил Петрович"/>
              </a:rPr>
              <a:t>Лобанов</a:t>
            </a:r>
            <a:r>
              <a:rPr lang="cs-CZ" dirty="0"/>
              <a:t> (в </a:t>
            </a:r>
            <a:r>
              <a:rPr lang="cs-CZ" dirty="0" err="1"/>
              <a:t>книге</a:t>
            </a:r>
            <a:r>
              <a:rPr lang="cs-CZ" dirty="0"/>
              <a:t> «</a:t>
            </a:r>
            <a:r>
              <a:rPr lang="cs-CZ" dirty="0" err="1"/>
              <a:t>Островский</a:t>
            </a:r>
            <a:r>
              <a:rPr lang="cs-CZ" dirty="0"/>
              <a:t>», </a:t>
            </a:r>
            <a:r>
              <a:rPr lang="cs-CZ" dirty="0" err="1"/>
              <a:t>выпущенной</a:t>
            </a:r>
            <a:r>
              <a:rPr lang="cs-CZ" dirty="0"/>
              <a:t> в </a:t>
            </a:r>
            <a:r>
              <a:rPr lang="cs-CZ" dirty="0" err="1"/>
              <a:t>серии</a:t>
            </a:r>
            <a:r>
              <a:rPr lang="cs-CZ" dirty="0"/>
              <a:t> «</a:t>
            </a:r>
            <a:r>
              <a:rPr lang="cs-CZ" dirty="0">
                <a:hlinkClick r:id="rId7" tooltip="ЖЗЛ"/>
              </a:rPr>
              <a:t>ЖЗЛ</a:t>
            </a:r>
            <a:r>
              <a:rPr lang="cs-CZ" dirty="0"/>
              <a:t>») и </a:t>
            </a:r>
            <a:r>
              <a:rPr lang="cs-CZ" dirty="0" err="1">
                <a:hlinkClick r:id="rId8" tooltip="Лакшин, Владимир Яковлевич"/>
              </a:rPr>
              <a:t>Владимир</a:t>
            </a:r>
            <a:r>
              <a:rPr lang="cs-CZ" dirty="0">
                <a:hlinkClick r:id="rId8" tooltip="Лакшин, Владимир Яковлевич"/>
              </a:rPr>
              <a:t> </a:t>
            </a:r>
            <a:r>
              <a:rPr lang="cs-CZ" dirty="0" err="1">
                <a:hlinkClick r:id="rId8" tooltip="Лакшин, Владимир Яковлевич"/>
              </a:rPr>
              <a:t>Лакшин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4.img22.ria.ru/images/93196/29/931962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8" y="804017"/>
            <a:ext cx="4119304" cy="25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-KZY_ZstGnrnyhcdLqWeGBqDm3x1Pr41R75xInumLSwgYdk5r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47" y="2333274"/>
            <a:ext cx="1959361" cy="26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ople.su/images/articles/img_item_5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42" y="3675233"/>
            <a:ext cx="3429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usskay-literatura.ru/2/aleksandr-nikolaevich-ostrovskij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13" y="804017"/>
            <a:ext cx="37909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ГРОЗА</a:t>
            </a:r>
            <a:endParaRPr lang="cs-CZ" dirty="0"/>
          </a:p>
        </p:txBody>
      </p:sp>
      <p:pic>
        <p:nvPicPr>
          <p:cNvPr id="1026" name="Picture 2" descr="http://alphabook.ru/wp-content/uploads/2012/03/ostrovskiy-groz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10" y="2524511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XknBmrjtzSWKa0IRCo57bnm4vjvJmL3nHz7Bk8W5OxsePiz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93" y="3107123"/>
            <a:ext cx="15144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.livelib.ru/boocover/1000722190/l/5ca5/Gro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76" y="2524511"/>
            <a:ext cx="2299301" cy="35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3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ГРОЗА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Пьеса</a:t>
            </a:r>
            <a:r>
              <a:rPr lang="cs-CZ" dirty="0"/>
              <a:t>  в </a:t>
            </a:r>
            <a:r>
              <a:rPr lang="cs-CZ" dirty="0" err="1"/>
              <a:t>пяти</a:t>
            </a:r>
            <a:r>
              <a:rPr lang="cs-CZ" dirty="0"/>
              <a:t> </a:t>
            </a:r>
            <a:r>
              <a:rPr lang="cs-CZ" dirty="0" err="1"/>
              <a:t>действиях</a:t>
            </a:r>
            <a:r>
              <a:rPr lang="cs-CZ" dirty="0"/>
              <a:t>, </a:t>
            </a:r>
            <a:r>
              <a:rPr lang="cs-CZ" dirty="0" err="1"/>
              <a:t>написанная</a:t>
            </a:r>
            <a:r>
              <a:rPr lang="cs-CZ" dirty="0"/>
              <a:t> в 1859 </a:t>
            </a:r>
            <a:r>
              <a:rPr lang="cs-CZ" dirty="0" err="1"/>
              <a:t>году</a:t>
            </a:r>
            <a:r>
              <a:rPr lang="cs-CZ" dirty="0"/>
              <a:t>, в </a:t>
            </a:r>
            <a:r>
              <a:rPr lang="cs-CZ" dirty="0" err="1"/>
              <a:t>обстановке</a:t>
            </a:r>
            <a:r>
              <a:rPr lang="cs-CZ" dirty="0"/>
              <a:t> </a:t>
            </a:r>
            <a:r>
              <a:rPr lang="cs-CZ" dirty="0" err="1"/>
              <a:t>предреформенного</a:t>
            </a:r>
            <a:r>
              <a:rPr lang="cs-CZ" dirty="0"/>
              <a:t> </a:t>
            </a:r>
            <a:r>
              <a:rPr lang="cs-CZ" dirty="0" err="1"/>
              <a:t>общественного</a:t>
            </a:r>
            <a:r>
              <a:rPr lang="cs-CZ" dirty="0"/>
              <a:t> </a:t>
            </a:r>
            <a:r>
              <a:rPr lang="cs-CZ" dirty="0" err="1" smtClean="0"/>
              <a:t>подъёмa</a:t>
            </a:r>
            <a:endParaRPr lang="cs-CZ" dirty="0" smtClean="0"/>
          </a:p>
          <a:p>
            <a:r>
              <a:rPr lang="ru-RU" dirty="0"/>
              <a:t>Действие происходит летом в вымышленном городе Калинове на берегу </a:t>
            </a:r>
            <a:r>
              <a:rPr lang="ru-RU" dirty="0">
                <a:hlinkClick r:id="rId2" tooltip="Волга"/>
              </a:rPr>
              <a:t>Волги</a:t>
            </a:r>
            <a:r>
              <a:rPr lang="ru-RU" dirty="0"/>
              <a:t>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История создания</a:t>
            </a:r>
            <a:br>
              <a:rPr lang="ru-RU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Пьеса</a:t>
            </a:r>
            <a:r>
              <a:rPr lang="cs-CZ" dirty="0"/>
              <a:t> </a:t>
            </a:r>
            <a:r>
              <a:rPr lang="cs-CZ" dirty="0" err="1"/>
              <a:t>была</a:t>
            </a:r>
            <a:r>
              <a:rPr lang="cs-CZ" dirty="0"/>
              <a:t> </a:t>
            </a:r>
            <a:r>
              <a:rPr lang="cs-CZ" dirty="0" err="1"/>
              <a:t>начата</a:t>
            </a:r>
            <a:r>
              <a:rPr lang="cs-CZ" dirty="0"/>
              <a:t> в </a:t>
            </a:r>
            <a:r>
              <a:rPr lang="cs-CZ" dirty="0" err="1"/>
              <a:t>июле</a:t>
            </a:r>
            <a:r>
              <a:rPr lang="cs-CZ" dirty="0"/>
              <a:t> 1859 </a:t>
            </a:r>
            <a:r>
              <a:rPr lang="cs-CZ" dirty="0" err="1" smtClean="0"/>
              <a:t>года</a:t>
            </a:r>
            <a:endParaRPr lang="cs-CZ" dirty="0" smtClean="0"/>
          </a:p>
          <a:p>
            <a:r>
              <a:rPr lang="cs-CZ" dirty="0"/>
              <a:t>9 </a:t>
            </a:r>
            <a:r>
              <a:rPr lang="cs-CZ" dirty="0" err="1"/>
              <a:t>октября</a:t>
            </a:r>
            <a:r>
              <a:rPr lang="cs-CZ" dirty="0"/>
              <a:t> </a:t>
            </a:r>
            <a:r>
              <a:rPr lang="cs-CZ" dirty="0" err="1"/>
              <a:t>драматург</a:t>
            </a:r>
            <a:r>
              <a:rPr lang="cs-CZ" dirty="0"/>
              <a:t> </a:t>
            </a:r>
            <a:r>
              <a:rPr lang="cs-CZ" dirty="0" err="1"/>
              <a:t>окончил</a:t>
            </a:r>
            <a:r>
              <a:rPr lang="cs-CZ" dirty="0"/>
              <a:t> «</a:t>
            </a:r>
            <a:r>
              <a:rPr lang="cs-CZ" dirty="0" err="1"/>
              <a:t>Грозу</a:t>
            </a:r>
            <a:r>
              <a:rPr lang="cs-CZ" dirty="0"/>
              <a:t>», а 14 </a:t>
            </a:r>
            <a:r>
              <a:rPr lang="cs-CZ" dirty="0" err="1"/>
              <a:t>октября</a:t>
            </a:r>
            <a:r>
              <a:rPr lang="cs-CZ" dirty="0"/>
              <a:t> </a:t>
            </a:r>
            <a:r>
              <a:rPr lang="cs-CZ" dirty="0" err="1"/>
              <a:t>уже</a:t>
            </a:r>
            <a:r>
              <a:rPr lang="cs-CZ" dirty="0"/>
              <a:t> </a:t>
            </a:r>
            <a:r>
              <a:rPr lang="cs-CZ" dirty="0" err="1"/>
              <a:t>отправил</a:t>
            </a:r>
            <a:r>
              <a:rPr lang="cs-CZ" dirty="0"/>
              <a:t> </a:t>
            </a:r>
            <a:r>
              <a:rPr lang="cs-CZ" dirty="0" err="1"/>
              <a:t>пьесу</a:t>
            </a:r>
            <a:r>
              <a:rPr lang="cs-CZ" dirty="0"/>
              <a:t> в </a:t>
            </a:r>
            <a:r>
              <a:rPr lang="cs-CZ" dirty="0" err="1"/>
              <a:t>цензуру</a:t>
            </a:r>
            <a:r>
              <a:rPr lang="cs-CZ" dirty="0"/>
              <a:t> </a:t>
            </a:r>
            <a:endParaRPr lang="cs-CZ" dirty="0" smtClean="0"/>
          </a:p>
          <a:p>
            <a:r>
              <a:rPr lang="ru-RU" dirty="0"/>
              <a:t>С написанием пьесы «Гроза» связана и личная драма </a:t>
            </a:r>
            <a:r>
              <a:rPr lang="ru-RU" dirty="0" smtClean="0"/>
              <a:t>писателя</a:t>
            </a:r>
            <a:r>
              <a:rPr lang="cs-CZ" dirty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ru-RU" dirty="0"/>
              <a:t> В рукописи пьесы, рядом со знаменитым монологом Катерины: «А какие сны мне снились, Варенька, какие сны! Или храмы золотые, или сады какие-то необыкновенные, и все поют невидимые голоса…», есть запись Островского: «Слышал от Л. П. про такой же сон…»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2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 создания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Л. П. — это актриса </a:t>
            </a:r>
            <a:r>
              <a:rPr lang="ru-RU" dirty="0">
                <a:hlinkClick r:id="rId2" tooltip="Косицкая-Никулина, Любовь Павловна (страница отсутствует)"/>
              </a:rPr>
              <a:t>Любовь Павловна Косицкая</a:t>
            </a:r>
            <a:r>
              <a:rPr lang="ru-RU" dirty="0" smtClean="0"/>
              <a:t>,</a:t>
            </a:r>
            <a:r>
              <a:rPr lang="cs-CZ" dirty="0" smtClean="0"/>
              <a:t> </a:t>
            </a:r>
            <a:r>
              <a:rPr lang="ru-RU" dirty="0"/>
              <a:t> с которой у молодого драматурга были очень непростые личные </a:t>
            </a:r>
            <a:r>
              <a:rPr lang="ru-RU" dirty="0" smtClean="0"/>
              <a:t>отношения</a:t>
            </a:r>
            <a:r>
              <a:rPr lang="cs-CZ" dirty="0" smtClean="0"/>
              <a:t>-</a:t>
            </a:r>
            <a:r>
              <a:rPr lang="ru-RU" dirty="0" smtClean="0"/>
              <a:t> но </a:t>
            </a:r>
            <a:r>
              <a:rPr lang="ru-RU" dirty="0"/>
              <a:t>оба имели </a:t>
            </a:r>
            <a:r>
              <a:rPr lang="ru-RU" dirty="0" smtClean="0"/>
              <a:t>семьи</a:t>
            </a:r>
          </a:p>
          <a:p>
            <a:r>
              <a:rPr lang="ru-RU" dirty="0" smtClean="0"/>
              <a:t>Любовь </a:t>
            </a:r>
            <a:r>
              <a:rPr lang="ru-RU" dirty="0"/>
              <a:t>Павловна Косицкая послужила прототипом образа героини пьесы </a:t>
            </a:r>
            <a:r>
              <a:rPr lang="ru-RU" dirty="0" smtClean="0"/>
              <a:t>Катерины</a:t>
            </a:r>
          </a:p>
          <a:p>
            <a:r>
              <a:rPr lang="cs-CZ" dirty="0" err="1" smtClean="0"/>
              <a:t>Долгое</a:t>
            </a:r>
            <a:r>
              <a:rPr lang="cs-CZ" dirty="0" smtClean="0"/>
              <a:t> </a:t>
            </a:r>
            <a:r>
              <a:rPr lang="cs-CZ" dirty="0" err="1"/>
              <a:t>время</a:t>
            </a:r>
            <a:r>
              <a:rPr lang="cs-CZ" dirty="0"/>
              <a:t> </a:t>
            </a:r>
            <a:r>
              <a:rPr lang="cs-CZ" dirty="0" err="1"/>
              <a:t>считалось</a:t>
            </a:r>
            <a:r>
              <a:rPr lang="cs-CZ" dirty="0"/>
              <a:t>, </a:t>
            </a:r>
            <a:r>
              <a:rPr lang="cs-CZ" dirty="0" err="1"/>
              <a:t>что</a:t>
            </a:r>
            <a:r>
              <a:rPr lang="cs-CZ" dirty="0"/>
              <a:t> </a:t>
            </a:r>
            <a:r>
              <a:rPr lang="cs-CZ" dirty="0" err="1"/>
              <a:t>сюжет</a:t>
            </a:r>
            <a:r>
              <a:rPr lang="cs-CZ" dirty="0"/>
              <a:t> </a:t>
            </a:r>
            <a:r>
              <a:rPr lang="cs-CZ" dirty="0" err="1"/>
              <a:t>драмы</a:t>
            </a:r>
            <a:r>
              <a:rPr lang="cs-CZ" dirty="0"/>
              <a:t> «</a:t>
            </a:r>
            <a:r>
              <a:rPr lang="cs-CZ" dirty="0" err="1"/>
              <a:t>Гроза</a:t>
            </a:r>
            <a:r>
              <a:rPr lang="cs-CZ" dirty="0"/>
              <a:t>» </a:t>
            </a:r>
            <a:r>
              <a:rPr lang="cs-CZ" dirty="0" err="1"/>
              <a:t>был</a:t>
            </a:r>
            <a:r>
              <a:rPr lang="cs-CZ" dirty="0"/>
              <a:t> </a:t>
            </a:r>
            <a:r>
              <a:rPr lang="cs-CZ" dirty="0" err="1"/>
              <a:t>взят</a:t>
            </a:r>
            <a:r>
              <a:rPr lang="cs-CZ" dirty="0"/>
              <a:t> </a:t>
            </a:r>
            <a:r>
              <a:rPr lang="cs-CZ" dirty="0" err="1"/>
              <a:t>Островским</a:t>
            </a:r>
            <a:r>
              <a:rPr lang="cs-CZ" dirty="0"/>
              <a:t> </a:t>
            </a:r>
            <a:r>
              <a:rPr lang="cs-CZ" dirty="0" err="1"/>
              <a:t>из</a:t>
            </a:r>
            <a:r>
              <a:rPr lang="cs-CZ" dirty="0"/>
              <a:t> </a:t>
            </a:r>
            <a:r>
              <a:rPr lang="cs-CZ" dirty="0" err="1"/>
              <a:t>жизни</a:t>
            </a:r>
            <a:r>
              <a:rPr lang="cs-CZ" dirty="0"/>
              <a:t> </a:t>
            </a:r>
            <a:r>
              <a:rPr lang="cs-CZ" dirty="0" err="1"/>
              <a:t>костромского</a:t>
            </a:r>
            <a:r>
              <a:rPr lang="cs-CZ" dirty="0"/>
              <a:t> </a:t>
            </a:r>
            <a:r>
              <a:rPr lang="cs-CZ" dirty="0" err="1"/>
              <a:t>купечества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4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821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982133"/>
            <a:ext cx="9601196" cy="48937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Произведение, написанное в жанровых рамках социально-бытовой драмы, одновременно наделено трагической глубиной и исторической значимостью конфликта. </a:t>
            </a:r>
            <a:endParaRPr lang="ru-RU" dirty="0" smtClean="0"/>
          </a:p>
          <a:p>
            <a:endParaRPr lang="cs-CZ" dirty="0" smtClean="0"/>
          </a:p>
          <a:p>
            <a:r>
              <a:rPr lang="cs-CZ" dirty="0" err="1" smtClean="0"/>
              <a:t>Столкновение</a:t>
            </a:r>
            <a:r>
              <a:rPr lang="cs-CZ" dirty="0" smtClean="0"/>
              <a:t> </a:t>
            </a:r>
            <a:r>
              <a:rPr lang="cs-CZ" dirty="0" err="1"/>
              <a:t>двух</a:t>
            </a:r>
            <a:r>
              <a:rPr lang="cs-CZ" dirty="0"/>
              <a:t> </a:t>
            </a:r>
            <a:r>
              <a:rPr lang="cs-CZ" dirty="0" err="1"/>
              <a:t>женских</a:t>
            </a:r>
            <a:r>
              <a:rPr lang="cs-CZ" dirty="0"/>
              <a:t> </a:t>
            </a:r>
            <a:r>
              <a:rPr lang="cs-CZ" dirty="0" err="1"/>
              <a:t>характеров</a:t>
            </a:r>
            <a:r>
              <a:rPr lang="cs-CZ" dirty="0"/>
              <a:t> — </a:t>
            </a:r>
            <a:r>
              <a:rPr lang="cs-CZ" dirty="0" err="1"/>
              <a:t>Катерины</a:t>
            </a:r>
            <a:r>
              <a:rPr lang="cs-CZ" dirty="0"/>
              <a:t> </a:t>
            </a:r>
            <a:r>
              <a:rPr lang="cs-CZ" dirty="0" err="1"/>
              <a:t>Кабановой</a:t>
            </a:r>
            <a:r>
              <a:rPr lang="cs-CZ" dirty="0"/>
              <a:t> и </a:t>
            </a:r>
            <a:r>
              <a:rPr lang="ru-RU" dirty="0" smtClean="0"/>
              <a:t>Кабаницы</a:t>
            </a:r>
          </a:p>
          <a:p>
            <a:r>
              <a:rPr lang="cs-CZ" dirty="0" err="1" smtClean="0"/>
              <a:t>Характер</a:t>
            </a:r>
            <a:r>
              <a:rPr lang="cs-CZ" dirty="0" smtClean="0"/>
              <a:t> </a:t>
            </a:r>
            <a:r>
              <a:rPr lang="cs-CZ" dirty="0" err="1"/>
              <a:t>главной</a:t>
            </a:r>
            <a:r>
              <a:rPr lang="cs-CZ" dirty="0"/>
              <a:t> </a:t>
            </a:r>
            <a:r>
              <a:rPr lang="cs-CZ" dirty="0" err="1"/>
              <a:t>героини</a:t>
            </a:r>
            <a:r>
              <a:rPr lang="cs-CZ" dirty="0"/>
              <a:t> </a:t>
            </a:r>
            <a:r>
              <a:rPr lang="cs-CZ" dirty="0" err="1"/>
              <a:t>складывается</a:t>
            </a:r>
            <a:r>
              <a:rPr lang="cs-CZ" dirty="0"/>
              <a:t> </a:t>
            </a:r>
            <a:r>
              <a:rPr lang="cs-CZ" dirty="0" err="1"/>
              <a:t>из</a:t>
            </a:r>
            <a:r>
              <a:rPr lang="cs-CZ" dirty="0"/>
              <a:t> </a:t>
            </a:r>
            <a:r>
              <a:rPr lang="cs-CZ" dirty="0" err="1"/>
              <a:t>нескольких</a:t>
            </a:r>
            <a:r>
              <a:rPr lang="cs-CZ" dirty="0"/>
              <a:t> </a:t>
            </a:r>
            <a:r>
              <a:rPr lang="cs-CZ" dirty="0" err="1"/>
              <a:t>доминант</a:t>
            </a:r>
            <a:r>
              <a:rPr lang="cs-CZ" dirty="0"/>
              <a:t>: </a:t>
            </a:r>
            <a:r>
              <a:rPr lang="cs-CZ" dirty="0" err="1"/>
              <a:t>способности</a:t>
            </a:r>
            <a:r>
              <a:rPr lang="cs-CZ" dirty="0"/>
              <a:t> к </a:t>
            </a:r>
            <a:r>
              <a:rPr lang="cs-CZ" dirty="0" err="1"/>
              <a:t>любви</a:t>
            </a:r>
            <a:r>
              <a:rPr lang="cs-CZ" dirty="0"/>
              <a:t>, </a:t>
            </a:r>
            <a:r>
              <a:rPr lang="cs-CZ" dirty="0" err="1"/>
              <a:t>стремления</a:t>
            </a:r>
            <a:r>
              <a:rPr lang="cs-CZ" dirty="0"/>
              <a:t> к </a:t>
            </a:r>
            <a:r>
              <a:rPr lang="cs-CZ" dirty="0" err="1"/>
              <a:t>свободе</a:t>
            </a:r>
            <a:r>
              <a:rPr lang="cs-CZ" dirty="0"/>
              <a:t>, </a:t>
            </a:r>
            <a:r>
              <a:rPr lang="cs-CZ" dirty="0" err="1"/>
              <a:t>чуткой</a:t>
            </a:r>
            <a:r>
              <a:rPr lang="cs-CZ" dirty="0"/>
              <a:t>, </a:t>
            </a:r>
            <a:r>
              <a:rPr lang="cs-CZ" dirty="0" err="1"/>
              <a:t>ранимой</a:t>
            </a:r>
            <a:r>
              <a:rPr lang="cs-CZ" dirty="0"/>
              <a:t> </a:t>
            </a:r>
            <a:r>
              <a:rPr lang="cs-CZ" dirty="0" err="1" smtClean="0"/>
              <a:t>совести</a:t>
            </a:r>
            <a:endParaRPr lang="ru-RU" dirty="0"/>
          </a:p>
          <a:p>
            <a:r>
              <a:rPr lang="cs-CZ" dirty="0" err="1"/>
              <a:t>Показывая</a:t>
            </a:r>
            <a:r>
              <a:rPr lang="cs-CZ" dirty="0"/>
              <a:t> </a:t>
            </a:r>
            <a:r>
              <a:rPr lang="cs-CZ" dirty="0" err="1"/>
              <a:t>естественность</a:t>
            </a:r>
            <a:r>
              <a:rPr lang="cs-CZ" dirty="0"/>
              <a:t>, </a:t>
            </a:r>
            <a:r>
              <a:rPr lang="cs-CZ" dirty="0" err="1"/>
              <a:t>внутреннюю</a:t>
            </a:r>
            <a:r>
              <a:rPr lang="cs-CZ" dirty="0"/>
              <a:t> </a:t>
            </a:r>
            <a:r>
              <a:rPr lang="cs-CZ" dirty="0" err="1"/>
              <a:t>свободу</a:t>
            </a:r>
            <a:r>
              <a:rPr lang="cs-CZ" dirty="0"/>
              <a:t> </a:t>
            </a:r>
            <a:r>
              <a:rPr lang="cs-CZ" dirty="0" err="1"/>
              <a:t>Катерины</a:t>
            </a:r>
            <a:r>
              <a:rPr lang="cs-CZ" dirty="0"/>
              <a:t>, </a:t>
            </a:r>
            <a:r>
              <a:rPr lang="cs-CZ" dirty="0" err="1"/>
              <a:t>драматург</a:t>
            </a:r>
            <a:r>
              <a:rPr lang="cs-CZ" dirty="0"/>
              <a:t> </a:t>
            </a:r>
            <a:r>
              <a:rPr lang="cs-CZ" dirty="0" err="1"/>
              <a:t>одновременно</a:t>
            </a:r>
            <a:r>
              <a:rPr lang="cs-CZ" dirty="0"/>
              <a:t> </a:t>
            </a:r>
            <a:r>
              <a:rPr lang="cs-CZ" dirty="0" err="1"/>
              <a:t>подчеркивает</a:t>
            </a:r>
            <a:r>
              <a:rPr lang="cs-CZ" dirty="0"/>
              <a:t>, </a:t>
            </a:r>
            <a:r>
              <a:rPr lang="cs-CZ" dirty="0" err="1"/>
              <a:t>что</a:t>
            </a:r>
            <a:r>
              <a:rPr lang="cs-CZ" dirty="0"/>
              <a:t> </a:t>
            </a:r>
            <a:r>
              <a:rPr lang="cs-CZ" dirty="0" err="1"/>
              <a:t>она</a:t>
            </a:r>
            <a:r>
              <a:rPr lang="cs-CZ" dirty="0"/>
              <a:t> </a:t>
            </a:r>
            <a:r>
              <a:rPr lang="cs-CZ" dirty="0" err="1"/>
              <a:t>тем</a:t>
            </a:r>
            <a:r>
              <a:rPr lang="cs-CZ" dirty="0"/>
              <a:t> </a:t>
            </a:r>
            <a:r>
              <a:rPr lang="cs-CZ" dirty="0" err="1"/>
              <a:t>не</a:t>
            </a:r>
            <a:r>
              <a:rPr lang="cs-CZ" dirty="0"/>
              <a:t> </a:t>
            </a:r>
            <a:r>
              <a:rPr lang="cs-CZ" dirty="0" err="1"/>
              <a:t>менее</a:t>
            </a:r>
            <a:r>
              <a:rPr lang="cs-CZ" dirty="0"/>
              <a:t> — </a:t>
            </a:r>
            <a:r>
              <a:rPr lang="cs-CZ" dirty="0" err="1"/>
              <a:t>плоть</a:t>
            </a:r>
            <a:r>
              <a:rPr lang="cs-CZ" dirty="0"/>
              <a:t> </a:t>
            </a:r>
            <a:r>
              <a:rPr lang="cs-CZ" dirty="0" err="1"/>
              <a:t>от</a:t>
            </a:r>
            <a:r>
              <a:rPr lang="cs-CZ" dirty="0"/>
              <a:t> </a:t>
            </a:r>
            <a:r>
              <a:rPr lang="cs-CZ" dirty="0" err="1"/>
              <a:t>плоти</a:t>
            </a:r>
            <a:r>
              <a:rPr lang="cs-CZ" dirty="0"/>
              <a:t> </a:t>
            </a:r>
            <a:r>
              <a:rPr lang="cs-CZ" dirty="0" err="1"/>
              <a:t>патриархального</a:t>
            </a:r>
            <a:r>
              <a:rPr lang="cs-CZ" dirty="0"/>
              <a:t> </a:t>
            </a:r>
            <a:r>
              <a:rPr lang="cs-CZ" dirty="0" err="1" smtClean="0"/>
              <a:t>уклада</a:t>
            </a:r>
            <a:r>
              <a:rPr lang="ru-RU" dirty="0" smtClean="0"/>
              <a:t> (</a:t>
            </a:r>
            <a:r>
              <a:rPr lang="cs-CZ" dirty="0" smtClean="0"/>
              <a:t>=žije v patriarchálním režimu)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4443" y="724930"/>
            <a:ext cx="10089290" cy="1552831"/>
          </a:xfrm>
        </p:spPr>
        <p:txBody>
          <a:bodyPr>
            <a:normAutofit/>
          </a:bodyPr>
          <a:lstStyle/>
          <a:p>
            <a:r>
              <a:rPr lang="ru-RU" sz="2400" u="sng" dirty="0"/>
              <a:t>Жизнь Катерины в родительском </a:t>
            </a:r>
            <a:r>
              <a:rPr lang="ru-RU" sz="2400" u="sng" dirty="0" smtClean="0"/>
              <a:t>доме</a:t>
            </a:r>
            <a:r>
              <a:rPr lang="cs-CZ" sz="2400" u="sng" dirty="0" smtClean="0"/>
              <a:t> </a:t>
            </a:r>
            <a:r>
              <a:rPr lang="cs-CZ" sz="2400" b="1" dirty="0" smtClean="0"/>
              <a:t>X</a:t>
            </a:r>
            <a:r>
              <a:rPr lang="cs-CZ" sz="2400" dirty="0" smtClean="0"/>
              <a:t> </a:t>
            </a:r>
            <a:r>
              <a:rPr lang="ru-RU" sz="2400" u="sng" dirty="0"/>
              <a:t>Жизнь Катерины в доме Кабановой</a:t>
            </a:r>
            <a:endParaRPr lang="cs-CZ" sz="2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1.Сердечное отношение </a:t>
            </a:r>
            <a:r>
              <a:rPr lang="ru-RU" dirty="0" smtClean="0"/>
              <a:t>родных</a:t>
            </a:r>
            <a:endParaRPr lang="cs-CZ" dirty="0" smtClean="0"/>
          </a:p>
          <a:p>
            <a:r>
              <a:rPr lang="ru-RU" dirty="0"/>
              <a:t>2. Посещение церкви, слушание рассказов странниц, богомолок</a:t>
            </a:r>
            <a:r>
              <a:rPr lang="ru-RU" dirty="0" smtClean="0"/>
              <a:t>....</a:t>
            </a:r>
            <a:endParaRPr lang="cs-CZ" dirty="0" smtClean="0"/>
          </a:p>
          <a:p>
            <a:r>
              <a:rPr lang="ru-RU" dirty="0"/>
              <a:t>3.Относительная </a:t>
            </a:r>
            <a:r>
              <a:rPr lang="ru-RU" dirty="0" smtClean="0"/>
              <a:t>свобода</a:t>
            </a:r>
            <a:endParaRPr lang="cs-CZ" dirty="0" smtClean="0"/>
          </a:p>
          <a:p>
            <a:r>
              <a:rPr lang="ru-RU" u="sng" dirty="0"/>
              <a:t>Черты </a:t>
            </a:r>
            <a:r>
              <a:rPr lang="ru-RU" u="sng" dirty="0" smtClean="0"/>
              <a:t>характера</a:t>
            </a:r>
            <a:r>
              <a:rPr lang="cs-CZ" u="sng" dirty="0" smtClean="0"/>
              <a:t> : </a:t>
            </a:r>
            <a:r>
              <a:rPr lang="ru-RU" dirty="0"/>
              <a:t>развившиеся под влиянием жизни у </a:t>
            </a:r>
            <a:r>
              <a:rPr lang="ru-RU" dirty="0" smtClean="0"/>
              <a:t>родителей</a:t>
            </a:r>
            <a:r>
              <a:rPr lang="cs-CZ" dirty="0" smtClean="0"/>
              <a:t>, </a:t>
            </a:r>
            <a:r>
              <a:rPr lang="ru-RU" dirty="0"/>
              <a:t>Болезненная </a:t>
            </a:r>
            <a:r>
              <a:rPr lang="ru-RU" dirty="0" smtClean="0"/>
              <a:t>впечатлительность</a:t>
            </a:r>
            <a:r>
              <a:rPr lang="cs-CZ" dirty="0" smtClean="0"/>
              <a:t>, </a:t>
            </a:r>
            <a:r>
              <a:rPr lang="ru-RU" dirty="0"/>
              <a:t>Романтическое отношение к </a:t>
            </a:r>
            <a:r>
              <a:rPr lang="ru-RU" dirty="0" smtClean="0"/>
              <a:t>жизни</a:t>
            </a:r>
            <a:endParaRPr lang="cs-CZ" u="sng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Постоянный </a:t>
            </a:r>
            <a:r>
              <a:rPr lang="ru-RU" dirty="0"/>
              <a:t>духовный </a:t>
            </a:r>
            <a:r>
              <a:rPr lang="ru-RU" dirty="0" smtClean="0"/>
              <a:t>бунт</a:t>
            </a:r>
          </a:p>
          <a:p>
            <a:r>
              <a:rPr lang="ru-RU" dirty="0" smtClean="0"/>
              <a:t>2. </a:t>
            </a:r>
            <a:r>
              <a:rPr lang="ru-RU" dirty="0"/>
              <a:t>Непонимание ее натуры и стремлений Тихоном</a:t>
            </a:r>
            <a:endParaRPr lang="ru-RU" dirty="0" smtClean="0"/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Осознание своей </a:t>
            </a:r>
            <a:r>
              <a:rPr lang="ru-RU" dirty="0" smtClean="0"/>
              <a:t>обреченности</a:t>
            </a:r>
          </a:p>
          <a:p>
            <a:r>
              <a:rPr lang="ru-RU" u="sng" dirty="0" smtClean="0"/>
              <a:t>Черты характера </a:t>
            </a:r>
            <a:r>
              <a:rPr lang="cs-CZ" u="sng" dirty="0" smtClean="0"/>
              <a:t>:</a:t>
            </a:r>
            <a:r>
              <a:rPr lang="ru-RU" u="sng" dirty="0" smtClean="0"/>
              <a:t> </a:t>
            </a:r>
            <a:r>
              <a:rPr lang="ru-RU" dirty="0"/>
              <a:t>Страстное стремление к свободе, любви, </a:t>
            </a:r>
            <a:r>
              <a:rPr lang="ru-RU" dirty="0" smtClean="0"/>
              <a:t>счастью, замкнутость</a:t>
            </a:r>
            <a:r>
              <a:rPr lang="ru-RU" dirty="0"/>
              <a:t>, разочарованность в семейной жизни</a:t>
            </a:r>
            <a:endParaRPr lang="ru-RU" u="sng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6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Катерина- основные черты характера</a:t>
            </a:r>
            <a:endParaRPr lang="cs-CZ" sz="28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468041" cy="243840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Честность</a:t>
            </a:r>
            <a:r>
              <a:rPr lang="ru-RU" dirty="0"/>
              <a:t>, </a:t>
            </a:r>
            <a:r>
              <a:rPr lang="ru-RU" dirty="0" smtClean="0"/>
              <a:t>непосредственность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Моральная чистота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Решительность, </a:t>
            </a:r>
            <a:r>
              <a:rPr lang="ru-RU" dirty="0" smtClean="0"/>
              <a:t>мужество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Страстность натуры, глубина чувств Стремление к </a:t>
            </a:r>
            <a:r>
              <a:rPr lang="ru-RU" dirty="0" smtClean="0"/>
              <a:t>свободе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Поэтичность </a:t>
            </a:r>
            <a:r>
              <a:rPr lang="ru-RU" dirty="0" smtClean="0"/>
              <a:t>натуры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оброта</a:t>
            </a:r>
            <a:r>
              <a:rPr lang="ru-RU" dirty="0"/>
              <a:t>, бескорыстие</a:t>
            </a: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cs-CZ" dirty="0"/>
          </a:p>
        </p:txBody>
      </p:sp>
      <p:pic>
        <p:nvPicPr>
          <p:cNvPr id="3074" name="Picture 2" descr="http://player.myshared.ru/106917/data/images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52" y="1906287"/>
            <a:ext cx="4914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936413"/>
            <a:ext cx="9601196" cy="49394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главный вопрос</a:t>
            </a:r>
            <a:r>
              <a:rPr lang="cs-CZ" b="1" dirty="0"/>
              <a:t> </a:t>
            </a:r>
            <a:r>
              <a:rPr lang="cs-CZ" b="1" dirty="0" smtClean="0"/>
              <a:t>= </a:t>
            </a:r>
            <a:r>
              <a:rPr lang="ru-RU" i="1" dirty="0"/>
              <a:t>почему же люди не летают, как птицы</a:t>
            </a:r>
            <a:r>
              <a:rPr lang="ru-RU" i="1" dirty="0" smtClean="0"/>
              <a:t>?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ru-RU" dirty="0"/>
              <a:t>метафора) </a:t>
            </a:r>
            <a:r>
              <a:rPr lang="ru-RU" dirty="0" smtClean="0">
                <a:sym typeface="Wingdings" panose="05000000000000000000" pitchFamily="2" charset="2"/>
              </a:rPr>
              <a:t>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З</a:t>
            </a:r>
            <a:r>
              <a:rPr lang="ru-RU" dirty="0" smtClean="0"/>
              <a:t>а </a:t>
            </a:r>
            <a:r>
              <a:rPr lang="ru-RU" dirty="0"/>
              <a:t>какую цену можно жить в </a:t>
            </a:r>
            <a:r>
              <a:rPr lang="ru-RU" dirty="0" smtClean="0"/>
              <a:t>истине?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нутреный </a:t>
            </a:r>
            <a:r>
              <a:rPr lang="ru-RU" dirty="0"/>
              <a:t>и </a:t>
            </a:r>
            <a:r>
              <a:rPr lang="ru-RU" dirty="0" smtClean="0"/>
              <a:t>внешный раскол нравоучения, индивида и </a:t>
            </a:r>
            <a:r>
              <a:rPr lang="ru-RU" dirty="0" smtClean="0"/>
              <a:t>толпы</a:t>
            </a:r>
            <a:endParaRPr lang="ru-RU" dirty="0" smtClean="0"/>
          </a:p>
          <a:p>
            <a:r>
              <a:rPr lang="ru-RU" dirty="0"/>
              <a:t>Трагедия семейных </a:t>
            </a:r>
            <a:r>
              <a:rPr lang="ru-RU" dirty="0" smtClean="0"/>
              <a:t>архетипов (город Калинов)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ru-RU" dirty="0"/>
              <a:t>Женщина между двумя мужщинами (Катерина</a:t>
            </a:r>
            <a:r>
              <a:rPr lang="ru-RU" dirty="0" smtClean="0"/>
              <a:t>)</a:t>
            </a:r>
            <a:r>
              <a:rPr lang="cs-CZ" dirty="0" smtClean="0"/>
              <a:t>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ru-RU" dirty="0"/>
              <a:t>Авторитетная мать </a:t>
            </a:r>
            <a:r>
              <a:rPr lang="ru-RU" dirty="0" smtClean="0"/>
              <a:t>(</a:t>
            </a:r>
            <a:r>
              <a:rPr lang="ru-RU" dirty="0" smtClean="0"/>
              <a:t>Кабаница</a:t>
            </a:r>
            <a:r>
              <a:rPr lang="ru-RU" dirty="0" smtClean="0"/>
              <a:t>)</a:t>
            </a:r>
            <a:r>
              <a:rPr lang="cs-CZ" dirty="0" smtClean="0"/>
              <a:t>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ru-RU" dirty="0" smtClean="0"/>
              <a:t>Власть денег</a:t>
            </a:r>
            <a:r>
              <a:rPr lang="cs-CZ" dirty="0" smtClean="0"/>
              <a:t> </a:t>
            </a:r>
            <a:endParaRPr lang="ru-RU" dirty="0" smtClean="0"/>
          </a:p>
          <a:p>
            <a:r>
              <a:rPr lang="ru-RU" dirty="0"/>
              <a:t> Драма доказывает, что счастье женщины невозможно в браке, основанном на денежном расчете, в семье </a:t>
            </a:r>
            <a:r>
              <a:rPr lang="ru-RU" dirty="0" smtClean="0"/>
              <a:t>лицемеров</a:t>
            </a:r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5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221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Organický</vt:lpstr>
      <vt:lpstr>Александр Николаевич ОСТРОВСКИЙ</vt:lpstr>
      <vt:lpstr>ГРОЗА</vt:lpstr>
      <vt:lpstr>ГРОЗА</vt:lpstr>
      <vt:lpstr>История создания </vt:lpstr>
      <vt:lpstr>История создания</vt:lpstr>
      <vt:lpstr>Prezentace aplikace PowerPoint</vt:lpstr>
      <vt:lpstr>Жизнь Катерины в родительском доме X Жизнь Катерины в доме Кабановой</vt:lpstr>
      <vt:lpstr>Катерина- основные черты характера</vt:lpstr>
      <vt:lpstr>Prezentace aplikace PowerPoint</vt:lpstr>
      <vt:lpstr>КРИТИКА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Николаевич ОСТРОВСКИЙ</dc:title>
  <dc:creator>Sylvie Černá</dc:creator>
  <cp:lastModifiedBy>Sylvie Černá</cp:lastModifiedBy>
  <cp:revision>26</cp:revision>
  <dcterms:created xsi:type="dcterms:W3CDTF">2015-03-03T17:25:32Z</dcterms:created>
  <dcterms:modified xsi:type="dcterms:W3CDTF">2015-03-11T19:42:28Z</dcterms:modified>
</cp:coreProperties>
</file>