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74" r:id="rId3"/>
    <p:sldId id="267" r:id="rId4"/>
    <p:sldId id="264" r:id="rId5"/>
    <p:sldId id="269" r:id="rId6"/>
    <p:sldId id="263" r:id="rId7"/>
    <p:sldId id="275" r:id="rId8"/>
    <p:sldId id="276" r:id="rId9"/>
    <p:sldId id="259" r:id="rId10"/>
    <p:sldId id="270" r:id="rId11"/>
    <p:sldId id="271" r:id="rId12"/>
    <p:sldId id="273" r:id="rId13"/>
    <p:sldId id="272" r:id="rId14"/>
    <p:sldId id="268" r:id="rId15"/>
    <p:sldId id="265" r:id="rId16"/>
    <p:sldId id="27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Graf%20v%20aplikaci%20Microsoft%20Word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'[Graf v aplikaci Microsoft Word]List1'!$C$9</c:f>
              <c:strCache>
                <c:ptCount val="1"/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'[Graf v aplikaci Microsoft Word]List1'!$B$10:$B$20</c:f>
              <c:strCache>
                <c:ptCount val="11"/>
                <c:pt idx="0">
                  <c:v>Hlavní oblasti problémů</c:v>
                </c:pt>
                <c:pt idx="1">
                  <c:v>Problematika vztahová  </c:v>
                </c:pt>
                <c:pt idx="2">
                  <c:v>Problematika osobnostní a existenciální  </c:v>
                </c:pt>
                <c:pt idx="3">
                  <c:v>Problematika sociální a právní </c:v>
                </c:pt>
                <c:pt idx="4">
                  <c:v>Problematika zdravotní </c:v>
                </c:pt>
                <c:pt idx="5">
                  <c:v>Sexuální problematika </c:v>
                </c:pt>
                <c:pt idx="6">
                  <c:v>Problematika závislostí a soc. patologie  </c:v>
                </c:pt>
                <c:pt idx="7">
                  <c:v>Problematika menšin  </c:v>
                </c:pt>
                <c:pt idx="8">
                  <c:v>Náhlá a nečekaná traumatická událost  </c:v>
                </c:pt>
                <c:pt idx="9">
                  <c:v>Problematika CAN  </c:v>
                </c:pt>
                <c:pt idx="10">
                  <c:v>Psychopatologie  </c:v>
                </c:pt>
              </c:strCache>
            </c:strRef>
          </c:cat>
          <c:val>
            <c:numRef>
              <c:f>'[Graf v aplikaci Microsoft Word]List1'!$C$10:$C$20</c:f>
              <c:numCache>
                <c:formatCode>General</c:formatCode>
                <c:ptCount val="11"/>
                <c:pt idx="0">
                  <c:v>0</c:v>
                </c:pt>
                <c:pt idx="1">
                  <c:v>2075</c:v>
                </c:pt>
                <c:pt idx="2">
                  <c:v>1844</c:v>
                </c:pt>
                <c:pt idx="3">
                  <c:v>908</c:v>
                </c:pt>
                <c:pt idx="4">
                  <c:v>215</c:v>
                </c:pt>
                <c:pt idx="5">
                  <c:v>94</c:v>
                </c:pt>
                <c:pt idx="6">
                  <c:v>398</c:v>
                </c:pt>
                <c:pt idx="7">
                  <c:v>8</c:v>
                </c:pt>
                <c:pt idx="8">
                  <c:v>92</c:v>
                </c:pt>
                <c:pt idx="9">
                  <c:v>235</c:v>
                </c:pt>
                <c:pt idx="10">
                  <c:v>231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A9B5B-562D-4ED9-B445-1850ED8247C8}" type="datetimeFigureOut">
              <a:rPr lang="cs-CZ" smtClean="0"/>
              <a:t>9.2.2015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A6024-BCB3-401D-87AB-A96325997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673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3669FE-9C4D-41A0-9378-03803E270907}" type="slidenum">
              <a:rPr lang="en-GB"/>
              <a:pPr/>
              <a:t>1</a:t>
            </a:fld>
            <a:endParaRPr lang="en-GB"/>
          </a:p>
        </p:txBody>
      </p:sp>
      <p:sp>
        <p:nvSpPr>
          <p:cNvPr id="952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0077C9-8BFE-4B72-A4A0-14414B36D414}" type="slidenum">
              <a:rPr lang="en-GB"/>
              <a:pPr/>
              <a:t>9</a:t>
            </a:fld>
            <a:endParaRPr lang="en-GB"/>
          </a:p>
        </p:txBody>
      </p:sp>
      <p:sp>
        <p:nvSpPr>
          <p:cNvPr id="962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ACD36E17-AAE4-4B6D-9902-CF782B7D579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29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2000">
              <a:schemeClr val="accent1">
                <a:lumMod val="20000"/>
                <a:lumOff val="80000"/>
              </a:schemeClr>
            </a:gs>
            <a:gs pos="41000">
              <a:srgbClr val="C4D6EB"/>
            </a:gs>
            <a:gs pos="100000">
              <a:srgbClr val="FFEBF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D3C38FE-B003-4C89-A8DD-52DA07AE8F37}" type="slidenum">
              <a:rPr lang="en-GB"/>
              <a:pPr/>
              <a:t>1</a:t>
            </a:fld>
            <a:endParaRPr lang="en-GB"/>
          </a:p>
        </p:txBody>
      </p:sp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 err="1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Telefonická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 </a:t>
            </a:r>
            <a:r>
              <a:rPr lang="en-GB" b="1" dirty="0" err="1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krizová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 </a:t>
            </a:r>
            <a:r>
              <a:rPr lang="en-GB" b="1" dirty="0" err="1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intervence</a:t>
            </a:r>
            <a:r>
              <a:rPr lang="en-GB" sz="900" b="1" dirty="0">
                <a:cs typeface="Arial" charset="0"/>
              </a:rPr>
              <a:t/>
            </a:r>
            <a:br>
              <a:rPr lang="en-GB" sz="900" b="1" dirty="0">
                <a:cs typeface="Arial" charset="0"/>
              </a:rPr>
            </a:br>
            <a:r>
              <a:rPr lang="en-GB" sz="900" dirty="0">
                <a:latin typeface="Times New Roman" pitchFamily="16" charset="0"/>
              </a:rPr>
              <a:t/>
            </a:r>
            <a:br>
              <a:rPr lang="en-GB" sz="900" dirty="0">
                <a:latin typeface="Times New Roman" pitchFamily="16" charset="0"/>
              </a:rPr>
            </a:br>
            <a:r>
              <a:rPr lang="en-GB" sz="900" b="1" dirty="0">
                <a:cs typeface="Arial" charset="0"/>
              </a:rPr>
              <a:t/>
            </a:r>
            <a:br>
              <a:rPr lang="en-GB" sz="900" b="1" dirty="0">
                <a:cs typeface="Arial" charset="0"/>
              </a:rPr>
            </a:br>
            <a:endParaRPr lang="en-GB" sz="900" b="1" dirty="0">
              <a:cs typeface="Arial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6481" y="793524"/>
            <a:ext cx="8228160" cy="444430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just"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2200" i="1" dirty="0" smtClean="0">
                <a:cs typeface="Arial" charset="0"/>
              </a:rPr>
              <a:t>„</a:t>
            </a:r>
            <a:r>
              <a:rPr lang="en-GB" sz="2200" i="1" dirty="0" err="1" smtClean="0">
                <a:cs typeface="Arial" charset="0"/>
              </a:rPr>
              <a:t>Telefonická</a:t>
            </a:r>
            <a:r>
              <a:rPr lang="en-GB" sz="2200" i="1" dirty="0" smtClean="0">
                <a:cs typeface="Arial" charset="0"/>
              </a:rPr>
              <a:t> </a:t>
            </a:r>
            <a:r>
              <a:rPr lang="en-GB" sz="2200" i="1" dirty="0" err="1">
                <a:cs typeface="Arial" charset="0"/>
              </a:rPr>
              <a:t>krizová</a:t>
            </a:r>
            <a:r>
              <a:rPr lang="en-GB" sz="2200" i="1" dirty="0">
                <a:cs typeface="Arial" charset="0"/>
              </a:rPr>
              <a:t> </a:t>
            </a:r>
            <a:r>
              <a:rPr lang="en-GB" sz="2200" i="1" dirty="0" err="1">
                <a:cs typeface="Arial" charset="0"/>
              </a:rPr>
              <a:t>intervence</a:t>
            </a:r>
            <a:r>
              <a:rPr lang="en-GB" sz="2200" i="1" dirty="0">
                <a:cs typeface="Arial" charset="0"/>
              </a:rPr>
              <a:t> je </a:t>
            </a:r>
            <a:r>
              <a:rPr lang="en-GB" sz="2200" i="1" dirty="0" err="1">
                <a:cs typeface="Arial" charset="0"/>
              </a:rPr>
              <a:t>soubor</a:t>
            </a:r>
            <a:r>
              <a:rPr lang="en-GB" sz="2200" i="1" dirty="0">
                <a:cs typeface="Arial" charset="0"/>
              </a:rPr>
              <a:t> </a:t>
            </a:r>
            <a:r>
              <a:rPr lang="en-GB" sz="2200" i="1" dirty="0" err="1">
                <a:cs typeface="Arial" charset="0"/>
              </a:rPr>
              <a:t>metod</a:t>
            </a:r>
            <a:r>
              <a:rPr lang="en-GB" sz="2200" i="1" dirty="0">
                <a:cs typeface="Arial" charset="0"/>
              </a:rPr>
              <a:t> a </a:t>
            </a:r>
            <a:r>
              <a:rPr lang="en-GB" sz="2200" i="1" dirty="0" err="1">
                <a:cs typeface="Arial" charset="0"/>
              </a:rPr>
              <a:t>technik</a:t>
            </a:r>
            <a:r>
              <a:rPr lang="en-GB" sz="2200" i="1" dirty="0">
                <a:cs typeface="Arial" charset="0"/>
              </a:rPr>
              <a:t> </a:t>
            </a:r>
            <a:r>
              <a:rPr lang="en-GB" sz="2200" i="1" dirty="0" err="1">
                <a:cs typeface="Arial" charset="0"/>
              </a:rPr>
              <a:t>krizové</a:t>
            </a:r>
            <a:r>
              <a:rPr lang="en-GB" sz="2200" i="1" dirty="0">
                <a:cs typeface="Arial" charset="0"/>
              </a:rPr>
              <a:t> </a:t>
            </a:r>
            <a:r>
              <a:rPr lang="en-GB" sz="2200" i="1" dirty="0" err="1">
                <a:cs typeface="Arial" charset="0"/>
              </a:rPr>
              <a:t>práce</a:t>
            </a:r>
            <a:r>
              <a:rPr lang="en-GB" sz="2200" i="1" dirty="0">
                <a:cs typeface="Arial" charset="0"/>
              </a:rPr>
              <a:t> s </a:t>
            </a:r>
            <a:r>
              <a:rPr lang="en-GB" sz="2200" i="1" dirty="0" err="1">
                <a:cs typeface="Arial" charset="0"/>
              </a:rPr>
              <a:t>klientem</a:t>
            </a:r>
            <a:r>
              <a:rPr lang="en-GB" sz="2200" i="1" dirty="0">
                <a:cs typeface="Arial" charset="0"/>
              </a:rPr>
              <a:t> v </a:t>
            </a:r>
            <a:r>
              <a:rPr lang="en-GB" sz="2200" i="1" dirty="0" err="1">
                <a:cs typeface="Arial" charset="0"/>
              </a:rPr>
              <a:t>situaci</a:t>
            </a:r>
            <a:r>
              <a:rPr lang="en-GB" sz="2200" i="1" dirty="0">
                <a:cs typeface="Arial" charset="0"/>
              </a:rPr>
              <a:t>, </a:t>
            </a:r>
            <a:r>
              <a:rPr lang="en-GB" sz="2200" i="1" dirty="0" err="1">
                <a:cs typeface="Arial" charset="0"/>
              </a:rPr>
              <a:t>kterou</a:t>
            </a:r>
            <a:r>
              <a:rPr lang="en-GB" sz="2200" i="1" dirty="0">
                <a:cs typeface="Arial" charset="0"/>
              </a:rPr>
              <a:t> </a:t>
            </a:r>
            <a:r>
              <a:rPr lang="en-GB" sz="2200" i="1" dirty="0" err="1">
                <a:cs typeface="Arial" charset="0"/>
              </a:rPr>
              <a:t>osobně</a:t>
            </a:r>
            <a:r>
              <a:rPr lang="en-GB" sz="2200" i="1" dirty="0">
                <a:cs typeface="Arial" charset="0"/>
              </a:rPr>
              <a:t> </a:t>
            </a:r>
            <a:r>
              <a:rPr lang="en-GB" sz="2200" i="1" dirty="0" err="1">
                <a:cs typeface="Arial" charset="0"/>
              </a:rPr>
              <a:t>prožívá</a:t>
            </a:r>
            <a:r>
              <a:rPr lang="en-GB" sz="2200" i="1" dirty="0">
                <a:cs typeface="Arial" charset="0"/>
              </a:rPr>
              <a:t> </a:t>
            </a:r>
            <a:r>
              <a:rPr lang="en-GB" sz="2200" i="1" dirty="0" err="1">
                <a:cs typeface="Arial" charset="0"/>
              </a:rPr>
              <a:t>jako</a:t>
            </a:r>
            <a:r>
              <a:rPr lang="en-GB" sz="2200" i="1" dirty="0">
                <a:cs typeface="Arial" charset="0"/>
              </a:rPr>
              <a:t> </a:t>
            </a:r>
            <a:r>
              <a:rPr lang="en-GB" sz="2200" i="1" dirty="0" err="1">
                <a:cs typeface="Arial" charset="0"/>
              </a:rPr>
              <a:t>zátěžovou</a:t>
            </a:r>
            <a:r>
              <a:rPr lang="en-GB" sz="2200" i="1" dirty="0">
                <a:cs typeface="Arial" charset="0"/>
              </a:rPr>
              <a:t>, </a:t>
            </a:r>
            <a:r>
              <a:rPr lang="en-GB" sz="2200" i="1" dirty="0" err="1">
                <a:cs typeface="Arial" charset="0"/>
              </a:rPr>
              <a:t>nepříznivou</a:t>
            </a:r>
            <a:r>
              <a:rPr lang="en-GB" sz="2200" i="1" dirty="0">
                <a:cs typeface="Arial" charset="0"/>
              </a:rPr>
              <a:t> a </a:t>
            </a:r>
            <a:r>
              <a:rPr lang="en-GB" sz="2200" i="1" dirty="0" err="1">
                <a:cs typeface="Arial" charset="0"/>
              </a:rPr>
              <a:t>ohrožující</a:t>
            </a:r>
            <a:r>
              <a:rPr lang="en-GB" sz="2200" i="1" dirty="0">
                <a:cs typeface="Arial" charset="0"/>
              </a:rPr>
              <a:t>, </a:t>
            </a:r>
            <a:r>
              <a:rPr lang="en-GB" sz="2200" i="1" dirty="0" err="1">
                <a:cs typeface="Arial" charset="0"/>
              </a:rPr>
              <a:t>založený</a:t>
            </a:r>
            <a:r>
              <a:rPr lang="en-GB" sz="2200" i="1" dirty="0">
                <a:cs typeface="Arial" charset="0"/>
              </a:rPr>
              <a:t> na </a:t>
            </a:r>
            <a:r>
              <a:rPr lang="en-GB" sz="2200" i="1" dirty="0" err="1">
                <a:cs typeface="Arial" charset="0"/>
              </a:rPr>
              <a:t>jednorázovém</a:t>
            </a:r>
            <a:r>
              <a:rPr lang="en-GB" sz="2200" i="1" dirty="0">
                <a:cs typeface="Arial" charset="0"/>
              </a:rPr>
              <a:t> </a:t>
            </a:r>
            <a:r>
              <a:rPr lang="en-GB" sz="2200" i="1" dirty="0" err="1">
                <a:cs typeface="Arial" charset="0"/>
              </a:rPr>
              <a:t>nebo</a:t>
            </a:r>
            <a:r>
              <a:rPr lang="en-GB" sz="2200" i="1" dirty="0">
                <a:cs typeface="Arial" charset="0"/>
              </a:rPr>
              <a:t> </a:t>
            </a:r>
            <a:r>
              <a:rPr lang="en-GB" sz="2200" i="1" dirty="0" err="1">
                <a:cs typeface="Arial" charset="0"/>
              </a:rPr>
              <a:t>opakovaném</a:t>
            </a:r>
            <a:r>
              <a:rPr lang="en-GB" sz="2200" i="1" dirty="0">
                <a:cs typeface="Arial" charset="0"/>
              </a:rPr>
              <a:t> </a:t>
            </a:r>
            <a:r>
              <a:rPr lang="en-GB" sz="2200" i="1" dirty="0" err="1">
                <a:cs typeface="Arial" charset="0"/>
              </a:rPr>
              <a:t>kontaktu</a:t>
            </a:r>
            <a:r>
              <a:rPr lang="en-GB" sz="2200" i="1" dirty="0">
                <a:cs typeface="Arial" charset="0"/>
              </a:rPr>
              <a:t>. </a:t>
            </a:r>
            <a:r>
              <a:rPr lang="en-GB" sz="2200" i="1" dirty="0" err="1">
                <a:cs typeface="Arial" charset="0"/>
              </a:rPr>
              <a:t>Využívá</a:t>
            </a:r>
            <a:r>
              <a:rPr lang="en-GB" sz="2200" i="1" dirty="0">
                <a:cs typeface="Arial" charset="0"/>
              </a:rPr>
              <a:t> </a:t>
            </a:r>
            <a:r>
              <a:rPr lang="en-GB" sz="2200" i="1" dirty="0" err="1">
                <a:cs typeface="Arial" charset="0"/>
              </a:rPr>
              <a:t>cirkulární</a:t>
            </a:r>
            <a:r>
              <a:rPr lang="en-GB" sz="2200" i="1" dirty="0">
                <a:cs typeface="Arial" charset="0"/>
              </a:rPr>
              <a:t> </a:t>
            </a:r>
            <a:r>
              <a:rPr lang="en-GB" sz="2200" i="1" dirty="0" err="1">
                <a:cs typeface="Arial" charset="0"/>
              </a:rPr>
              <a:t>interakce</a:t>
            </a:r>
            <a:r>
              <a:rPr lang="en-GB" sz="2200" i="1" dirty="0">
                <a:cs typeface="Arial" charset="0"/>
              </a:rPr>
              <a:t> – </a:t>
            </a:r>
            <a:r>
              <a:rPr lang="en-GB" sz="2200" i="1" dirty="0" err="1">
                <a:cs typeface="Arial" charset="0"/>
              </a:rPr>
              <a:t>vzájemné</a:t>
            </a:r>
            <a:r>
              <a:rPr lang="en-GB" sz="2200" i="1" dirty="0">
                <a:cs typeface="Arial" charset="0"/>
              </a:rPr>
              <a:t> </a:t>
            </a:r>
            <a:r>
              <a:rPr lang="en-GB" sz="2200" i="1" dirty="0" err="1">
                <a:cs typeface="Arial" charset="0"/>
              </a:rPr>
              <a:t>ovlivňování</a:t>
            </a:r>
            <a:r>
              <a:rPr lang="en-GB" sz="2200" i="1" dirty="0">
                <a:cs typeface="Arial" charset="0"/>
              </a:rPr>
              <a:t> v </a:t>
            </a:r>
            <a:r>
              <a:rPr lang="en-GB" sz="2200" i="1" dirty="0" err="1">
                <a:cs typeface="Arial" charset="0"/>
              </a:rPr>
              <a:t>systému</a:t>
            </a:r>
            <a:r>
              <a:rPr lang="en-GB" sz="2200" i="1" dirty="0">
                <a:cs typeface="Arial" charset="0"/>
              </a:rPr>
              <a:t> </a:t>
            </a:r>
            <a:r>
              <a:rPr lang="en-GB" sz="2200" i="1" dirty="0" err="1">
                <a:cs typeface="Arial" charset="0"/>
              </a:rPr>
              <a:t>pracovník</a:t>
            </a:r>
            <a:r>
              <a:rPr lang="en-GB" sz="2200" i="1" dirty="0">
                <a:cs typeface="Arial" charset="0"/>
              </a:rPr>
              <a:t> – </a:t>
            </a:r>
            <a:r>
              <a:rPr lang="en-GB" sz="2200" i="1" dirty="0" err="1">
                <a:cs typeface="Arial" charset="0"/>
              </a:rPr>
              <a:t>klient</a:t>
            </a:r>
            <a:r>
              <a:rPr lang="en-GB" sz="2200" i="1" dirty="0" smtClean="0">
                <a:cs typeface="Arial" charset="0"/>
              </a:rPr>
              <a:t>.</a:t>
            </a:r>
            <a:r>
              <a:rPr lang="cs-CZ" sz="2200" i="1" dirty="0" smtClean="0">
                <a:cs typeface="Arial" charset="0"/>
              </a:rPr>
              <a:t>“</a:t>
            </a:r>
            <a:endParaRPr lang="en-GB" sz="2200" i="1" dirty="0">
              <a:cs typeface="Arial" charset="0"/>
            </a:endParaRPr>
          </a:p>
          <a:p>
            <a:pPr marL="0" indent="0" algn="just"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err="1"/>
              <a:t>Špaténková</a:t>
            </a:r>
            <a:r>
              <a:rPr lang="en-GB" sz="2200" dirty="0"/>
              <a:t> a </a:t>
            </a:r>
            <a:r>
              <a:rPr lang="en-GB" sz="2200" dirty="0" err="1"/>
              <a:t>kol</a:t>
            </a:r>
            <a:r>
              <a:rPr lang="en-GB" sz="2200" dirty="0"/>
              <a:t>.: </a:t>
            </a:r>
            <a:r>
              <a:rPr lang="en-GB" sz="2200" dirty="0" err="1"/>
              <a:t>Krizová</a:t>
            </a:r>
            <a:r>
              <a:rPr lang="en-GB" sz="2200" dirty="0"/>
              <a:t> </a:t>
            </a:r>
            <a:r>
              <a:rPr lang="en-GB" sz="2200" dirty="0" err="1"/>
              <a:t>intervence</a:t>
            </a:r>
            <a:r>
              <a:rPr lang="en-GB" sz="2200" dirty="0"/>
              <a:t> pro </a:t>
            </a:r>
            <a:r>
              <a:rPr lang="en-GB" sz="2200" dirty="0" err="1"/>
              <a:t>praxi</a:t>
            </a:r>
            <a:r>
              <a:rPr lang="en-GB" sz="2200" dirty="0"/>
              <a:t>,  </a:t>
            </a:r>
            <a:r>
              <a:rPr lang="en-GB" sz="2200" dirty="0" err="1"/>
              <a:t>Grada</a:t>
            </a:r>
            <a:r>
              <a:rPr lang="en-GB" sz="2200" dirty="0"/>
              <a:t> </a:t>
            </a:r>
            <a:r>
              <a:rPr lang="en-GB" sz="2200" dirty="0" smtClean="0"/>
              <a:t>2005</a:t>
            </a:r>
            <a:r>
              <a:rPr lang="cs-CZ" sz="2200" dirty="0" smtClean="0"/>
              <a:t>, str. 123</a:t>
            </a:r>
            <a:endParaRPr lang="en-GB" sz="2200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880" y="4149076"/>
            <a:ext cx="2592000" cy="222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01" y="5250791"/>
            <a:ext cx="1164960" cy="116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31984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Typologie kontaktů na LD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cs-CZ" dirty="0">
                <a:solidFill>
                  <a:schemeClr val="accent4">
                    <a:lumMod val="75000"/>
                  </a:schemeClr>
                </a:solidFill>
              </a:rPr>
            </a:b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testovací</a:t>
            </a:r>
            <a:endParaRPr lang="cs-CZ" dirty="0"/>
          </a:p>
          <a:p>
            <a:pPr lvl="0"/>
            <a:r>
              <a:rPr lang="cs-CZ" dirty="0"/>
              <a:t>zneužívající</a:t>
            </a:r>
          </a:p>
          <a:p>
            <a:pPr lvl="0"/>
            <a:r>
              <a:rPr lang="cs-CZ" dirty="0"/>
              <a:t>krizová intervence</a:t>
            </a:r>
          </a:p>
          <a:p>
            <a:pPr lvl="0"/>
            <a:r>
              <a:rPr lang="cs-CZ" dirty="0"/>
              <a:t>poradenský</a:t>
            </a:r>
          </a:p>
          <a:p>
            <a:pPr lvl="0"/>
            <a:r>
              <a:rPr lang="cs-CZ" dirty="0"/>
              <a:t>informativní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130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/>
              <a:t>Typologie internetového poradenství: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e-mail</a:t>
            </a:r>
            <a:endParaRPr lang="cs-CZ" dirty="0"/>
          </a:p>
          <a:p>
            <a:pPr lvl="0"/>
            <a:r>
              <a:rPr lang="cs-CZ" dirty="0"/>
              <a:t>chat</a:t>
            </a:r>
          </a:p>
          <a:p>
            <a:pPr lvl="0"/>
            <a:r>
              <a:rPr lang="cs-CZ" dirty="0" err="1"/>
              <a:t>audiochat</a:t>
            </a:r>
            <a:r>
              <a:rPr lang="cs-CZ" dirty="0"/>
              <a:t> – internetová telefonie</a:t>
            </a:r>
          </a:p>
          <a:p>
            <a:pPr lvl="0"/>
            <a:r>
              <a:rPr lang="cs-CZ" dirty="0" err="1"/>
              <a:t>audiovideochat</a:t>
            </a:r>
            <a:r>
              <a:rPr lang="cs-CZ" dirty="0"/>
              <a:t> – </a:t>
            </a:r>
            <a:r>
              <a:rPr lang="cs-CZ" dirty="0" err="1"/>
              <a:t>videohovor</a:t>
            </a:r>
            <a:endParaRPr lang="cs-CZ" dirty="0"/>
          </a:p>
          <a:p>
            <a:pPr lvl="0"/>
            <a:r>
              <a:rPr lang="cs-CZ" dirty="0"/>
              <a:t>web </a:t>
            </a:r>
            <a:r>
              <a:rPr lang="cs-CZ" dirty="0" err="1"/>
              <a:t>message</a:t>
            </a:r>
            <a:r>
              <a:rPr lang="cs-CZ" dirty="0"/>
              <a:t> </a:t>
            </a:r>
            <a:r>
              <a:rPr lang="cs-CZ" dirty="0" err="1"/>
              <a:t>system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731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Internetové poradenství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800" i="1" dirty="0" err="1" smtClean="0">
                <a:cs typeface="Arial" charset="0"/>
              </a:rPr>
              <a:t>Internetové</a:t>
            </a:r>
            <a:r>
              <a:rPr lang="en-GB" sz="2800" i="1" dirty="0" smtClean="0">
                <a:cs typeface="Arial" charset="0"/>
              </a:rPr>
              <a:t> </a:t>
            </a:r>
            <a:r>
              <a:rPr lang="en-GB" sz="2800" i="1" dirty="0" err="1">
                <a:cs typeface="Arial" charset="0"/>
              </a:rPr>
              <a:t>poradenství</a:t>
            </a:r>
            <a:r>
              <a:rPr lang="en-GB" sz="2800" i="1" dirty="0">
                <a:cs typeface="Arial" charset="0"/>
              </a:rPr>
              <a:t> je </a:t>
            </a:r>
            <a:r>
              <a:rPr lang="en-GB" sz="2800" i="1" dirty="0" err="1">
                <a:cs typeface="Arial" charset="0"/>
              </a:rPr>
              <a:t>poradenskou</a:t>
            </a:r>
            <a:r>
              <a:rPr lang="en-GB" sz="2800" i="1" dirty="0">
                <a:cs typeface="Arial" charset="0"/>
              </a:rPr>
              <a:t> </a:t>
            </a:r>
            <a:r>
              <a:rPr lang="en-GB" sz="2800" i="1" dirty="0" err="1">
                <a:cs typeface="Arial" charset="0"/>
              </a:rPr>
              <a:t>službou</a:t>
            </a:r>
            <a:r>
              <a:rPr lang="en-GB" sz="2800" i="1" dirty="0">
                <a:cs typeface="Arial" charset="0"/>
              </a:rPr>
              <a:t> </a:t>
            </a:r>
            <a:r>
              <a:rPr lang="en-GB" sz="2800" i="1" dirty="0" err="1">
                <a:cs typeface="Arial" charset="0"/>
              </a:rPr>
              <a:t>klientům</a:t>
            </a:r>
            <a:r>
              <a:rPr lang="en-GB" sz="2800" i="1" dirty="0">
                <a:cs typeface="Arial" charset="0"/>
              </a:rPr>
              <a:t>, </a:t>
            </a:r>
            <a:r>
              <a:rPr lang="en-GB" sz="2800" i="1" dirty="0" err="1">
                <a:cs typeface="Arial" charset="0"/>
              </a:rPr>
              <a:t>kteří</a:t>
            </a:r>
            <a:r>
              <a:rPr lang="en-GB" sz="2800" i="1" dirty="0">
                <a:cs typeface="Arial" charset="0"/>
              </a:rPr>
              <a:t> se </a:t>
            </a:r>
            <a:r>
              <a:rPr lang="en-GB" sz="2800" i="1" dirty="0" err="1">
                <a:cs typeface="Arial" charset="0"/>
              </a:rPr>
              <a:t>ocitli</a:t>
            </a:r>
            <a:r>
              <a:rPr lang="en-GB" sz="2800" i="1" dirty="0">
                <a:cs typeface="Arial" charset="0"/>
              </a:rPr>
              <a:t> v </a:t>
            </a:r>
            <a:r>
              <a:rPr lang="en-GB" sz="2800" i="1" dirty="0" err="1">
                <a:cs typeface="Arial" charset="0"/>
              </a:rPr>
              <a:t>situaci</a:t>
            </a:r>
            <a:r>
              <a:rPr lang="en-GB" sz="2800" i="1" dirty="0">
                <a:cs typeface="Arial" charset="0"/>
              </a:rPr>
              <a:t>, pro </a:t>
            </a:r>
            <a:r>
              <a:rPr lang="en-GB" sz="2800" i="1" dirty="0" err="1">
                <a:cs typeface="Arial" charset="0"/>
              </a:rPr>
              <a:t>jejíž</a:t>
            </a:r>
            <a:r>
              <a:rPr lang="en-GB" sz="2800" i="1" dirty="0">
                <a:cs typeface="Arial" charset="0"/>
              </a:rPr>
              <a:t> </a:t>
            </a:r>
            <a:r>
              <a:rPr lang="en-GB" sz="2800" i="1" dirty="0" err="1">
                <a:cs typeface="Arial" charset="0"/>
              </a:rPr>
              <a:t>řešení</a:t>
            </a:r>
            <a:r>
              <a:rPr lang="en-GB" sz="2800" i="1" dirty="0">
                <a:cs typeface="Arial" charset="0"/>
              </a:rPr>
              <a:t> </a:t>
            </a:r>
            <a:r>
              <a:rPr lang="en-GB" sz="2800" i="1" dirty="0" err="1">
                <a:cs typeface="Arial" charset="0"/>
              </a:rPr>
              <a:t>vyhledávají</a:t>
            </a:r>
            <a:r>
              <a:rPr lang="en-GB" sz="2800" i="1" dirty="0">
                <a:cs typeface="Arial" charset="0"/>
              </a:rPr>
              <a:t> </a:t>
            </a:r>
            <a:r>
              <a:rPr lang="en-GB" sz="2800" i="1" dirty="0" err="1">
                <a:cs typeface="Arial" charset="0"/>
              </a:rPr>
              <a:t>pomoc</a:t>
            </a:r>
            <a:r>
              <a:rPr lang="en-GB" sz="2800" i="1" dirty="0">
                <a:cs typeface="Arial" charset="0"/>
              </a:rPr>
              <a:t> </a:t>
            </a:r>
            <a:r>
              <a:rPr lang="en-GB" sz="2800" i="1" dirty="0" err="1">
                <a:cs typeface="Arial" charset="0"/>
              </a:rPr>
              <a:t>odborníků</a:t>
            </a:r>
            <a:r>
              <a:rPr lang="en-GB" sz="2800" i="1" dirty="0">
                <a:cs typeface="Arial" charset="0"/>
              </a:rPr>
              <a:t> </a:t>
            </a:r>
            <a:r>
              <a:rPr lang="en-GB" sz="2800" i="1" dirty="0" err="1">
                <a:cs typeface="Arial" charset="0"/>
              </a:rPr>
              <a:t>prostřednictvím</a:t>
            </a:r>
            <a:r>
              <a:rPr lang="en-GB" sz="2800" i="1" dirty="0">
                <a:cs typeface="Arial" charset="0"/>
              </a:rPr>
              <a:t> </a:t>
            </a:r>
            <a:r>
              <a:rPr lang="en-GB" sz="2800" i="1" dirty="0" err="1">
                <a:cs typeface="Arial" charset="0"/>
              </a:rPr>
              <a:t>internetu</a:t>
            </a:r>
            <a:r>
              <a:rPr lang="en-GB" sz="2800" i="1" dirty="0">
                <a:cs typeface="Arial" charset="0"/>
              </a:rPr>
              <a:t> a </a:t>
            </a:r>
            <a:r>
              <a:rPr lang="en-GB" sz="2800" i="1" dirty="0" err="1">
                <a:cs typeface="Arial" charset="0"/>
              </a:rPr>
              <a:t>zároveň</a:t>
            </a:r>
            <a:r>
              <a:rPr lang="en-GB" sz="2800" i="1" dirty="0">
                <a:cs typeface="Arial" charset="0"/>
              </a:rPr>
              <a:t> </a:t>
            </a:r>
            <a:r>
              <a:rPr lang="en-GB" sz="2800" i="1" dirty="0" err="1">
                <a:cs typeface="Arial" charset="0"/>
              </a:rPr>
              <a:t>nechtějí</a:t>
            </a:r>
            <a:r>
              <a:rPr lang="en-GB" sz="2800" i="1" dirty="0">
                <a:cs typeface="Arial" charset="0"/>
              </a:rPr>
              <a:t>, </a:t>
            </a:r>
            <a:r>
              <a:rPr lang="en-GB" sz="2800" i="1" dirty="0" err="1">
                <a:cs typeface="Arial" charset="0"/>
              </a:rPr>
              <a:t>nebo</a:t>
            </a:r>
            <a:r>
              <a:rPr lang="en-GB" sz="2800" i="1" dirty="0">
                <a:cs typeface="Arial" charset="0"/>
              </a:rPr>
              <a:t> </a:t>
            </a:r>
            <a:r>
              <a:rPr lang="en-GB" sz="2800" i="1" dirty="0" err="1">
                <a:cs typeface="Arial" charset="0"/>
              </a:rPr>
              <a:t>nemohou</a:t>
            </a:r>
            <a:r>
              <a:rPr lang="en-GB" sz="2800" i="1" dirty="0">
                <a:cs typeface="Arial" charset="0"/>
              </a:rPr>
              <a:t> </a:t>
            </a:r>
            <a:r>
              <a:rPr lang="en-GB" sz="2800" i="1" dirty="0" err="1">
                <a:cs typeface="Arial" charset="0"/>
              </a:rPr>
              <a:t>komunikovat</a:t>
            </a:r>
            <a:r>
              <a:rPr lang="en-GB" sz="2800" i="1" dirty="0">
                <a:cs typeface="Arial" charset="0"/>
              </a:rPr>
              <a:t> s </a:t>
            </a:r>
            <a:r>
              <a:rPr lang="en-GB" sz="2800" i="1" dirty="0" err="1">
                <a:cs typeface="Arial" charset="0"/>
              </a:rPr>
              <a:t>odborníkem</a:t>
            </a:r>
            <a:r>
              <a:rPr lang="en-GB" sz="2800" i="1" dirty="0">
                <a:cs typeface="Arial" charset="0"/>
              </a:rPr>
              <a:t> </a:t>
            </a:r>
            <a:r>
              <a:rPr lang="en-GB" sz="2800" i="1" dirty="0" err="1">
                <a:cs typeface="Arial" charset="0"/>
              </a:rPr>
              <a:t>pomocí</a:t>
            </a:r>
            <a:r>
              <a:rPr lang="en-GB" sz="2800" i="1" dirty="0">
                <a:cs typeface="Arial" charset="0"/>
              </a:rPr>
              <a:t> </a:t>
            </a:r>
            <a:r>
              <a:rPr lang="en-GB" sz="2800" i="1" dirty="0" err="1">
                <a:cs typeface="Arial" charset="0"/>
              </a:rPr>
              <a:t>telefonu</a:t>
            </a:r>
            <a:r>
              <a:rPr lang="en-GB" sz="2800" i="1" dirty="0">
                <a:cs typeface="Arial" charset="0"/>
              </a:rPr>
              <a:t>, </a:t>
            </a:r>
            <a:r>
              <a:rPr lang="en-GB" sz="2800" i="1" dirty="0" err="1">
                <a:cs typeface="Arial" charset="0"/>
              </a:rPr>
              <a:t>nebo</a:t>
            </a:r>
            <a:r>
              <a:rPr lang="en-GB" sz="2800" i="1" dirty="0">
                <a:cs typeface="Arial" charset="0"/>
              </a:rPr>
              <a:t> </a:t>
            </a:r>
            <a:r>
              <a:rPr lang="en-GB" sz="2800" i="1" dirty="0" err="1">
                <a:cs typeface="Arial" charset="0"/>
              </a:rPr>
              <a:t>osobně</a:t>
            </a:r>
            <a:r>
              <a:rPr lang="en-GB" sz="2800" i="1" dirty="0">
                <a:cs typeface="Arial" charset="0"/>
              </a:rPr>
              <a:t> </a:t>
            </a:r>
            <a:endParaRPr lang="cs-CZ" sz="2800" i="1" dirty="0" smtClean="0">
              <a:cs typeface="Arial" charset="0"/>
            </a:endParaRPr>
          </a:p>
          <a:p>
            <a:pPr marL="0" indent="0" algn="just"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800" dirty="0" smtClean="0">
                <a:cs typeface="Arial" charset="0"/>
              </a:rPr>
              <a:t>(</a:t>
            </a:r>
            <a:r>
              <a:rPr lang="en-GB" sz="2800" dirty="0" err="1">
                <a:cs typeface="Arial" charset="0"/>
              </a:rPr>
              <a:t>Horská</a:t>
            </a:r>
            <a:r>
              <a:rPr lang="en-GB" sz="2800" dirty="0">
                <a:cs typeface="Arial" charset="0"/>
              </a:rPr>
              <a:t>, </a:t>
            </a:r>
            <a:r>
              <a:rPr lang="en-GB" sz="2800" dirty="0" err="1">
                <a:cs typeface="Arial" charset="0"/>
              </a:rPr>
              <a:t>Lásková</a:t>
            </a:r>
            <a:r>
              <a:rPr lang="en-GB" sz="2800" dirty="0">
                <a:cs typeface="Arial" charset="0"/>
              </a:rPr>
              <a:t>, </a:t>
            </a:r>
            <a:r>
              <a:rPr lang="en-GB" sz="2800" dirty="0" err="1" smtClean="0">
                <a:cs typeface="Arial" charset="0"/>
              </a:rPr>
              <a:t>Ptáče</a:t>
            </a:r>
            <a:r>
              <a:rPr lang="cs-CZ" sz="2800" dirty="0" smtClean="0">
                <a:cs typeface="Arial" charset="0"/>
              </a:rPr>
              <a:t>k: Internet jako cesta pomoci, </a:t>
            </a:r>
            <a:r>
              <a:rPr lang="en-GB" sz="2800" dirty="0" smtClean="0">
                <a:cs typeface="Arial" charset="0"/>
              </a:rPr>
              <a:t>2010</a:t>
            </a:r>
            <a:r>
              <a:rPr lang="en-GB" sz="2800" dirty="0">
                <a:cs typeface="Arial" charset="0"/>
              </a:rPr>
              <a:t>)</a:t>
            </a:r>
            <a:r>
              <a:rPr lang="en-GB" sz="28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437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Internetové poradenství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aktivní </a:t>
            </a:r>
            <a:endParaRPr lang="cs-CZ" dirty="0"/>
          </a:p>
          <a:p>
            <a:r>
              <a:rPr lang="cs-CZ" dirty="0" smtClean="0"/>
              <a:t>pasivní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382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Klíčové události z historie Modré linky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47500" lnSpcReduction="20000"/>
          </a:bodyPr>
          <a:lstStyle/>
          <a:p>
            <a:r>
              <a:rPr lang="cs-CZ" sz="3600" dirty="0" smtClean="0"/>
              <a:t>5. 9. 1994</a:t>
            </a:r>
          </a:p>
          <a:p>
            <a:r>
              <a:rPr lang="cs-CZ" sz="3600" dirty="0" smtClean="0"/>
              <a:t>1996 poradna</a:t>
            </a:r>
          </a:p>
          <a:p>
            <a:r>
              <a:rPr lang="cs-CZ" sz="3600" dirty="0" smtClean="0"/>
              <a:t>1998 12 hodinový provoz</a:t>
            </a:r>
          </a:p>
          <a:p>
            <a:r>
              <a:rPr lang="cs-CZ" sz="3600" dirty="0" smtClean="0"/>
              <a:t>1999 e-mail</a:t>
            </a:r>
          </a:p>
          <a:p>
            <a:r>
              <a:rPr lang="cs-CZ" sz="3600" dirty="0" smtClean="0"/>
              <a:t>2001 vzdělávací centrum</a:t>
            </a:r>
          </a:p>
          <a:p>
            <a:r>
              <a:rPr lang="cs-CZ" sz="3600" dirty="0" smtClean="0"/>
              <a:t>2002 mobil</a:t>
            </a:r>
          </a:p>
          <a:p>
            <a:r>
              <a:rPr lang="cs-CZ" sz="3600" dirty="0" smtClean="0"/>
              <a:t>2004 výcvik internetového poradenství</a:t>
            </a:r>
          </a:p>
          <a:p>
            <a:r>
              <a:rPr lang="cs-CZ" sz="3600" dirty="0" smtClean="0"/>
              <a:t>2005 </a:t>
            </a:r>
            <a:r>
              <a:rPr lang="cs-CZ" sz="3600" dirty="0" err="1" smtClean="0"/>
              <a:t>Skype</a:t>
            </a:r>
            <a:endParaRPr lang="cs-CZ" sz="3600" dirty="0" smtClean="0"/>
          </a:p>
          <a:p>
            <a:r>
              <a:rPr lang="cs-CZ" sz="3600" dirty="0" smtClean="0"/>
              <a:t>2007 registrovaný poskytovatel sociální služby</a:t>
            </a:r>
          </a:p>
          <a:p>
            <a:r>
              <a:rPr lang="cs-CZ" sz="3600" dirty="0" smtClean="0"/>
              <a:t>2008 </a:t>
            </a:r>
            <a:r>
              <a:rPr lang="cs-CZ" sz="3600" dirty="0"/>
              <a:t>1. konference internetového poradenství</a:t>
            </a:r>
            <a:endParaRPr lang="cs-CZ" sz="3600" dirty="0" smtClean="0"/>
          </a:p>
          <a:p>
            <a:r>
              <a:rPr lang="cs-CZ" sz="3600" dirty="0" smtClean="0"/>
              <a:t>2008  odpovědi pro poradnu Alík</a:t>
            </a:r>
          </a:p>
          <a:p>
            <a:r>
              <a:rPr lang="cs-CZ" sz="3600" dirty="0" smtClean="0"/>
              <a:t>2010 monografie o internetovém </a:t>
            </a:r>
            <a:r>
              <a:rPr lang="cs-CZ" sz="3600" dirty="0" err="1" smtClean="0"/>
              <a:t>poradentstvé</a:t>
            </a:r>
            <a:endParaRPr lang="cs-CZ" sz="3600" dirty="0" smtClean="0"/>
          </a:p>
          <a:p>
            <a:r>
              <a:rPr lang="cs-CZ" sz="3600" dirty="0" smtClean="0"/>
              <a:t>2011 linka nejen pro děti a mládež</a:t>
            </a:r>
          </a:p>
          <a:p>
            <a:r>
              <a:rPr lang="cs-CZ" sz="3600" dirty="0" smtClean="0"/>
              <a:t>2012 chat</a:t>
            </a:r>
          </a:p>
          <a:p>
            <a:r>
              <a:rPr lang="cs-CZ" sz="3600" dirty="0" smtClean="0"/>
              <a:t>2013 výcvik v TKI</a:t>
            </a:r>
          </a:p>
          <a:p>
            <a:r>
              <a:rPr lang="cs-CZ" sz="3600" dirty="0" smtClean="0"/>
              <a:t>2013 SIP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387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Problematika řešených kontaktů Linky důvěry Modrá linka v roce 2014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2778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Děkuji za pozornost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AutoShape 2" descr="Výsledek obrázku pro pes s telefon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6696743" cy="501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77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encrypted-tbn0.gstatic.com/images?q=tbn:ANd9GcR1_v1vT_2eneyeWp2xn8lxyvfHezwRyil4WBIJWSH5WY4Sh_lLYhhrhs8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4024313" cy="288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http://cdn.ltstatic.com/2013/September/AX341280_429lo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84784"/>
            <a:ext cx="347384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690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Historie linek důvěry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 katakombách kostela sv. Štěpána ji tehdy založil anglikánský kněz </a:t>
            </a:r>
            <a:r>
              <a:rPr lang="cs-CZ" i="1" dirty="0" err="1"/>
              <a:t>Chad</a:t>
            </a:r>
            <a:r>
              <a:rPr lang="cs-CZ" i="1" dirty="0"/>
              <a:t> </a:t>
            </a:r>
            <a:r>
              <a:rPr lang="cs-CZ" i="1" dirty="0" err="1"/>
              <a:t>Varah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K </a:t>
            </a:r>
            <a:r>
              <a:rPr lang="cs-CZ" dirty="0"/>
              <a:t>založení linky přimělo reverenda vysoké procento sebevražd v Londýně, kdy se počet těchto činů vyšplhal až ke třem za jediný den. </a:t>
            </a:r>
            <a:endParaRPr lang="cs-CZ" dirty="0" smtClean="0"/>
          </a:p>
          <a:p>
            <a:r>
              <a:rPr lang="cs-CZ" dirty="0" smtClean="0"/>
              <a:t>Reakcí </a:t>
            </a:r>
            <a:r>
              <a:rPr lang="cs-CZ" dirty="0"/>
              <a:t>na sebevraždu jedné nezletilé dívky, která si před tím neměla s kým promluvit, vyšel 2. listopadu 1953 v jedněch významných londýnských novinách inzerát: „Dříve, než si vezmete život, zavolejte mi!“ </a:t>
            </a:r>
            <a:endParaRPr lang="cs-CZ" dirty="0" smtClean="0"/>
          </a:p>
          <a:p>
            <a:r>
              <a:rPr lang="cs-CZ" dirty="0" err="1" smtClean="0"/>
              <a:t>Varah</a:t>
            </a:r>
            <a:r>
              <a:rPr lang="cs-CZ" dirty="0" smtClean="0"/>
              <a:t> </a:t>
            </a:r>
            <a:r>
              <a:rPr lang="cs-CZ" dirty="0"/>
              <a:t>nepředpokládal, že touto jedinou větu zvedne obrovskou vlnu zájmu. Jelikož sám už svoji práci na lince důvěry nezvládal, požádal o pomoc své známé. Díky výborné spolupráci a skvělým výsledkům bylo později zřízeno ve sklepní místnosti kostela středisko, kde byl neustále někdo u telefonu připraven pomoci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Tato linka důvěry v ulici </a:t>
            </a:r>
            <a:r>
              <a:rPr lang="cs-CZ" dirty="0" err="1"/>
              <a:t>Walbrook</a:t>
            </a:r>
            <a:r>
              <a:rPr lang="cs-CZ" dirty="0"/>
              <a:t> 39 funguje dodnes.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07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Mýty o linkách důvěry 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Rozhovory na lince důvěry se nahrávají. </a:t>
            </a:r>
          </a:p>
          <a:p>
            <a:r>
              <a:rPr lang="cs-CZ" dirty="0"/>
              <a:t>Většina hovorů se týká sebevražd. </a:t>
            </a:r>
            <a:endParaRPr lang="cs-CZ" dirty="0" smtClean="0"/>
          </a:p>
          <a:p>
            <a:r>
              <a:rPr lang="cs-CZ" dirty="0" smtClean="0"/>
              <a:t>Linky </a:t>
            </a:r>
            <a:r>
              <a:rPr lang="cs-CZ" dirty="0"/>
              <a:t>důvěry pracují vždy nepřetržitě</a:t>
            </a:r>
            <a:r>
              <a:rPr lang="cs-CZ" dirty="0" smtClean="0"/>
              <a:t>..</a:t>
            </a:r>
            <a:endParaRPr lang="cs-CZ" dirty="0"/>
          </a:p>
          <a:p>
            <a:r>
              <a:rPr lang="cs-CZ" dirty="0"/>
              <a:t>Telefonování na linku důvěry vždy je bezplatné. </a:t>
            </a:r>
            <a:endParaRPr lang="cs-CZ" dirty="0" smtClean="0"/>
          </a:p>
          <a:p>
            <a:r>
              <a:rPr lang="cs-CZ" dirty="0" smtClean="0"/>
              <a:t>Pracoviště </a:t>
            </a:r>
            <a:r>
              <a:rPr lang="cs-CZ" dirty="0"/>
              <a:t>linky důvěry je možné osobně navštívit. </a:t>
            </a:r>
            <a:endParaRPr lang="cs-CZ" dirty="0" smtClean="0"/>
          </a:p>
          <a:p>
            <a:r>
              <a:rPr lang="cs-CZ" dirty="0" smtClean="0"/>
              <a:t>Linka </a:t>
            </a:r>
            <a:r>
              <a:rPr lang="cs-CZ" dirty="0"/>
              <a:t>poskytuje zaručené rady.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krizové situaci linka ihned zasáhne, např. odveze dítě do dětského domova. </a:t>
            </a:r>
            <a:endParaRPr lang="cs-CZ" dirty="0" smtClean="0"/>
          </a:p>
          <a:p>
            <a:r>
              <a:rPr lang="cs-CZ" dirty="0" smtClean="0"/>
              <a:t>Jeden </a:t>
            </a:r>
            <a:r>
              <a:rPr lang="cs-CZ" dirty="0"/>
              <a:t>kontakt s linkou důvěry vyřeší vše, co </a:t>
            </a:r>
            <a:r>
              <a:rPr lang="cs-CZ" dirty="0" smtClean="0"/>
              <a:t>potřebuji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62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Principy práce linek důvěry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anonymita</a:t>
            </a:r>
            <a:endParaRPr lang="cs-CZ" dirty="0"/>
          </a:p>
          <a:p>
            <a:pPr lvl="0"/>
            <a:r>
              <a:rPr lang="cs-CZ" dirty="0"/>
              <a:t>důvěrnost</a:t>
            </a:r>
          </a:p>
          <a:p>
            <a:pPr lvl="0"/>
            <a:r>
              <a:rPr lang="cs-CZ" dirty="0"/>
              <a:t>dostupnost</a:t>
            </a:r>
          </a:p>
          <a:p>
            <a:pPr lvl="0"/>
            <a:r>
              <a:rPr lang="cs-CZ" dirty="0"/>
              <a:t>důvěrnost</a:t>
            </a:r>
          </a:p>
          <a:p>
            <a:pPr lvl="0"/>
            <a:r>
              <a:rPr lang="cs-CZ" dirty="0"/>
              <a:t>respektování zakázky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51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Linky důvěry v ČR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http://www.capld.cz/image/data/m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7318980" cy="446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90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Etický kodex ČAPLD 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Linka důvěry umožňuje bezprostřední telefonický kontakt s klienty a kvalifikovanou pomoc klientům v tísni.</a:t>
            </a:r>
            <a:endParaRPr lang="cs-CZ" dirty="0"/>
          </a:p>
          <a:p>
            <a:r>
              <a:rPr lang="cs-CZ" dirty="0"/>
              <a:t>Pracovník LD aktivně klientovi naslouchá, hovoří s ním a neomezuje ho v jeho svobodě vyjádření.</a:t>
            </a:r>
            <a:endParaRPr lang="cs-CZ" dirty="0"/>
          </a:p>
          <a:p>
            <a:r>
              <a:rPr lang="cs-CZ" dirty="0"/>
              <a:t>Nabízená pomoc se netýká jen prvního kontaktu, platí po celou dobu krizového stavu a informuje i o možnostech následné péče, případně je se souhlasem klienta zprostředkovává.</a:t>
            </a:r>
            <a:endParaRPr lang="cs-CZ" dirty="0"/>
          </a:p>
          <a:p>
            <a:r>
              <a:rPr lang="cs-CZ" dirty="0"/>
              <a:t>Pomoc pracovníka LD spočívá především v poskytnutí podpory klientovi a v jeho zplnomocnění k vlastnímu řešení jeho problémů a snášení jeho starostí.</a:t>
            </a:r>
            <a:endParaRPr lang="cs-CZ" dirty="0"/>
          </a:p>
          <a:p>
            <a:r>
              <a:rPr lang="cs-CZ" dirty="0"/>
              <a:t>Povinností pracovníka LD je zachovávat naprostou mlčenlivost a respektovat anonymitu klienta i pracovníka. Pokud tato pravidla v naléhavých případech poruší, klienta o tom informuje. Zprávu pro orgány činné v trestním řízení a soudy může podávat  pouze vedoucí LD nebo jím pověřený pracovník na jejich písemné vyžádání a se souhlasem klienta. Je naprosto nepřípustné nahrávat hovory na LD.</a:t>
            </a:r>
            <a:endParaRPr lang="cs-CZ" dirty="0"/>
          </a:p>
          <a:p>
            <a:r>
              <a:rPr lang="cs-CZ" dirty="0"/>
              <a:t>Na klienta nesmí být vykonáván jakýkoliv nátlak, který se týká přesvědčení, náboženství, politiky nebo ideologie.</a:t>
            </a:r>
            <a:endParaRPr lang="cs-CZ" dirty="0"/>
          </a:p>
          <a:p>
            <a:r>
              <a:rPr lang="cs-CZ" dirty="0"/>
              <a:t>Pracovník LD nesmí používat LD k uspokojování svých obchodních, sexuálních, emocionálních, náboženských aj. potřeb či přání.</a:t>
            </a:r>
            <a:endParaRPr lang="cs-CZ" dirty="0"/>
          </a:p>
          <a:p>
            <a:r>
              <a:rPr lang="cs-CZ" dirty="0"/>
              <a:t>Pracovník LD prochází před započetím služby výběrem a akreditovaným výcvikem orgány České asociace pracovníků linek důvěry, jejichž výsledkem jsou schopnosti, vlastnosti, vědomosti a dovednosti odpovídající potřebám práce na LD. Po celou dobu práce na LD vystupuje jako člen týmu, má k dispozici supervizi a podporu. Supervize jeho práce je pro něj povinná.</a:t>
            </a:r>
            <a:endParaRPr lang="cs-CZ" dirty="0"/>
          </a:p>
          <a:p>
            <a:r>
              <a:rPr lang="cs-CZ" dirty="0"/>
              <a:t>Pomoc na LD je dosažitelná nepřetržitě nebo v daném časovém limitu. Pracovník LD se v průběhu služby nesmí zabývat činnostmi, které ho odvádějí od práce na LD.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440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I-kodex ČAPLD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Internetová poradna ( </a:t>
            </a:r>
            <a:r>
              <a:rPr lang="cs-CZ" dirty="0" err="1"/>
              <a:t>iP</a:t>
            </a:r>
            <a:r>
              <a:rPr lang="cs-CZ" dirty="0"/>
              <a:t> )  umožňuje informační kontakt s klienty a  kvalifikovanou pomoc klientům v tísni pomocí internetových technologií.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klienta nebude  vykonáván jakýkoli nátlak, který se týká jeho přesvědčení, náboženství, rasy,  politiky , ideologie nebo sexuální orientace.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iP</a:t>
            </a:r>
            <a:r>
              <a:rPr lang="cs-CZ" dirty="0" smtClean="0"/>
              <a:t> </a:t>
            </a:r>
            <a:r>
              <a:rPr lang="cs-CZ" dirty="0"/>
              <a:t>je služba u které musí být  současně a viditelně jednoznačně definováno, kdo je jejím poskytovatelem a zřizovatelem a jaké jsou jejich cíle a poslání. 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Internetová </a:t>
            </a:r>
            <a:r>
              <a:rPr lang="cs-CZ" dirty="0"/>
              <a:t>nabídka poradenských služeb musí obsahovat jednoznačný časový závazek, dokdy může klient očekávat odpověď.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Odpověď </a:t>
            </a:r>
            <a:r>
              <a:rPr lang="cs-CZ" dirty="0"/>
              <a:t>nebo jiná internetová reakce </a:t>
            </a:r>
            <a:r>
              <a:rPr lang="cs-CZ" dirty="0" err="1"/>
              <a:t>iP</a:t>
            </a:r>
            <a:r>
              <a:rPr lang="cs-CZ" dirty="0"/>
              <a:t> není vázána na vytvoření ekonomického nebo jiného  spojení mezi klientem a </a:t>
            </a:r>
            <a:r>
              <a:rPr lang="cs-CZ" dirty="0" err="1"/>
              <a:t>iP</a:t>
            </a:r>
            <a:r>
              <a:rPr lang="cs-CZ" dirty="0"/>
              <a:t>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Pracovník </a:t>
            </a:r>
            <a:r>
              <a:rPr lang="cs-CZ" dirty="0" err="1"/>
              <a:t>iP</a:t>
            </a:r>
            <a:r>
              <a:rPr lang="cs-CZ" dirty="0"/>
              <a:t> nesmí používat </a:t>
            </a:r>
            <a:r>
              <a:rPr lang="cs-CZ" dirty="0" err="1"/>
              <a:t>iP</a:t>
            </a:r>
            <a:r>
              <a:rPr lang="cs-CZ" dirty="0"/>
              <a:t> k uspokojování svých obchodních,  sexuálních, emocionálních, náboženských aj. potřeb či přání.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Všechny </a:t>
            </a:r>
            <a:r>
              <a:rPr lang="cs-CZ" dirty="0"/>
              <a:t>informace sdělené klientem jsou považovány za důvěrné, pokud to neodporuje  zákonům ČR.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Aktivita</a:t>
            </a:r>
            <a:r>
              <a:rPr lang="cs-CZ" dirty="0"/>
              <a:t>  </a:t>
            </a:r>
            <a:r>
              <a:rPr lang="cs-CZ" dirty="0" err="1"/>
              <a:t>iP</a:t>
            </a:r>
            <a:r>
              <a:rPr lang="cs-CZ" dirty="0"/>
              <a:t> vůči klientovi není jen dílem jedince ­- je výsledkem spolupráce týmu.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0398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1D6994F-037D-4768-A89C-404DE1DF19CF}" type="slidenum">
              <a:rPr lang="en-GB"/>
              <a:pPr/>
              <a:t>9</a:t>
            </a:fld>
            <a:endParaRPr lang="en-GB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377280" y="558779"/>
            <a:ext cx="8228160" cy="113483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 err="1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Techniky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 TKI</a:t>
            </a:r>
            <a:br>
              <a:rPr lang="en-GB" b="1" dirty="0">
                <a:solidFill>
                  <a:schemeClr val="accent4">
                    <a:lumMod val="75000"/>
                  </a:schemeClr>
                </a:solidFill>
                <a:cs typeface="Arial" charset="0"/>
              </a:rPr>
            </a:br>
            <a:endParaRPr lang="en-GB" b="1" dirty="0">
              <a:solidFill>
                <a:schemeClr val="accent4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6481" y="1579847"/>
            <a:ext cx="8228160" cy="457680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normAutofit fontScale="92500" lnSpcReduction="20000"/>
          </a:bodyPr>
          <a:lstStyle/>
          <a:p>
            <a:pPr marL="0" indent="0" algn="ctr"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900" dirty="0">
              <a:cs typeface="Arial" charset="0"/>
            </a:endParaRPr>
          </a:p>
          <a:p>
            <a:pPr marL="0" indent="0" algn="ctr"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900" dirty="0">
              <a:cs typeface="Arial" charset="0"/>
            </a:endParaRPr>
          </a:p>
          <a:p>
            <a:pPr marL="0" indent="0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err="1">
                <a:cs typeface="Arial" charset="0"/>
              </a:rPr>
              <a:t>navázání</a:t>
            </a:r>
            <a:r>
              <a:rPr lang="en-GB" sz="2200" dirty="0">
                <a:cs typeface="Arial" charset="0"/>
              </a:rPr>
              <a:t> </a:t>
            </a:r>
            <a:r>
              <a:rPr lang="en-GB" sz="2200" dirty="0" err="1">
                <a:cs typeface="Arial" charset="0"/>
              </a:rPr>
              <a:t>kontaktu</a:t>
            </a:r>
            <a:r>
              <a:rPr lang="en-GB" sz="2200" dirty="0">
                <a:cs typeface="Arial" charset="0"/>
              </a:rPr>
              <a:t> </a:t>
            </a:r>
          </a:p>
          <a:p>
            <a:pPr marL="0" indent="0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err="1">
                <a:cs typeface="Arial" charset="0"/>
              </a:rPr>
              <a:t>empatické</a:t>
            </a:r>
            <a:r>
              <a:rPr lang="en-GB" sz="2200" dirty="0">
                <a:cs typeface="Arial" charset="0"/>
              </a:rPr>
              <a:t> </a:t>
            </a:r>
            <a:r>
              <a:rPr lang="en-GB" sz="2200" dirty="0" err="1">
                <a:cs typeface="Arial" charset="0"/>
              </a:rPr>
              <a:t>naslouchání</a:t>
            </a:r>
            <a:r>
              <a:rPr lang="en-GB" sz="2200" dirty="0">
                <a:cs typeface="Arial" charset="0"/>
              </a:rPr>
              <a:t> </a:t>
            </a:r>
          </a:p>
          <a:p>
            <a:pPr marL="0" indent="0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err="1">
                <a:cs typeface="Arial" charset="0"/>
              </a:rPr>
              <a:t>aktivní</a:t>
            </a:r>
            <a:r>
              <a:rPr lang="en-GB" sz="2200" dirty="0">
                <a:cs typeface="Arial" charset="0"/>
              </a:rPr>
              <a:t> </a:t>
            </a:r>
            <a:r>
              <a:rPr lang="en-GB" sz="2200" dirty="0" err="1">
                <a:cs typeface="Arial" charset="0"/>
              </a:rPr>
              <a:t>naslouchání</a:t>
            </a:r>
            <a:endParaRPr lang="en-GB" sz="2200" dirty="0">
              <a:cs typeface="Arial" charset="0"/>
            </a:endParaRPr>
          </a:p>
          <a:p>
            <a:pPr marL="0" indent="0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err="1">
                <a:cs typeface="Arial" charset="0"/>
              </a:rPr>
              <a:t>práce</a:t>
            </a:r>
            <a:r>
              <a:rPr lang="en-GB" sz="2200" dirty="0">
                <a:cs typeface="Arial" charset="0"/>
              </a:rPr>
              <a:t> s </a:t>
            </a:r>
            <a:r>
              <a:rPr lang="en-GB" sz="2200" dirty="0" err="1">
                <a:cs typeface="Arial" charset="0"/>
              </a:rPr>
              <a:t>emocemi</a:t>
            </a:r>
            <a:endParaRPr lang="en-GB" sz="2200" dirty="0">
              <a:cs typeface="Arial" charset="0"/>
            </a:endParaRPr>
          </a:p>
          <a:p>
            <a:pPr marL="0" indent="0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err="1">
                <a:cs typeface="Arial" charset="0"/>
              </a:rPr>
              <a:t>kotvení</a:t>
            </a:r>
            <a:r>
              <a:rPr lang="en-GB" sz="2200" dirty="0">
                <a:cs typeface="Arial" charset="0"/>
              </a:rPr>
              <a:t> (</a:t>
            </a:r>
            <a:r>
              <a:rPr lang="en-GB" sz="2200" dirty="0" err="1">
                <a:cs typeface="Arial" charset="0"/>
              </a:rPr>
              <a:t>zemnění</a:t>
            </a:r>
            <a:r>
              <a:rPr lang="en-GB" sz="2200" dirty="0">
                <a:cs typeface="Arial" charset="0"/>
              </a:rPr>
              <a:t>)‏</a:t>
            </a:r>
          </a:p>
          <a:p>
            <a:pPr marL="0" indent="0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err="1">
                <a:cs typeface="Arial" charset="0"/>
              </a:rPr>
              <a:t>dotazování</a:t>
            </a:r>
            <a:r>
              <a:rPr lang="en-GB" sz="2200" dirty="0">
                <a:cs typeface="Arial" charset="0"/>
              </a:rPr>
              <a:t> (</a:t>
            </a:r>
            <a:r>
              <a:rPr lang="en-GB" sz="2200" dirty="0" err="1">
                <a:cs typeface="Arial" charset="0"/>
              </a:rPr>
              <a:t>otázky</a:t>
            </a:r>
            <a:r>
              <a:rPr lang="en-GB" sz="2200" dirty="0">
                <a:cs typeface="Arial" charset="0"/>
              </a:rPr>
              <a:t> </a:t>
            </a:r>
            <a:r>
              <a:rPr lang="en-GB" sz="2200" dirty="0" err="1">
                <a:cs typeface="Arial" charset="0"/>
              </a:rPr>
              <a:t>lineární</a:t>
            </a:r>
            <a:r>
              <a:rPr lang="en-GB" sz="2200" dirty="0">
                <a:cs typeface="Arial" charset="0"/>
              </a:rPr>
              <a:t>, </a:t>
            </a:r>
            <a:r>
              <a:rPr lang="en-GB" sz="2200" dirty="0" err="1">
                <a:cs typeface="Arial" charset="0"/>
              </a:rPr>
              <a:t>strategické</a:t>
            </a:r>
            <a:r>
              <a:rPr lang="en-GB" sz="2200" dirty="0">
                <a:cs typeface="Arial" charset="0"/>
              </a:rPr>
              <a:t>, </a:t>
            </a:r>
            <a:r>
              <a:rPr lang="en-GB" sz="2200" dirty="0" err="1">
                <a:cs typeface="Arial" charset="0"/>
              </a:rPr>
              <a:t>cirkulární</a:t>
            </a:r>
            <a:r>
              <a:rPr lang="en-GB" sz="2200" dirty="0">
                <a:cs typeface="Arial" charset="0"/>
              </a:rPr>
              <a:t>, </a:t>
            </a:r>
            <a:r>
              <a:rPr lang="en-GB" sz="2200" dirty="0" err="1" smtClean="0">
                <a:cs typeface="Arial" charset="0"/>
              </a:rPr>
              <a:t>reflexivní</a:t>
            </a:r>
            <a:r>
              <a:rPr lang="cs-CZ" sz="2200" dirty="0" smtClean="0">
                <a:cs typeface="Arial" charset="0"/>
              </a:rPr>
              <a:t>)</a:t>
            </a:r>
            <a:endParaRPr lang="en-GB" sz="2200" dirty="0">
              <a:cs typeface="Arial" charset="0"/>
            </a:endParaRPr>
          </a:p>
          <a:p>
            <a:pPr marL="0" indent="0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err="1">
                <a:cs typeface="Arial" charset="0"/>
              </a:rPr>
              <a:t>orientace</a:t>
            </a:r>
            <a:r>
              <a:rPr lang="en-GB" sz="2200" dirty="0">
                <a:cs typeface="Arial" charset="0"/>
              </a:rPr>
              <a:t> v </a:t>
            </a:r>
            <a:r>
              <a:rPr lang="en-GB" sz="2200" dirty="0" err="1">
                <a:cs typeface="Arial" charset="0"/>
              </a:rPr>
              <a:t>situaci</a:t>
            </a:r>
            <a:r>
              <a:rPr lang="en-GB" sz="2200" dirty="0">
                <a:cs typeface="Arial" charset="0"/>
              </a:rPr>
              <a:t> – </a:t>
            </a:r>
            <a:r>
              <a:rPr lang="en-GB" sz="2200" dirty="0" err="1">
                <a:cs typeface="Arial" charset="0"/>
              </a:rPr>
              <a:t>sběr</a:t>
            </a:r>
            <a:r>
              <a:rPr lang="en-GB" sz="2200" dirty="0">
                <a:cs typeface="Arial" charset="0"/>
              </a:rPr>
              <a:t> </a:t>
            </a:r>
            <a:r>
              <a:rPr lang="en-GB" sz="2200" dirty="0" err="1">
                <a:cs typeface="Arial" charset="0"/>
              </a:rPr>
              <a:t>informací</a:t>
            </a:r>
            <a:r>
              <a:rPr lang="en-GB" sz="2200" dirty="0">
                <a:cs typeface="Arial" charset="0"/>
              </a:rPr>
              <a:t>, </a:t>
            </a:r>
            <a:r>
              <a:rPr lang="en-GB" sz="2200" dirty="0" err="1">
                <a:cs typeface="Arial" charset="0"/>
              </a:rPr>
              <a:t>zjišťování</a:t>
            </a:r>
            <a:r>
              <a:rPr lang="en-GB" sz="2200" dirty="0">
                <a:cs typeface="Arial" charset="0"/>
              </a:rPr>
              <a:t> </a:t>
            </a:r>
            <a:r>
              <a:rPr lang="en-GB" sz="2200" dirty="0" err="1">
                <a:cs typeface="Arial" charset="0"/>
              </a:rPr>
              <a:t>zakázky</a:t>
            </a:r>
            <a:r>
              <a:rPr lang="en-GB" sz="2200" dirty="0">
                <a:cs typeface="Arial" charset="0"/>
              </a:rPr>
              <a:t> </a:t>
            </a:r>
          </a:p>
          <a:p>
            <a:pPr marL="0" indent="0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err="1">
                <a:cs typeface="Arial" charset="0"/>
              </a:rPr>
              <a:t>mapování</a:t>
            </a:r>
            <a:r>
              <a:rPr lang="en-GB" sz="2200" dirty="0">
                <a:cs typeface="Arial" charset="0"/>
              </a:rPr>
              <a:t> </a:t>
            </a:r>
            <a:r>
              <a:rPr lang="en-GB" sz="2200" dirty="0" err="1">
                <a:cs typeface="Arial" charset="0"/>
              </a:rPr>
              <a:t>silných</a:t>
            </a:r>
            <a:r>
              <a:rPr lang="en-GB" sz="2200" dirty="0">
                <a:cs typeface="Arial" charset="0"/>
              </a:rPr>
              <a:t> </a:t>
            </a:r>
            <a:r>
              <a:rPr lang="en-GB" sz="2200" dirty="0" err="1">
                <a:cs typeface="Arial" charset="0"/>
              </a:rPr>
              <a:t>míst</a:t>
            </a:r>
            <a:r>
              <a:rPr lang="en-GB" sz="2200" dirty="0">
                <a:cs typeface="Arial" charset="0"/>
              </a:rPr>
              <a:t> </a:t>
            </a:r>
            <a:r>
              <a:rPr lang="en-GB" sz="2200" dirty="0" err="1">
                <a:cs typeface="Arial" charset="0"/>
              </a:rPr>
              <a:t>klienta</a:t>
            </a:r>
            <a:endParaRPr lang="en-GB" sz="2200" dirty="0">
              <a:cs typeface="Arial" charset="0"/>
            </a:endParaRPr>
          </a:p>
          <a:p>
            <a:pPr marL="0" indent="0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err="1">
                <a:cs typeface="Arial" charset="0"/>
              </a:rPr>
              <a:t>rekapitulace</a:t>
            </a:r>
            <a:r>
              <a:rPr lang="en-GB" sz="2200" dirty="0">
                <a:cs typeface="Arial" charset="0"/>
              </a:rPr>
              <a:t>, </a:t>
            </a:r>
            <a:r>
              <a:rPr lang="en-GB" sz="2200" dirty="0" err="1">
                <a:cs typeface="Arial" charset="0"/>
              </a:rPr>
              <a:t>pararafráze</a:t>
            </a:r>
            <a:endParaRPr lang="en-GB" sz="2200" dirty="0">
              <a:cs typeface="Arial" charset="0"/>
            </a:endParaRPr>
          </a:p>
          <a:p>
            <a:pPr marL="0" indent="0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err="1">
                <a:cs typeface="Arial" charset="0"/>
              </a:rPr>
              <a:t>kotvení</a:t>
            </a:r>
            <a:endParaRPr lang="en-GB" sz="2200" dirty="0">
              <a:cs typeface="Arial" charset="0"/>
            </a:endParaRPr>
          </a:p>
          <a:p>
            <a:pPr marL="0" indent="0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err="1">
                <a:cs typeface="Arial" charset="0"/>
              </a:rPr>
              <a:t>zpevňování</a:t>
            </a:r>
            <a:endParaRPr lang="en-GB" sz="2200" dirty="0">
              <a:cs typeface="Arial" charset="0"/>
            </a:endParaRPr>
          </a:p>
          <a:p>
            <a:pPr marL="0" indent="0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err="1">
                <a:cs typeface="Arial" charset="0"/>
              </a:rPr>
              <a:t>přeznačkování</a:t>
            </a:r>
            <a:r>
              <a:rPr lang="en-GB" sz="2200" dirty="0">
                <a:cs typeface="Arial" charset="0"/>
              </a:rPr>
              <a:t> – </a:t>
            </a:r>
            <a:r>
              <a:rPr lang="en-GB" sz="2200" dirty="0" err="1">
                <a:cs typeface="Arial" charset="0"/>
              </a:rPr>
              <a:t>pozitivní</a:t>
            </a:r>
            <a:r>
              <a:rPr lang="en-GB" sz="2200" dirty="0">
                <a:cs typeface="Arial" charset="0"/>
              </a:rPr>
              <a:t> </a:t>
            </a:r>
            <a:r>
              <a:rPr lang="en-GB" sz="2200" dirty="0" err="1">
                <a:cs typeface="Arial" charset="0"/>
              </a:rPr>
              <a:t>konotace</a:t>
            </a:r>
            <a:r>
              <a:rPr lang="en-GB" sz="2200" dirty="0">
                <a:cs typeface="Arial" charset="0"/>
              </a:rPr>
              <a:t> </a:t>
            </a:r>
          </a:p>
          <a:p>
            <a:pPr marL="0" indent="0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err="1">
                <a:cs typeface="Arial" charset="0"/>
              </a:rPr>
              <a:t>zplnomocňování</a:t>
            </a:r>
            <a:endParaRPr lang="en-GB" sz="2200" dirty="0">
              <a:cs typeface="Arial" charset="0"/>
            </a:endParaRPr>
          </a:p>
          <a:p>
            <a:pPr marL="0" indent="0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err="1">
                <a:cs typeface="Arial" charset="0"/>
              </a:rPr>
              <a:t>možnost</a:t>
            </a:r>
            <a:r>
              <a:rPr lang="en-GB" sz="2200" dirty="0">
                <a:cs typeface="Arial" charset="0"/>
              </a:rPr>
              <a:t> </a:t>
            </a:r>
            <a:r>
              <a:rPr lang="en-GB" sz="2200" dirty="0" err="1">
                <a:cs typeface="Arial" charset="0"/>
              </a:rPr>
              <a:t>opakovaného</a:t>
            </a:r>
            <a:r>
              <a:rPr lang="en-GB" sz="2200" dirty="0">
                <a:cs typeface="Arial" charset="0"/>
              </a:rPr>
              <a:t> </a:t>
            </a:r>
            <a:r>
              <a:rPr lang="en-GB" sz="2200" dirty="0" err="1">
                <a:cs typeface="Arial" charset="0"/>
              </a:rPr>
              <a:t>volání</a:t>
            </a:r>
            <a:endParaRPr lang="en-GB" sz="2200" dirty="0">
              <a:cs typeface="Arial" charset="0"/>
            </a:endParaRP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200" y="252027"/>
            <a:ext cx="2308320" cy="2965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37435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4867</TotalTime>
  <Words>277</Words>
  <Application>Microsoft Office PowerPoint</Application>
  <PresentationFormat>Předvádění na obrazovce (4:3)</PresentationFormat>
  <Paragraphs>102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Telefonická krizová intervence   </vt:lpstr>
      <vt:lpstr>Prezentace aplikace PowerPoint</vt:lpstr>
      <vt:lpstr>Historie linek důvěry</vt:lpstr>
      <vt:lpstr>Mýty o linkách důvěry </vt:lpstr>
      <vt:lpstr>Principy práce linek důvěry </vt:lpstr>
      <vt:lpstr>Linky důvěry v ČR</vt:lpstr>
      <vt:lpstr>Etický kodex ČAPLD </vt:lpstr>
      <vt:lpstr>I-kodex ČAPLD</vt:lpstr>
      <vt:lpstr>Techniky TKI </vt:lpstr>
      <vt:lpstr>Typologie kontaktů na LD </vt:lpstr>
      <vt:lpstr>Typologie internetového poradenství: </vt:lpstr>
      <vt:lpstr>Internetové poradenství</vt:lpstr>
      <vt:lpstr>Internetové poradenství  </vt:lpstr>
      <vt:lpstr>Klíčové události z historie Modré linky</vt:lpstr>
      <vt:lpstr>Problematika řešených kontaktů Linky důvěry Modrá linka v roce 2014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Děkuji za pozornost</dc:title>
  <cp:lastModifiedBy>Horáčci</cp:lastModifiedBy>
  <cp:revision>13</cp:revision>
  <dcterms:modified xsi:type="dcterms:W3CDTF">2015-02-13T05:47:58Z</dcterms:modified>
</cp:coreProperties>
</file>