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987" r:id="rId3"/>
  </p:sldMasterIdLst>
  <p:notesMasterIdLst>
    <p:notesMasterId r:id="rId17"/>
  </p:notesMasterIdLst>
  <p:sldIdLst>
    <p:sldId id="256" r:id="rId4"/>
    <p:sldId id="269" r:id="rId5"/>
    <p:sldId id="270" r:id="rId6"/>
    <p:sldId id="271" r:id="rId7"/>
    <p:sldId id="267" r:id="rId8"/>
    <p:sldId id="260" r:id="rId9"/>
    <p:sldId id="261" r:id="rId10"/>
    <p:sldId id="272" r:id="rId11"/>
    <p:sldId id="262" r:id="rId12"/>
    <p:sldId id="273" r:id="rId13"/>
    <p:sldId id="263" r:id="rId14"/>
    <p:sldId id="264" r:id="rId15"/>
    <p:sldId id="27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00"/>
  </p:normalViewPr>
  <p:slideViewPr>
    <p:cSldViewPr snapToGrid="0">
      <p:cViewPr varScale="1">
        <p:scale>
          <a:sx n="70" d="100"/>
          <a:sy n="70" d="100"/>
        </p:scale>
        <p:origin x="5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EA0439-16E5-4152-9560-3962627130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85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8801001-4CF2-43BB-8EB8-5FCB3BC6AE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99A68-0EEC-40E2-8EDC-6830D8C37A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0526B-5662-4CB7-B7EC-8A21FE8EA7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F393A54-2129-49F7-83C9-E645C38C02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6A2E6-A251-4928-A778-570D9E2111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BC17F-D6E0-4576-B87A-8AEBF65B36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70FD7-0B00-46CB-BABE-8D1A9FD9A3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78BFD-682D-45B1-B2C5-283F48A43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77369-2D1A-42DD-9A68-94C4B16345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B80E3-2090-46D7-890A-1B6AEE89DB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39013-55CC-4761-9D69-C8E7906229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19A9E-E09D-4B2E-934D-35F7DF7DB3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50807-2191-459C-9DAA-0E39C97D7A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593E4-B47C-42A7-B891-3564A445FD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3EFA4-2104-4C21-A2AD-5968E6BD63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01001-4CF2-43BB-8EB8-5FCB3BC6AE9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8378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FCC5-1F3D-418F-A1F8-3A60E846FF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997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7580-9F4B-4E81-9C4A-76856E4E74E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346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12B26-EF10-4AEA-B385-25B0EA5BC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960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5031-84F4-413E-ADF7-8050BEA9DC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292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6D38-80B0-48C9-986A-3E57AEDCEE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748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8911-DA06-4661-8896-39FBEF2476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0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17580-9F4B-4E81-9C4A-76856E4E74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2EDA-EA9C-4CB7-8729-2D63D63E59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6368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8A35-3935-442B-B0F2-BBD59315579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2747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9A68-0EEC-40E2-8EDC-6830D8C37A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361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526B-5662-4CB7-B7EC-8A21FE8EA7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06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12B26-EF10-4AEA-B385-25B0EA5BCF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15031-84F4-413E-ADF7-8050BEA9DC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46D38-80B0-48C9-986A-3E57AEDCEE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C8911-DA06-4661-8896-39FBEF2476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B2EDA-EA9C-4CB7-8729-2D63D63E59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98A35-3935-442B-B0F2-BBD5931557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33FCC5-1F3D-418F-A1F8-3A60E846FF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BE19A4-FC68-4A8D-921B-268536DA7B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33FCC5-1F3D-418F-A1F8-3A60E846FF7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7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Případová studie		</a:t>
            </a:r>
            <a:endParaRPr lang="cs-CZ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Michaela Fialová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913722"/>
              </p:ext>
            </p:extLst>
          </p:nvPr>
        </p:nvGraphicFramePr>
        <p:xfrm>
          <a:off x="0" y="0"/>
          <a:ext cx="9144000" cy="685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6518"/>
                <a:gridCol w="2334241"/>
                <a:gridCol w="2293876"/>
                <a:gridCol w="2199365"/>
              </a:tblGrid>
              <a:tr h="857250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Osobní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Sociální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Edukační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Krizová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14501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Těhotenství v normě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Rodina úplná do tří let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Navštěvuje 6. ročník základní školy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Výchova prarodiči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7174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Psychosomatický vývoj bezproblémový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Od tří let výchova prarodiči</a:t>
                      </a:r>
                    </a:p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Od 5. ročníku výrazné zhoršení prospěchu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Rozdávání elektroniky</a:t>
                      </a:r>
                    </a:p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14501">
                <a:tc>
                  <a:txBody>
                    <a:bodyPr/>
                    <a:lstStyle/>
                    <a:p>
                      <a:pPr indent="25209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Konflikty s matkou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Změna školy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Krádeže ve škole, sexuální aktivita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0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Analýza funkčního a dysfunkčního chování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623786"/>
              </p:ext>
            </p:extLst>
          </p:nvPr>
        </p:nvGraphicFramePr>
        <p:xfrm>
          <a:off x="0" y="2285999"/>
          <a:ext cx="903207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6035"/>
                <a:gridCol w="4516035"/>
              </a:tblGrid>
              <a:tr h="598217">
                <a:tc>
                  <a:txBody>
                    <a:bodyPr/>
                    <a:lstStyle/>
                    <a:p>
                      <a:r>
                        <a:rPr lang="cs-CZ" dirty="0" smtClean="0"/>
                        <a:t>FUNKČNÍ CHOVÁNÍ</a:t>
                      </a:r>
                      <a:endParaRPr lang="cs-CZ" dirty="0"/>
                    </a:p>
                  </a:txBody>
                  <a:tcPr marL="83005" marR="8300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DYSFUNKČNÍ</a:t>
                      </a:r>
                      <a:r>
                        <a:rPr lang="cs-CZ" baseline="0" dirty="0" smtClean="0"/>
                        <a:t> CHOVÁNÍ</a:t>
                      </a:r>
                      <a:endParaRPr lang="cs-CZ" dirty="0"/>
                    </a:p>
                  </a:txBody>
                  <a:tcPr marL="83005" marR="83005"/>
                </a:tc>
              </a:tr>
              <a:tr h="598217">
                <a:tc>
                  <a:txBody>
                    <a:bodyPr/>
                    <a:lstStyle/>
                    <a:p>
                      <a:r>
                        <a:rPr lang="cs-CZ" dirty="0" smtClean="0"/>
                        <a:t>Respektování vybraných</a:t>
                      </a:r>
                      <a:r>
                        <a:rPr lang="cs-CZ" baseline="0" dirty="0" smtClean="0"/>
                        <a:t> autorit</a:t>
                      </a:r>
                      <a:endParaRPr lang="cs-CZ" dirty="0"/>
                    </a:p>
                  </a:txBody>
                  <a:tcPr marL="83005" marR="8300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Kouření</a:t>
                      </a:r>
                      <a:endParaRPr lang="cs-CZ" dirty="0"/>
                    </a:p>
                  </a:txBody>
                  <a:tcPr marL="83005" marR="83005"/>
                </a:tc>
              </a:tr>
              <a:tr h="929950">
                <a:tc>
                  <a:txBody>
                    <a:bodyPr/>
                    <a:lstStyle/>
                    <a:p>
                      <a:r>
                        <a:rPr lang="cs-CZ" dirty="0" smtClean="0"/>
                        <a:t>Pokud má Simona důvod (odměna) je velmi snaživá,</a:t>
                      </a:r>
                      <a:r>
                        <a:rPr lang="cs-CZ" baseline="0" dirty="0" smtClean="0"/>
                        <a:t> aby co nejrychleji dosáhla cíle</a:t>
                      </a:r>
                      <a:endParaRPr lang="cs-CZ" dirty="0"/>
                    </a:p>
                  </a:txBody>
                  <a:tcPr marL="83005" marR="8300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Záškoláctví</a:t>
                      </a:r>
                      <a:r>
                        <a:rPr lang="cs-CZ" baseline="0" dirty="0" smtClean="0"/>
                        <a:t> a krádeže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Sexuální aktivita</a:t>
                      </a:r>
                      <a:endParaRPr lang="cs-CZ" dirty="0"/>
                    </a:p>
                  </a:txBody>
                  <a:tcPr marL="83005" marR="83005"/>
                </a:tc>
              </a:tr>
              <a:tr h="59821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005" marR="8300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Nedodržování pravidel doma</a:t>
                      </a:r>
                      <a:endParaRPr lang="cs-CZ" dirty="0"/>
                    </a:p>
                  </a:txBody>
                  <a:tcPr marL="83005" marR="83005"/>
                </a:tc>
              </a:tr>
              <a:tr h="59821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005" marR="8300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Neplnění</a:t>
                      </a:r>
                      <a:r>
                        <a:rPr lang="cs-CZ" baseline="0" dirty="0" smtClean="0"/>
                        <a:t> školních povinností</a:t>
                      </a:r>
                      <a:endParaRPr lang="cs-CZ" dirty="0"/>
                    </a:p>
                  </a:txBody>
                  <a:tcPr marL="83005" marR="83005"/>
                </a:tc>
              </a:tr>
              <a:tr h="59821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005" marR="8300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Nespolehlivost, lhaní</a:t>
                      </a:r>
                      <a:endParaRPr lang="cs-CZ" dirty="0"/>
                    </a:p>
                  </a:txBody>
                  <a:tcPr marL="83005" marR="83005"/>
                </a:tc>
              </a:tr>
              <a:tr h="65096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005" marR="8300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Rozdávání nového</a:t>
                      </a:r>
                      <a:r>
                        <a:rPr lang="cs-CZ" baseline="0" dirty="0" smtClean="0"/>
                        <a:t> oblečení a elektroniky</a:t>
                      </a:r>
                      <a:endParaRPr lang="cs-CZ" dirty="0"/>
                    </a:p>
                  </a:txBody>
                  <a:tcPr marL="83005" marR="8300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Vymezení základního problému – ABC tabulka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478800"/>
              </p:ext>
            </p:extLst>
          </p:nvPr>
        </p:nvGraphicFramePr>
        <p:xfrm>
          <a:off x="341194" y="1978924"/>
          <a:ext cx="8463675" cy="4059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225"/>
                <a:gridCol w="2821225"/>
                <a:gridCol w="2821225"/>
              </a:tblGrid>
              <a:tr h="675511">
                <a:tc>
                  <a:txBody>
                    <a:bodyPr/>
                    <a:lstStyle/>
                    <a:p>
                      <a:r>
                        <a:rPr lang="cs-CZ" dirty="0" smtClean="0"/>
                        <a:t>A - spouštěč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r>
                        <a:rPr lang="cs-CZ" baseline="0" dirty="0" smtClean="0"/>
                        <a:t> – projevy chování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C- následek</a:t>
                      </a:r>
                      <a:endParaRPr lang="cs-CZ" dirty="0"/>
                    </a:p>
                  </a:txBody>
                  <a:tcPr/>
                </a:tc>
              </a:tr>
              <a:tr h="674076">
                <a:tc>
                  <a:txBody>
                    <a:bodyPr/>
                    <a:lstStyle/>
                    <a:p>
                      <a:r>
                        <a:rPr lang="cs-CZ" dirty="0" smtClean="0"/>
                        <a:t>Špatné</a:t>
                      </a:r>
                      <a:r>
                        <a:rPr lang="cs-CZ" baseline="0" dirty="0" smtClean="0"/>
                        <a:t> vztahy v třídním kolektivu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Záškoláctví, krádeže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Zhoršení prospěchu, výchovné postihy</a:t>
                      </a:r>
                      <a:endParaRPr lang="cs-CZ" dirty="0"/>
                    </a:p>
                  </a:txBody>
                  <a:tcPr/>
                </a:tc>
              </a:tr>
              <a:tr h="728896">
                <a:tc>
                  <a:txBody>
                    <a:bodyPr/>
                    <a:lstStyle/>
                    <a:p>
                      <a:r>
                        <a:rPr lang="cs-CZ" dirty="0" smtClean="0"/>
                        <a:t>Výchova prarodiči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Špatný vztah k matce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Citová rozladěnost,</a:t>
                      </a:r>
                      <a:r>
                        <a:rPr lang="cs-CZ" baseline="0" dirty="0" smtClean="0"/>
                        <a:t> pocity nespravedlnosti</a:t>
                      </a:r>
                      <a:endParaRPr lang="cs-CZ" dirty="0"/>
                    </a:p>
                  </a:txBody>
                  <a:tcPr/>
                </a:tc>
              </a:tr>
              <a:tr h="728896">
                <a:tc>
                  <a:txBody>
                    <a:bodyPr/>
                    <a:lstStyle/>
                    <a:p>
                      <a:r>
                        <a:rPr lang="cs-CZ" dirty="0" smtClean="0"/>
                        <a:t>Návrat matky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Drzé</a:t>
                      </a:r>
                      <a:r>
                        <a:rPr lang="cs-CZ" baseline="0" dirty="0" smtClean="0"/>
                        <a:t> a hrubé chování vůči matce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Časté</a:t>
                      </a:r>
                      <a:r>
                        <a:rPr lang="cs-CZ" baseline="0" dirty="0" smtClean="0"/>
                        <a:t> hádky, napjetí doma, pozdní příchody domů</a:t>
                      </a:r>
                      <a:endParaRPr lang="cs-CZ" dirty="0"/>
                    </a:p>
                  </a:txBody>
                  <a:tcPr/>
                </a:tc>
              </a:tr>
              <a:tr h="1251855">
                <a:tc>
                  <a:txBody>
                    <a:bodyPr/>
                    <a:lstStyle/>
                    <a:p>
                      <a:r>
                        <a:rPr lang="cs-CZ" dirty="0" smtClean="0"/>
                        <a:t>Setkávání</a:t>
                      </a:r>
                      <a:r>
                        <a:rPr lang="cs-CZ" baseline="0" dirty="0" smtClean="0"/>
                        <a:t> se se staršími nezletilými ( 17, 18) i mladými dospělými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Rozdávání věcí, sexuální aktivita, kouření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Neshody</a:t>
                      </a:r>
                      <a:r>
                        <a:rPr lang="cs-CZ" baseline="0" dirty="0" smtClean="0"/>
                        <a:t> s matkou, zdravotní nebezpečí, závislostí chování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Zkuste vymyslet intervenční postup v případě Simony</a:t>
            </a:r>
          </a:p>
          <a:p>
            <a:r>
              <a:rPr lang="cs-CZ" dirty="0" smtClean="0"/>
              <a:t>Rozsah 1 A4 až 3 A4</a:t>
            </a:r>
          </a:p>
          <a:p>
            <a:r>
              <a:rPr lang="cs-CZ" dirty="0" smtClean="0"/>
              <a:t>Nemusí být nijak teoreticky podložený, pouze Váš názor na to, jak by se se Simonou mělo nadále pracovat aby se odstranil bludný kruh poruch chování</a:t>
            </a:r>
          </a:p>
          <a:p>
            <a:r>
              <a:rPr lang="cs-CZ" dirty="0" smtClean="0"/>
              <a:t>Odevzdáte do </a:t>
            </a:r>
            <a:r>
              <a:rPr lang="cs-CZ" dirty="0" err="1" smtClean="0"/>
              <a:t>odevzdávárny</a:t>
            </a:r>
            <a:r>
              <a:rPr lang="cs-CZ" dirty="0" smtClean="0"/>
              <a:t> s </a:t>
            </a:r>
            <a:r>
              <a:rPr lang="cs-CZ" dirty="0" err="1" smtClean="0"/>
              <a:t>názem</a:t>
            </a:r>
            <a:r>
              <a:rPr lang="cs-CZ" dirty="0" smtClean="0"/>
              <a:t> ÚKOL 2</a:t>
            </a:r>
          </a:p>
          <a:p>
            <a:r>
              <a:rPr lang="cs-CZ" dirty="0" smtClean="0"/>
              <a:t>Do neděle 19. dubna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94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Středisko výchovné péče – ambulantní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</a:t>
            </a:r>
            <a:r>
              <a:rPr lang="cs-CZ" sz="6600" dirty="0" smtClean="0"/>
              <a:t>Simona </a:t>
            </a:r>
            <a:endParaRPr lang="cs-CZ" sz="6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612" y="2746397"/>
            <a:ext cx="2158657" cy="230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5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943297"/>
              </p:ext>
            </p:extLst>
          </p:nvPr>
        </p:nvGraphicFramePr>
        <p:xfrm>
          <a:off x="-95534" y="0"/>
          <a:ext cx="9239534" cy="69656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3102"/>
                <a:gridCol w="6856432"/>
              </a:tblGrid>
              <a:tr h="648881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Jméno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Simona H. 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</a:tr>
              <a:tr h="305548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Narození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24. 9. 2001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</a:tr>
              <a:tr h="648881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Trvalé bydliště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Schwaigrova 3, Brno 617 00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</a:tr>
              <a:tr h="305548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 péči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Biologické matky (vychovávají ji ale prarodiče)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</a:tr>
              <a:tr h="2022209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Zákonný zástupce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Matka: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Alena H., nar. 1971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Bydliště: </a:t>
                      </a:r>
                      <a:r>
                        <a:rPr lang="cs-CZ" sz="1400" strike="sngStrike" dirty="0" err="1" smtClean="0">
                          <a:effectLst/>
                        </a:rPr>
                        <a:t>xxx</a:t>
                      </a:r>
                      <a:endParaRPr lang="cs-CZ" sz="1400" strike="sngStrike" dirty="0">
                        <a:effectLst/>
                      </a:endParaRP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Stav: vdaná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Zaměstnání: vedená na úřadu práce, podle výpovědi ale tráví veškerý čas na brigádách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Rodičovská odpovědnost: ano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</a:tr>
              <a:tr h="2365542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Otec: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Libor H., nar. 1972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Bydliště: </a:t>
                      </a:r>
                      <a:r>
                        <a:rPr lang="cs-CZ" sz="1400" strike="sngStrike" dirty="0" err="1" smtClean="0">
                          <a:effectLst/>
                        </a:rPr>
                        <a:t>xxx</a:t>
                      </a:r>
                      <a:endParaRPr lang="cs-CZ" sz="1400" strike="sngStrike" dirty="0">
                        <a:effectLst/>
                      </a:endParaRP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Stav: ženatý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Zaměstnání: vedený na úřadu práce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Rodičovská zodpovědnost: ano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Od 15. do 18. let nařízená ústavní výchova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</a:tr>
              <a:tr h="280695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Sourozenci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</a:tr>
              <a:tr h="280695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Rodinný stav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Neúplná rodina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13" marR="457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78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734096"/>
              </p:ext>
            </p:extLst>
          </p:nvPr>
        </p:nvGraphicFramePr>
        <p:xfrm>
          <a:off x="0" y="0"/>
          <a:ext cx="9144000" cy="72580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1433"/>
                <a:gridCol w="6672567"/>
              </a:tblGrid>
              <a:tr h="1285874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Zařízení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55" marR="62855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Středisko výchovné péče Brno, Kamenomlýnská 2, 60300 Brno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55" marR="62855" marT="0" marB="0"/>
                </a:tc>
              </a:tr>
              <a:tr h="857251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Datum umístění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55" marR="62855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1.10. 2012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55" marR="62855" marT="0" marB="0"/>
                </a:tc>
              </a:tr>
              <a:tr h="857251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Datum odchodu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55" marR="62855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stále v evidenci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55" marR="62855" marT="0" marB="0"/>
                </a:tc>
              </a:tr>
              <a:tr h="1285874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Důvody umístění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55" marR="62855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Krádeže ve škole, krádeže doma, rozdávání elektroniky, špatný prospěch, sexuální aktivita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55" marR="62855" marT="0" marB="0"/>
                </a:tc>
              </a:tr>
              <a:tr h="1714499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Rozhodnutí o umístění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</a:p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Dobrovolný pobyt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55" marR="62855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Vydal: Návrh základní školy, kterou Simona navštěvuje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Dítě umístěno na základě: podání návrhu školy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55" marR="62855" marT="0" marB="0"/>
                </a:tc>
              </a:tr>
              <a:tr h="857251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Kurátor pro mládež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55" marR="62855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Mgr. Jana </a:t>
                      </a:r>
                      <a:r>
                        <a:rPr lang="cs-CZ" sz="2000" dirty="0" err="1">
                          <a:effectLst/>
                        </a:rPr>
                        <a:t>Snováková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55" marR="628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07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Simona - anamnestické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Simona se narodila roku 2001 do úplné rodiny, těhotenství v normě, vývoj bez problémů, dosud bez hospitalizace</a:t>
            </a:r>
          </a:p>
          <a:p>
            <a:r>
              <a:rPr lang="cs-CZ" dirty="0"/>
              <a:t>Drogy a </a:t>
            </a:r>
            <a:r>
              <a:rPr lang="cs-CZ" dirty="0" err="1"/>
              <a:t>tabakismus</a:t>
            </a:r>
            <a:r>
              <a:rPr lang="cs-CZ" dirty="0"/>
              <a:t> neguje</a:t>
            </a:r>
          </a:p>
          <a:p>
            <a:r>
              <a:rPr lang="cs-CZ" dirty="0"/>
              <a:t>Navštěvuje 7. ročník běžné </a:t>
            </a:r>
            <a:r>
              <a:rPr lang="cs-CZ" dirty="0" smtClean="0"/>
              <a:t>ZŠ</a:t>
            </a:r>
          </a:p>
          <a:p>
            <a:r>
              <a:rPr lang="cs-CZ" dirty="0" smtClean="0"/>
              <a:t>S rodiči žila do 3 let</a:t>
            </a:r>
          </a:p>
          <a:p>
            <a:r>
              <a:rPr lang="cs-CZ" dirty="0" smtClean="0"/>
              <a:t>Roku 2004 rozchod rodičů a Simonu začínají vychovávat prarodiče</a:t>
            </a:r>
          </a:p>
          <a:p>
            <a:r>
              <a:rPr lang="cs-CZ" dirty="0" smtClean="0"/>
              <a:t>V roce 2012 se matka vrací a chce se o Simonu starat sama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Simona – sociální vazby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Simona má velice špatný vztah k oběma  rodičům</a:t>
            </a:r>
          </a:p>
          <a:p>
            <a:r>
              <a:rPr lang="cs-CZ" dirty="0" smtClean="0"/>
              <a:t>S prarodiči je vztah lepší, ale Simona zneužívá služby, které jí hlavně babička poskytuje</a:t>
            </a:r>
          </a:p>
          <a:p>
            <a:r>
              <a:rPr lang="cs-CZ" dirty="0" smtClean="0"/>
              <a:t>Má mnoho přátel mezi staršími romskými mladistvými a dospělými </a:t>
            </a:r>
          </a:p>
          <a:p>
            <a:r>
              <a:rPr lang="cs-CZ" dirty="0" smtClean="0"/>
              <a:t>Ve škole (konkrétně ve své třídě) velice špatné vztahy</a:t>
            </a:r>
          </a:p>
          <a:p>
            <a:r>
              <a:rPr lang="cs-CZ" dirty="0" smtClean="0"/>
              <a:t>S učiteli velmi dobré vztahy</a:t>
            </a:r>
          </a:p>
          <a:p>
            <a:r>
              <a:rPr lang="cs-CZ" dirty="0" smtClean="0"/>
              <a:t>Navazuje sexuální vztahy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Simona – edukační historie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šesti letech nástup do běžné ZŠ</a:t>
            </a:r>
          </a:p>
          <a:p>
            <a:r>
              <a:rPr lang="cs-CZ" dirty="0" smtClean="0"/>
              <a:t>První 3 roky bez problémů</a:t>
            </a:r>
          </a:p>
          <a:p>
            <a:r>
              <a:rPr lang="cs-CZ" dirty="0" smtClean="0"/>
              <a:t>4. a 5. ročník přináší první kázeňské problémy (záškoláctví)</a:t>
            </a:r>
          </a:p>
          <a:p>
            <a:r>
              <a:rPr lang="cs-CZ" dirty="0" smtClean="0"/>
              <a:t>Ukončený 5. ročník a Simona je přeřazena na jinou </a:t>
            </a:r>
            <a:r>
              <a:rPr lang="cs-CZ" dirty="0" err="1" smtClean="0"/>
              <a:t>ZŠ</a:t>
            </a:r>
            <a:endParaRPr lang="cs-CZ" dirty="0" smtClean="0"/>
          </a:p>
          <a:p>
            <a:r>
              <a:rPr lang="cs-CZ" dirty="0" smtClean="0"/>
              <a:t>Poslední dva roky (</a:t>
            </a:r>
            <a:r>
              <a:rPr lang="cs-CZ" dirty="0" err="1" smtClean="0"/>
              <a:t>6.a</a:t>
            </a:r>
            <a:r>
              <a:rPr lang="cs-CZ" dirty="0" smtClean="0"/>
              <a:t> 7. ročník) velké zhoršení prospěchu</a:t>
            </a:r>
          </a:p>
          <a:p>
            <a:r>
              <a:rPr lang="cs-CZ" dirty="0" smtClean="0"/>
              <a:t>Krádež ve třídě</a:t>
            </a:r>
          </a:p>
          <a:p>
            <a:r>
              <a:rPr lang="cs-CZ" dirty="0" smtClean="0"/>
              <a:t>Od roku 2011 v péči </a:t>
            </a:r>
            <a:r>
              <a:rPr lang="cs-CZ" dirty="0" err="1" smtClean="0"/>
              <a:t>SVP</a:t>
            </a: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události </a:t>
            </a:r>
            <a:r>
              <a:rPr lang="cs-CZ" dirty="0" err="1" smtClean="0"/>
              <a:t>simony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??????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399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Simona – krizové události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Rozvod rodičů</a:t>
            </a:r>
          </a:p>
          <a:p>
            <a:r>
              <a:rPr lang="cs-CZ" dirty="0" smtClean="0"/>
              <a:t>Výchova prarodiči</a:t>
            </a:r>
          </a:p>
          <a:p>
            <a:r>
              <a:rPr lang="cs-CZ" dirty="0" smtClean="0"/>
              <a:t>Přestup na jinou školu</a:t>
            </a:r>
          </a:p>
          <a:p>
            <a:r>
              <a:rPr lang="cs-CZ" dirty="0" smtClean="0"/>
              <a:t>Návrat matky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ind_0586_slide">
  <a:themeElements>
    <a:clrScheme name="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ind_0586_slide</Template>
  <TotalTime>884</TotalTime>
  <Words>606</Words>
  <Application>Microsoft Office PowerPoint</Application>
  <PresentationFormat>Předvádění na obrazovce (4:3)</PresentationFormat>
  <Paragraphs>139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Arial</vt:lpstr>
      <vt:lpstr>Times New Roman</vt:lpstr>
      <vt:lpstr>Tw Cen MT</vt:lpstr>
      <vt:lpstr>Tw Cen MT Condensed</vt:lpstr>
      <vt:lpstr>Wingdings 3</vt:lpstr>
      <vt:lpstr>ind_0586_slide</vt:lpstr>
      <vt:lpstr>1_Default Design</vt:lpstr>
      <vt:lpstr>Integrál</vt:lpstr>
      <vt:lpstr>Případová studie  </vt:lpstr>
      <vt:lpstr>Středisko výchovné péče – ambulantní typ</vt:lpstr>
      <vt:lpstr>Prezentace aplikace PowerPoint</vt:lpstr>
      <vt:lpstr>Prezentace aplikace PowerPoint</vt:lpstr>
      <vt:lpstr>Simona - anamnestické údaje</vt:lpstr>
      <vt:lpstr>Simona – sociální vazby</vt:lpstr>
      <vt:lpstr>Simona – edukační historie </vt:lpstr>
      <vt:lpstr>Krizové události simony</vt:lpstr>
      <vt:lpstr>Simona – krizové události </vt:lpstr>
      <vt:lpstr>Prezentace aplikace PowerPoint</vt:lpstr>
      <vt:lpstr>Analýza funkčního a dysfunkčního chování</vt:lpstr>
      <vt:lpstr>Vymezení základního problému – ABC tabulka</vt:lpstr>
      <vt:lpstr>Úkol 2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Případová studie</dc:title>
  <dc:creator>Your User Name</dc:creator>
  <cp:lastModifiedBy>lektor</cp:lastModifiedBy>
  <cp:revision>82</cp:revision>
  <dcterms:created xsi:type="dcterms:W3CDTF">2013-11-11T14:03:25Z</dcterms:created>
  <dcterms:modified xsi:type="dcterms:W3CDTF">2015-03-23T08:41:08Z</dcterms:modified>
</cp:coreProperties>
</file>