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7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9" r:id="rId21"/>
    <p:sldId id="25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0754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639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127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105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6406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8026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4116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574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61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8121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750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10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63"/>
            <a:ext cx="7772400" cy="139558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dirty="0" smtClean="0">
                <a:latin typeface="Arial Narrow" pitchFamily="34" charset="0"/>
              </a:rPr>
              <a:t/>
            </a:r>
            <a:br>
              <a:rPr lang="cs-CZ" sz="4400" b="1" dirty="0" smtClean="0">
                <a:latin typeface="Arial Narrow" pitchFamily="34" charset="0"/>
              </a:rPr>
            </a:br>
            <a:r>
              <a:rPr lang="cs-CZ" sz="4400" b="1" dirty="0" smtClean="0">
                <a:latin typeface="Arial Narrow" pitchFamily="34" charset="0"/>
              </a:rPr>
              <a:t/>
            </a:r>
            <a:br>
              <a:rPr lang="cs-CZ" sz="4400" b="1" dirty="0" smtClean="0">
                <a:latin typeface="Arial Narrow" pitchFamily="34" charset="0"/>
              </a:rPr>
            </a:br>
            <a:r>
              <a:rPr lang="cs-CZ" sz="4400" b="1" dirty="0" smtClean="0">
                <a:latin typeface="Arial Narrow" pitchFamily="34" charset="0"/>
              </a:rPr>
              <a:t>Historie péče o jedince se sluchovým postižením </a:t>
            </a:r>
            <a:r>
              <a:rPr lang="cs-CZ" b="1" dirty="0" smtClean="0">
                <a:latin typeface="Arial Narrow" pitchFamily="34" charset="0"/>
              </a:rPr>
              <a:t/>
            </a:r>
            <a:br>
              <a:rPr lang="cs-CZ" b="1" dirty="0" smtClean="0">
                <a:latin typeface="Arial Narrow" pitchFamily="34" charset="0"/>
              </a:rPr>
            </a:br>
            <a:r>
              <a:rPr lang="cs-CZ" dirty="0" smtClean="0">
                <a:latin typeface="Arial Narrow" pitchFamily="34" charset="0"/>
              </a:rPr>
              <a:t/>
            </a:r>
            <a:br>
              <a:rPr lang="cs-CZ" dirty="0" smtClean="0">
                <a:latin typeface="Arial Narrow" pitchFamily="34" charset="0"/>
              </a:rPr>
            </a:br>
            <a:r>
              <a:rPr lang="cs-CZ" sz="2200" dirty="0" smtClean="0">
                <a:latin typeface="Arial Narrow" pitchFamily="34" charset="0"/>
              </a:rPr>
              <a:t>rozvoj institucí, ústavů a škol pro sluchově postižené, historický vývoj koncepcí vyučování, průkopníci vzdělávání neslyšících, první ústavy, Milánský kongres, ...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latin typeface="Arial Narrow" pitchFamily="34" charset="0"/>
              </a:rPr>
              <a:t>Kateřina Blatná</a:t>
            </a:r>
            <a:endParaRPr lang="cs-CZ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Narrow" pitchFamily="34" charset="0"/>
              </a:rPr>
              <a:t>Milánský kongres v roce 1880</a:t>
            </a:r>
            <a:endParaRPr lang="cs-CZ" b="1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cs-CZ" altLang="cs-CZ" sz="2400" dirty="0" smtClean="0">
                <a:latin typeface="Arial Narrow" pitchFamily="34" charset="0"/>
              </a:rPr>
              <a:t>vyvrcholení sporu zastánců </a:t>
            </a:r>
            <a:r>
              <a:rPr lang="cs-CZ" altLang="cs-CZ" sz="2400" b="1" dirty="0" smtClean="0">
                <a:latin typeface="Arial Narrow" pitchFamily="34" charset="0"/>
              </a:rPr>
              <a:t>orální („německé“)</a:t>
            </a:r>
            <a:r>
              <a:rPr lang="cs-CZ" altLang="cs-CZ" sz="2400" dirty="0" smtClean="0">
                <a:latin typeface="Arial Narrow" pitchFamily="34" charset="0"/>
              </a:rPr>
              <a:t> metody</a:t>
            </a:r>
            <a:r>
              <a:rPr lang="cs-CZ" altLang="cs-CZ" sz="2400" b="1" dirty="0" smtClean="0">
                <a:latin typeface="Arial Narrow" pitchFamily="34" charset="0"/>
              </a:rPr>
              <a:t> </a:t>
            </a:r>
            <a:r>
              <a:rPr lang="cs-CZ" altLang="cs-CZ" sz="2400" dirty="0" smtClean="0">
                <a:latin typeface="Arial Narrow" pitchFamily="34" charset="0"/>
              </a:rPr>
              <a:t>a </a:t>
            </a:r>
            <a:r>
              <a:rPr lang="cs-CZ" altLang="cs-CZ" sz="2400" b="1" dirty="0" smtClean="0">
                <a:latin typeface="Arial Narrow" pitchFamily="34" charset="0"/>
              </a:rPr>
              <a:t>posunkové („francouzské“) </a:t>
            </a:r>
            <a:r>
              <a:rPr lang="cs-CZ" altLang="cs-CZ" sz="2400" dirty="0" smtClean="0">
                <a:latin typeface="Arial Narrow" pitchFamily="34" charset="0"/>
              </a:rPr>
              <a:t>metody </a:t>
            </a:r>
          </a:p>
          <a:p>
            <a:pPr algn="just">
              <a:buNone/>
            </a:pPr>
            <a:endParaRPr lang="cs-CZ" altLang="cs-CZ" sz="2400" dirty="0" smtClean="0">
              <a:latin typeface="Arial Narrow" pitchFamily="34" charset="0"/>
            </a:endParaRPr>
          </a:p>
          <a:p>
            <a:pPr algn="just"/>
            <a:r>
              <a:rPr lang="cs-CZ" altLang="cs-CZ" sz="2400" dirty="0" smtClean="0">
                <a:latin typeface="Arial Narrow" pitchFamily="34" charset="0"/>
              </a:rPr>
              <a:t>vítězem: „</a:t>
            </a:r>
            <a:r>
              <a:rPr lang="cs-CZ" altLang="cs-CZ" sz="2400" b="1" dirty="0" smtClean="0">
                <a:latin typeface="Arial Narrow" pitchFamily="34" charset="0"/>
              </a:rPr>
              <a:t>artikulační metoda“ = </a:t>
            </a:r>
            <a:r>
              <a:rPr lang="cs-CZ" altLang="cs-CZ" sz="2400" dirty="0" smtClean="0">
                <a:latin typeface="Arial Narrow" pitchFamily="34" charset="0"/>
              </a:rPr>
              <a:t>čistý </a:t>
            </a:r>
            <a:r>
              <a:rPr lang="cs-CZ" altLang="cs-CZ" sz="2400" b="1" dirty="0" err="1" smtClean="0">
                <a:latin typeface="Arial Narrow" pitchFamily="34" charset="0"/>
              </a:rPr>
              <a:t>oralismus</a:t>
            </a:r>
            <a:endParaRPr lang="cs-CZ" altLang="cs-CZ" sz="2400" b="1" dirty="0" smtClean="0">
              <a:latin typeface="Arial Narrow" pitchFamily="34" charset="0"/>
            </a:endParaRPr>
          </a:p>
          <a:p>
            <a:pPr algn="just">
              <a:buNone/>
            </a:pPr>
            <a:endParaRPr lang="cs-CZ" altLang="cs-CZ" sz="2400" dirty="0" smtClean="0">
              <a:latin typeface="Arial Narrow" pitchFamily="34" charset="0"/>
            </a:endParaRPr>
          </a:p>
          <a:p>
            <a:pPr algn="just"/>
            <a:r>
              <a:rPr lang="cs-CZ" altLang="cs-CZ" sz="2400" dirty="0" smtClean="0">
                <a:latin typeface="Arial Narrow" pitchFamily="34" charset="0"/>
              </a:rPr>
              <a:t>odpůrci orální metody argumentují tím, že bez užití posunků a písma dochází u jedinců se SP k</a:t>
            </a:r>
            <a:r>
              <a:rPr lang="cs-CZ" altLang="cs-CZ" sz="2400" b="1" dirty="0" smtClean="0">
                <a:latin typeface="Arial Narrow" pitchFamily="34" charset="0"/>
              </a:rPr>
              <a:t> verbalismu</a:t>
            </a:r>
          </a:p>
          <a:p>
            <a:pPr algn="just"/>
            <a:r>
              <a:rPr lang="cs-CZ" altLang="cs-CZ" sz="2400" dirty="0" smtClean="0">
                <a:latin typeface="Arial Narrow" pitchFamily="34" charset="0"/>
              </a:rPr>
              <a:t>nastává </a:t>
            </a:r>
            <a:r>
              <a:rPr lang="cs-CZ" altLang="cs-CZ" sz="2400" b="1" dirty="0" smtClean="0">
                <a:latin typeface="Arial Narrow" pitchFamily="34" charset="0"/>
              </a:rPr>
              <a:t>sto let temna </a:t>
            </a:r>
            <a:r>
              <a:rPr lang="cs-CZ" altLang="cs-CZ" sz="2400" dirty="0" smtClean="0">
                <a:latin typeface="Arial Narrow" pitchFamily="34" charset="0"/>
              </a:rPr>
              <a:t>pro komunitu neslyšících</a:t>
            </a:r>
          </a:p>
          <a:p>
            <a:pPr algn="just"/>
            <a:r>
              <a:rPr lang="cs-CZ" altLang="cs-CZ" sz="2400" dirty="0" smtClean="0">
                <a:latin typeface="Arial Narrow" pitchFamily="34" charset="0"/>
              </a:rPr>
              <a:t>jediným zástupcem francouzské metody byl ředitel </a:t>
            </a:r>
            <a:r>
              <a:rPr lang="cs-CZ" altLang="cs-CZ" sz="2400" dirty="0" err="1" smtClean="0">
                <a:latin typeface="Arial Narrow" pitchFamily="34" charset="0"/>
              </a:rPr>
              <a:t>Gallaudetovy</a:t>
            </a:r>
            <a:r>
              <a:rPr lang="cs-CZ" altLang="cs-CZ" sz="2400" dirty="0" smtClean="0">
                <a:latin typeface="Arial Narrow" pitchFamily="34" charset="0"/>
              </a:rPr>
              <a:t> univerzity</a:t>
            </a:r>
          </a:p>
          <a:p>
            <a:pPr algn="just"/>
            <a:r>
              <a:rPr lang="cs-CZ" altLang="cs-CZ" sz="2400" dirty="0" smtClean="0">
                <a:latin typeface="Arial Narrow" pitchFamily="34" charset="0"/>
              </a:rPr>
              <a:t>přijetí orální metody se později ukázalo jako chybné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homas_Gallaudet_1822-1902_-_Brady-Han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681" y="0"/>
            <a:ext cx="2775025" cy="5506692"/>
          </a:xfrm>
          <a:prstGeom prst="rect">
            <a:avLst/>
          </a:prstGeom>
        </p:spPr>
      </p:pic>
      <p:pic>
        <p:nvPicPr>
          <p:cNvPr id="5" name="Obrázek 4" descr="College Hall Chapel Hall Fowler Hall(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5" y="-1"/>
            <a:ext cx="6516216" cy="2984807"/>
          </a:xfrm>
          <a:prstGeom prst="rect">
            <a:avLst/>
          </a:prstGeom>
        </p:spPr>
      </p:pic>
      <p:pic>
        <p:nvPicPr>
          <p:cNvPr id="6" name="Obrázek 5" descr="1-5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852936"/>
            <a:ext cx="5004048" cy="34672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Narrow" pitchFamily="34" charset="0"/>
              </a:rPr>
              <a:t>Česká země 1</a:t>
            </a:r>
            <a:endParaRPr lang="cs-CZ" b="1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u="sng" dirty="0" smtClean="0">
                <a:latin typeface="Arial Narrow" pitchFamily="34" charset="0"/>
              </a:rPr>
              <a:t>18. – 19. století</a:t>
            </a:r>
          </a:p>
          <a:p>
            <a:r>
              <a:rPr lang="cs-CZ" sz="2400" b="1" dirty="0" smtClean="0">
                <a:latin typeface="Arial Narrow" pitchFamily="34" charset="0"/>
              </a:rPr>
              <a:t>Karel Berger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>
                <a:latin typeface="Arial Narrow" pitchFamily="34" charset="0"/>
              </a:rPr>
              <a:t>ředitel Pražského ústavu (1786)</a:t>
            </a:r>
          </a:p>
          <a:p>
            <a:r>
              <a:rPr lang="cs-CZ" sz="2400" b="1" dirty="0" smtClean="0">
                <a:latin typeface="Arial Narrow" pitchFamily="34" charset="0"/>
              </a:rPr>
              <a:t>Václav </a:t>
            </a:r>
            <a:r>
              <a:rPr lang="cs-CZ" sz="2400" b="1" dirty="0" err="1" smtClean="0">
                <a:latin typeface="Arial Narrow" pitchFamily="34" charset="0"/>
              </a:rPr>
              <a:t>Frost</a:t>
            </a:r>
            <a:endParaRPr lang="cs-CZ" sz="2400" b="1" dirty="0" smtClean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zachovává přirozenou posunkovou řeč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vývoj řeči u SP má probíhat přirozeně, beze skoků 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 „</a:t>
            </a:r>
            <a:r>
              <a:rPr lang="cs-CZ" altLang="cs-CZ" sz="2400" i="1" dirty="0" err="1" smtClean="0">
                <a:latin typeface="Arial Narrow" pitchFamily="34" charset="0"/>
              </a:rPr>
              <a:t>Frostova</a:t>
            </a:r>
            <a:r>
              <a:rPr lang="cs-CZ" altLang="cs-CZ" sz="2400" i="1" dirty="0" smtClean="0">
                <a:latin typeface="Arial Narrow" pitchFamily="34" charset="0"/>
              </a:rPr>
              <a:t> kombinovaná metoda“</a:t>
            </a:r>
            <a:endParaRPr lang="cs-CZ" altLang="cs-CZ" sz="2400" dirty="0" smtClean="0">
              <a:latin typeface="Arial Narrow" pitchFamily="34" charset="0"/>
            </a:endParaRPr>
          </a:p>
          <a:p>
            <a:r>
              <a:rPr lang="cs-CZ" sz="2400" b="1" dirty="0" smtClean="0">
                <a:latin typeface="Arial Narrow" pitchFamily="34" charset="0"/>
              </a:rPr>
              <a:t>Václav Koťátko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>
                <a:latin typeface="Arial Narrow" pitchFamily="34" charset="0"/>
              </a:rPr>
              <a:t>první učebnice pro neslyšící</a:t>
            </a:r>
          </a:p>
          <a:p>
            <a:r>
              <a:rPr lang="cs-CZ" sz="2400" b="1" dirty="0" smtClean="0">
                <a:latin typeface="Arial Narrow" pitchFamily="34" charset="0"/>
              </a:rPr>
              <a:t>Karel Malý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>
                <a:latin typeface="Arial Narrow" pitchFamily="34" charset="0"/>
              </a:rPr>
              <a:t>významný učitel neslyšících u nás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>
                <a:latin typeface="Arial Narrow" pitchFamily="34" charset="0"/>
              </a:rPr>
              <a:t>logopedie</a:t>
            </a:r>
            <a:endParaRPr lang="cs-CZ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Narrow" pitchFamily="34" charset="0"/>
              </a:rPr>
              <a:t>Česká země 2</a:t>
            </a:r>
            <a:endParaRPr lang="cs-CZ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b="1" u="sng" dirty="0" smtClean="0">
                <a:latin typeface="Arial Narrow" pitchFamily="34" charset="0"/>
              </a:rPr>
              <a:t>20. STOLETÍ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smtClean="0">
                <a:latin typeface="Arial Narrow" pitchFamily="34" charset="0"/>
              </a:rPr>
              <a:t>Konstantin </a:t>
            </a:r>
            <a:r>
              <a:rPr lang="cs-CZ" altLang="cs-CZ" sz="2400" b="1" dirty="0" err="1" smtClean="0">
                <a:latin typeface="Arial Narrow" pitchFamily="34" charset="0"/>
              </a:rPr>
              <a:t>Malisch</a:t>
            </a:r>
            <a:r>
              <a:rPr lang="cs-CZ" altLang="cs-CZ" sz="2400" dirty="0" smtClean="0">
                <a:latin typeface="Arial Narrow" pitchFamily="34" charset="0"/>
              </a:rPr>
              <a:t> 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učitel v Ratiboři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b="1" dirty="0" smtClean="0">
                <a:latin typeface="Arial Narrow" pitchFamily="34" charset="0"/>
              </a:rPr>
              <a:t>mluvení</a:t>
            </a:r>
            <a:r>
              <a:rPr lang="cs-CZ" altLang="cs-CZ" sz="2400" dirty="0" smtClean="0">
                <a:latin typeface="Arial Narrow" pitchFamily="34" charset="0"/>
              </a:rPr>
              <a:t> je </a:t>
            </a:r>
            <a:r>
              <a:rPr lang="cs-CZ" altLang="cs-CZ" sz="2400" b="1" dirty="0" err="1" smtClean="0">
                <a:latin typeface="Arial Narrow" pitchFamily="34" charset="0"/>
              </a:rPr>
              <a:t>reflektologický</a:t>
            </a:r>
            <a:r>
              <a:rPr lang="cs-CZ" altLang="cs-CZ" sz="2400" b="1" dirty="0" smtClean="0">
                <a:latin typeface="Arial Narrow" pitchFamily="34" charset="0"/>
              </a:rPr>
              <a:t> proces </a:t>
            </a:r>
            <a:r>
              <a:rPr lang="cs-CZ" altLang="cs-CZ" sz="2400" dirty="0" smtClean="0">
                <a:latin typeface="Arial Narrow" pitchFamily="34" charset="0"/>
              </a:rPr>
              <a:t>(bezděčný, lépe si jej neuvědomovat), </a:t>
            </a:r>
            <a:r>
              <a:rPr lang="cs-CZ" altLang="cs-CZ" sz="2400" b="1" dirty="0" smtClean="0">
                <a:latin typeface="Arial Narrow" pitchFamily="34" charset="0"/>
              </a:rPr>
              <a:t>obsah je důležitější než forma</a:t>
            </a:r>
            <a:r>
              <a:rPr lang="cs-CZ" altLang="cs-CZ" sz="2400" dirty="0" smtClean="0">
                <a:latin typeface="Arial Narrow" pitchFamily="34" charset="0"/>
              </a:rPr>
              <a:t>, artikulační vyučování začíná </a:t>
            </a:r>
            <a:r>
              <a:rPr lang="cs-CZ" altLang="cs-CZ" sz="2400" b="1" dirty="0" smtClean="0">
                <a:latin typeface="Arial Narrow" pitchFamily="34" charset="0"/>
              </a:rPr>
              <a:t>celky</a:t>
            </a:r>
            <a:r>
              <a:rPr lang="cs-CZ" altLang="cs-CZ" sz="2400" dirty="0" smtClean="0">
                <a:latin typeface="Arial Narrow" pitchFamily="34" charset="0"/>
              </a:rPr>
              <a:t> (analytický </a:t>
            </a:r>
            <a:r>
              <a:rPr lang="cs-CZ" altLang="cs-CZ" sz="2400" dirty="0" smtClean="0">
                <a:latin typeface="Arial Narrow" pitchFamily="34" charset="0"/>
              </a:rPr>
              <a:t>postup, </a:t>
            </a:r>
            <a:r>
              <a:rPr lang="cs-CZ" altLang="cs-CZ" sz="2400" dirty="0" smtClean="0">
                <a:latin typeface="Arial Narrow" pitchFamily="34" charset="0"/>
              </a:rPr>
              <a:t>„</a:t>
            </a:r>
            <a:r>
              <a:rPr lang="cs-CZ" altLang="cs-CZ" sz="2400" dirty="0" err="1" smtClean="0">
                <a:latin typeface="Arial Narrow" pitchFamily="34" charset="0"/>
              </a:rPr>
              <a:t>papa</a:t>
            </a:r>
            <a:r>
              <a:rPr lang="cs-CZ" altLang="cs-CZ" sz="2400" dirty="0" smtClean="0">
                <a:latin typeface="Arial Narrow" pitchFamily="34" charset="0"/>
              </a:rPr>
              <a:t> </a:t>
            </a:r>
            <a:r>
              <a:rPr lang="cs-CZ" altLang="cs-CZ" sz="2400" dirty="0" err="1" smtClean="0">
                <a:latin typeface="Arial Narrow" pitchFamily="34" charset="0"/>
              </a:rPr>
              <a:t>pá</a:t>
            </a:r>
            <a:r>
              <a:rPr lang="cs-CZ" altLang="cs-CZ" sz="2400" dirty="0" smtClean="0">
                <a:latin typeface="Arial Narrow" pitchFamily="34" charset="0"/>
              </a:rPr>
              <a:t>“, dále větné celky a věty)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b="1" dirty="0" err="1" smtClean="0">
                <a:latin typeface="Arial Narrow" pitchFamily="34" charset="0"/>
              </a:rPr>
              <a:t>Malischova</a:t>
            </a:r>
            <a:r>
              <a:rPr lang="cs-CZ" altLang="cs-CZ" sz="2400" b="1" dirty="0" smtClean="0">
                <a:latin typeface="Arial Narrow" pitchFamily="34" charset="0"/>
              </a:rPr>
              <a:t> metoda</a:t>
            </a:r>
            <a:r>
              <a:rPr lang="cs-CZ" altLang="cs-CZ" sz="2400" dirty="0" smtClean="0">
                <a:latin typeface="Arial Narrow" pitchFamily="34" charset="0"/>
              </a:rPr>
              <a:t> („</a:t>
            </a:r>
            <a:r>
              <a:rPr lang="cs-CZ" altLang="cs-CZ" sz="2400" b="1" dirty="0" smtClean="0">
                <a:latin typeface="Arial Narrow" pitchFamily="34" charset="0"/>
              </a:rPr>
              <a:t>mateřská metoda“) </a:t>
            </a:r>
            <a:r>
              <a:rPr lang="cs-CZ" altLang="cs-CZ" sz="2400" dirty="0" smtClean="0">
                <a:latin typeface="Arial Narrow" pitchFamily="34" charset="0"/>
              </a:rPr>
              <a:t>– dítě se má učit odezírat už odmalička, vzorem mu má být matka, rozvoj řeči odezíráním, čtení, dává přednost obsahu (celá slova) před vyslovováním a odezíráním jednotlivých hlásek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odmítá čistě orální metodu</a:t>
            </a:r>
          </a:p>
          <a:p>
            <a:pPr>
              <a:buNone/>
            </a:pPr>
            <a:endParaRPr lang="cs-CZ" b="1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609344"/>
          </a:xfrm>
        </p:spPr>
        <p:txBody>
          <a:bodyPr/>
          <a:lstStyle/>
          <a:p>
            <a:r>
              <a:rPr lang="cs-CZ" b="1" dirty="0" smtClean="0">
                <a:latin typeface="Arial Narrow" pitchFamily="34" charset="0"/>
              </a:rPr>
              <a:t>Po roce 1945 1</a:t>
            </a:r>
            <a:endParaRPr lang="cs-CZ" b="1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sz="2800" b="1" u="sng" dirty="0" smtClean="0">
                <a:latin typeface="Arial Narrow" pitchFamily="34" charset="0"/>
              </a:rPr>
              <a:t>VELKÁ </a:t>
            </a:r>
            <a:r>
              <a:rPr lang="cs-CZ" altLang="cs-CZ" sz="2800" b="1" u="sng" dirty="0" smtClean="0">
                <a:latin typeface="Arial Narrow" pitchFamily="34" charset="0"/>
              </a:rPr>
              <a:t>BRITÁNIE</a:t>
            </a:r>
          </a:p>
          <a:p>
            <a:pPr>
              <a:lnSpc>
                <a:spcPct val="80000"/>
              </a:lnSpc>
              <a:buNone/>
            </a:pPr>
            <a:endParaRPr lang="cs-CZ" altLang="cs-CZ" sz="2800" b="1" u="sng" dirty="0" smtClean="0">
              <a:latin typeface="Arial Narrow" pitchFamily="34" charset="0"/>
            </a:endParaRPr>
          </a:p>
          <a:p>
            <a:pPr lvl="1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400" b="1" dirty="0" smtClean="0">
                <a:latin typeface="Arial Narrow" pitchFamily="34" charset="0"/>
              </a:rPr>
              <a:t>MŠ Manchester</a:t>
            </a:r>
          </a:p>
          <a:p>
            <a:pPr lvl="2" algn="just">
              <a:lnSpc>
                <a:spcPct val="80000"/>
              </a:lnSpc>
            </a:pPr>
            <a:r>
              <a:rPr lang="cs-CZ" altLang="cs-CZ" sz="2400" dirty="0" smtClean="0">
                <a:latin typeface="Arial Narrow" pitchFamily="34" charset="0"/>
              </a:rPr>
              <a:t>1920 – počátky rané péče, spolupráce s rodiči</a:t>
            </a:r>
          </a:p>
          <a:p>
            <a:pPr lvl="1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20. léta – </a:t>
            </a:r>
            <a:r>
              <a:rPr lang="cs-CZ" altLang="cs-CZ" sz="2400" b="1" dirty="0" err="1" smtClean="0">
                <a:latin typeface="Arial Narrow" pitchFamily="34" charset="0"/>
              </a:rPr>
              <a:t>Ewing</a:t>
            </a:r>
            <a:r>
              <a:rPr lang="cs-CZ" altLang="cs-CZ" sz="2400" dirty="0" smtClean="0">
                <a:latin typeface="Arial Narrow" pitchFamily="34" charset="0"/>
              </a:rPr>
              <a:t> založil kliniku</a:t>
            </a:r>
          </a:p>
          <a:p>
            <a:pPr lvl="2" algn="just">
              <a:lnSpc>
                <a:spcPct val="80000"/>
              </a:lnSpc>
            </a:pPr>
            <a:r>
              <a:rPr lang="cs-CZ" altLang="cs-CZ" sz="2400" dirty="0" smtClean="0">
                <a:latin typeface="Arial Narrow" pitchFamily="34" charset="0"/>
              </a:rPr>
              <a:t>Od 1928 vyšetřováno pomocí audiometru</a:t>
            </a:r>
          </a:p>
          <a:p>
            <a:pPr lvl="2" algn="just">
              <a:lnSpc>
                <a:spcPct val="80000"/>
              </a:lnSpc>
            </a:pPr>
            <a:r>
              <a:rPr lang="cs-CZ" altLang="cs-CZ" sz="2400" dirty="0" smtClean="0">
                <a:latin typeface="Arial Narrow" pitchFamily="34" charset="0"/>
              </a:rPr>
              <a:t>30. léta – přechod na elektroakustické pomůcky</a:t>
            </a:r>
          </a:p>
          <a:p>
            <a:pPr lvl="1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400" b="1" dirty="0" err="1" smtClean="0">
                <a:latin typeface="Arial Narrow" pitchFamily="34" charset="0"/>
              </a:rPr>
              <a:t>Ewingová</a:t>
            </a:r>
            <a:r>
              <a:rPr lang="cs-CZ" altLang="cs-CZ" sz="2400" b="1" dirty="0" smtClean="0">
                <a:latin typeface="Arial Narrow" pitchFamily="34" charset="0"/>
              </a:rPr>
              <a:t> </a:t>
            </a:r>
            <a:r>
              <a:rPr lang="cs-CZ" altLang="cs-CZ" sz="2400" dirty="0" smtClean="0">
                <a:latin typeface="Arial Narrow" pitchFamily="34" charset="0"/>
              </a:rPr>
              <a:t>(sama byla nedoslýchavá, později ohluchla)</a:t>
            </a:r>
          </a:p>
          <a:p>
            <a:pPr lvl="2" algn="just">
              <a:lnSpc>
                <a:spcPct val="80000"/>
              </a:lnSpc>
            </a:pPr>
            <a:r>
              <a:rPr lang="cs-CZ" altLang="cs-CZ" sz="2400" dirty="0" smtClean="0">
                <a:latin typeface="Arial Narrow" pitchFamily="34" charset="0"/>
              </a:rPr>
              <a:t>věnovala se rané péči SP dětí, pracovala také s dětmi do 1 roku</a:t>
            </a:r>
          </a:p>
          <a:p>
            <a:pPr lvl="2" algn="just">
              <a:lnSpc>
                <a:spcPct val="80000"/>
              </a:lnSpc>
            </a:pPr>
            <a:r>
              <a:rPr lang="cs-CZ" altLang="cs-CZ" sz="2400" dirty="0" smtClean="0">
                <a:latin typeface="Arial Narrow" pitchFamily="34" charset="0"/>
              </a:rPr>
              <a:t>od 13. měsíce jsou děti schopné odezírat</a:t>
            </a:r>
          </a:p>
          <a:p>
            <a:pPr lvl="2" algn="just">
              <a:lnSpc>
                <a:spcPct val="80000"/>
              </a:lnSpc>
            </a:pPr>
            <a:r>
              <a:rPr lang="cs-CZ" altLang="cs-CZ" sz="2400" dirty="0" smtClean="0">
                <a:latin typeface="Arial Narrow" pitchFamily="34" charset="0"/>
              </a:rPr>
              <a:t>prokázala potřebu sluchadel u dětí v co nejranějším věku – zprostředkování atmosféry, vibrací; metoda </a:t>
            </a:r>
            <a:r>
              <a:rPr lang="cs-CZ" altLang="cs-CZ" sz="2400" i="1" dirty="0" err="1" smtClean="0">
                <a:latin typeface="Arial Narrow" pitchFamily="34" charset="0"/>
              </a:rPr>
              <a:t>Listening</a:t>
            </a:r>
            <a:r>
              <a:rPr lang="cs-CZ" altLang="cs-CZ" sz="2400" i="1" dirty="0" smtClean="0">
                <a:latin typeface="Arial Narrow" pitchFamily="34" charset="0"/>
              </a:rPr>
              <a:t> – </a:t>
            </a:r>
            <a:r>
              <a:rPr lang="cs-CZ" altLang="cs-CZ" sz="2400" i="1" dirty="0" err="1" smtClean="0">
                <a:latin typeface="Arial Narrow" pitchFamily="34" charset="0"/>
              </a:rPr>
              <a:t>Reading</a:t>
            </a:r>
            <a:r>
              <a:rPr lang="cs-CZ" altLang="cs-CZ" sz="2400" i="1" dirty="0" smtClean="0">
                <a:latin typeface="Arial Narrow" pitchFamily="34" charset="0"/>
              </a:rPr>
              <a:t> – </a:t>
            </a:r>
            <a:r>
              <a:rPr lang="cs-CZ" altLang="cs-CZ" sz="2400" i="1" dirty="0" err="1" smtClean="0">
                <a:latin typeface="Arial Narrow" pitchFamily="34" charset="0"/>
              </a:rPr>
              <a:t>Speaking</a:t>
            </a:r>
            <a:endParaRPr lang="cs-CZ" altLang="cs-CZ" sz="2400" dirty="0" smtClean="0">
              <a:latin typeface="Arial Narrow" pitchFamily="34" charset="0"/>
            </a:endParaRPr>
          </a:p>
          <a:p>
            <a:pPr lvl="1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manželé </a:t>
            </a:r>
            <a:r>
              <a:rPr lang="cs-CZ" altLang="cs-CZ" sz="2400" dirty="0" err="1" smtClean="0">
                <a:latin typeface="Arial Narrow" pitchFamily="34" charset="0"/>
              </a:rPr>
              <a:t>Ewingovi</a:t>
            </a:r>
            <a:r>
              <a:rPr lang="cs-CZ" altLang="cs-CZ" sz="2400" dirty="0" smtClean="0">
                <a:latin typeface="Arial Narrow" pitchFamily="34" charset="0"/>
              </a:rPr>
              <a:t> publikovali řadu odborných knih, založili nový vědní obor – </a:t>
            </a:r>
            <a:r>
              <a:rPr lang="cs-CZ" altLang="cs-CZ" sz="2400" b="1" dirty="0" smtClean="0">
                <a:latin typeface="Arial Narrow" pitchFamily="34" charset="0"/>
              </a:rPr>
              <a:t>audiologii</a:t>
            </a:r>
          </a:p>
          <a:p>
            <a:pPr lvl="1" algn="just">
              <a:lnSpc>
                <a:spcPct val="80000"/>
              </a:lnSpc>
              <a:buNone/>
            </a:pPr>
            <a:r>
              <a:rPr lang="cs-CZ" altLang="cs-CZ" sz="2400" dirty="0" smtClean="0">
                <a:latin typeface="Arial Narrow" pitchFamily="34" charset="0"/>
                <a:sym typeface="Wingdings" pitchFamily="2" charset="2"/>
              </a:rPr>
              <a:t> Německo, Nizozemí, Polsko, Japonsko, USA</a:t>
            </a:r>
            <a:endParaRPr lang="cs-CZ" alt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Narrow" pitchFamily="34" charset="0"/>
              </a:rPr>
              <a:t>Po roce 1945 2</a:t>
            </a:r>
            <a:endParaRPr lang="cs-CZ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cs-CZ" altLang="cs-CZ" sz="2800" b="1" u="sng" dirty="0" smtClean="0">
                <a:latin typeface="Arial Narrow" panose="020B0606020202030204" pitchFamily="34" charset="0"/>
              </a:rPr>
              <a:t>USA</a:t>
            </a:r>
          </a:p>
          <a:p>
            <a:pPr lvl="1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600" b="1" dirty="0" smtClean="0">
                <a:latin typeface="Arial Narrow" panose="020B0606020202030204" pitchFamily="34" charset="0"/>
              </a:rPr>
              <a:t>John </a:t>
            </a:r>
            <a:r>
              <a:rPr lang="cs-CZ" altLang="cs-CZ" sz="2600" b="1" dirty="0" err="1" smtClean="0">
                <a:latin typeface="Arial Narrow" panose="020B0606020202030204" pitchFamily="34" charset="0"/>
              </a:rPr>
              <a:t>Spencer</a:t>
            </a:r>
            <a:r>
              <a:rPr lang="cs-CZ" altLang="cs-CZ" sz="2600" b="1" dirty="0" smtClean="0">
                <a:latin typeface="Arial Narrow" panose="020B0606020202030204" pitchFamily="34" charset="0"/>
              </a:rPr>
              <a:t> </a:t>
            </a:r>
            <a:r>
              <a:rPr lang="cs-CZ" altLang="cs-CZ" sz="2600" b="1" dirty="0" err="1" smtClean="0">
                <a:latin typeface="Arial Narrow" panose="020B0606020202030204" pitchFamily="34" charset="0"/>
              </a:rPr>
              <a:t>Tracy</a:t>
            </a:r>
            <a:r>
              <a:rPr lang="cs-CZ" altLang="cs-CZ" sz="2600" u="sng" dirty="0" smtClean="0">
                <a:latin typeface="Arial Narrow" panose="020B0606020202030204" pitchFamily="34" charset="0"/>
              </a:rPr>
              <a:t> </a:t>
            </a:r>
          </a:p>
          <a:p>
            <a:pPr lvl="2" algn="just">
              <a:lnSpc>
                <a:spcPct val="80000"/>
              </a:lnSpc>
            </a:pPr>
            <a:r>
              <a:rPr lang="cs-CZ" altLang="cs-CZ" sz="2600" dirty="0" err="1" smtClean="0">
                <a:latin typeface="Arial Narrow" panose="020B0606020202030204" pitchFamily="34" charset="0"/>
              </a:rPr>
              <a:t>holywoodský</a:t>
            </a:r>
            <a:r>
              <a:rPr lang="cs-CZ" altLang="cs-CZ" sz="2600" dirty="0" smtClean="0">
                <a:latin typeface="Arial Narrow" panose="020B0606020202030204" pitchFamily="34" charset="0"/>
              </a:rPr>
              <a:t> herec, měl neslyšícího syna</a:t>
            </a:r>
          </a:p>
          <a:p>
            <a:pPr lvl="2" algn="just">
              <a:lnSpc>
                <a:spcPct val="80000"/>
              </a:lnSpc>
            </a:pPr>
            <a:r>
              <a:rPr lang="cs-CZ" altLang="cs-CZ" sz="2600" dirty="0" smtClean="0">
                <a:latin typeface="Arial Narrow" panose="020B0606020202030204" pitchFamily="34" charset="0"/>
              </a:rPr>
              <a:t>1943 založil v LA kliniku – bezplatné poradenské centrum pro rodiče SP dětí a vědecké středisko</a:t>
            </a:r>
          </a:p>
          <a:p>
            <a:pPr lvl="2" algn="just">
              <a:lnSpc>
                <a:spcPct val="80000"/>
              </a:lnSpc>
            </a:pPr>
            <a:r>
              <a:rPr lang="cs-CZ" altLang="cs-CZ" sz="2600" b="1" dirty="0" err="1" smtClean="0">
                <a:latin typeface="Arial Narrow" panose="020B0606020202030204" pitchFamily="34" charset="0"/>
              </a:rPr>
              <a:t>Tracyho</a:t>
            </a:r>
            <a:r>
              <a:rPr lang="cs-CZ" altLang="cs-CZ" sz="2600" b="1" dirty="0" smtClean="0">
                <a:latin typeface="Arial Narrow" panose="020B0606020202030204" pitchFamily="34" charset="0"/>
              </a:rPr>
              <a:t> korespondenční kurzy </a:t>
            </a:r>
          </a:p>
          <a:p>
            <a:pPr lvl="2" algn="just">
              <a:lnSpc>
                <a:spcPct val="80000"/>
              </a:lnSpc>
            </a:pPr>
            <a:r>
              <a:rPr lang="cs-CZ" altLang="cs-CZ" sz="2600" dirty="0" smtClean="0">
                <a:latin typeface="Arial Narrow" panose="020B0606020202030204" pitchFamily="34" charset="0"/>
              </a:rPr>
              <a:t>přeloženy do 16 světových jazyků</a:t>
            </a:r>
          </a:p>
          <a:p>
            <a:pPr lvl="1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600" b="1" dirty="0" err="1" smtClean="0">
                <a:latin typeface="Arial Narrow" panose="020B0606020202030204" pitchFamily="34" charset="0"/>
              </a:rPr>
              <a:t>Gallaudet</a:t>
            </a:r>
            <a:r>
              <a:rPr lang="cs-CZ" altLang="cs-CZ" sz="2600" b="1" dirty="0" smtClean="0">
                <a:latin typeface="Arial Narrow" panose="020B0606020202030204" pitchFamily="34" charset="0"/>
              </a:rPr>
              <a:t> College </a:t>
            </a:r>
            <a:r>
              <a:rPr lang="cs-CZ" altLang="cs-CZ" sz="2600" dirty="0" smtClean="0">
                <a:latin typeface="Arial Narrow" panose="020B0606020202030204" pitchFamily="34" charset="0"/>
              </a:rPr>
              <a:t>– Washington, 1864 – VŠ pro neslyšící; studenti, rektor i profesoři se SP</a:t>
            </a:r>
            <a:endParaRPr lang="cs-CZ" altLang="cs-CZ" sz="2600" b="1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endParaRPr lang="cs-CZ" altLang="cs-CZ" sz="2100" b="1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cs-CZ" altLang="cs-CZ" sz="2800" b="1" u="sng" dirty="0" smtClean="0">
                <a:latin typeface="Arial Narrow" panose="020B0606020202030204" pitchFamily="34" charset="0"/>
              </a:rPr>
              <a:t>NIZOZEMÍ</a:t>
            </a:r>
          </a:p>
          <a:p>
            <a:pPr lvl="1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600" b="1" dirty="0" err="1" smtClean="0">
                <a:latin typeface="Arial Narrow" panose="020B0606020202030204" pitchFamily="34" charset="0"/>
              </a:rPr>
              <a:t>Antonius</a:t>
            </a:r>
            <a:r>
              <a:rPr lang="cs-CZ" altLang="cs-CZ" sz="2600" b="1" dirty="0" smtClean="0">
                <a:latin typeface="Arial Narrow" panose="020B0606020202030204" pitchFamily="34" charset="0"/>
              </a:rPr>
              <a:t> van </a:t>
            </a:r>
            <a:r>
              <a:rPr lang="cs-CZ" altLang="cs-CZ" sz="2600" b="1" dirty="0" err="1" smtClean="0">
                <a:latin typeface="Arial Narrow" panose="020B0606020202030204" pitchFamily="34" charset="0"/>
              </a:rPr>
              <a:t>Uden</a:t>
            </a:r>
            <a:r>
              <a:rPr lang="cs-CZ" altLang="cs-CZ" sz="2600" dirty="0" smtClean="0">
                <a:latin typeface="Arial Narrow" panose="020B0606020202030204" pitchFamily="34" charset="0"/>
              </a:rPr>
              <a:t> </a:t>
            </a:r>
          </a:p>
          <a:p>
            <a:pPr lvl="2" algn="just">
              <a:lnSpc>
                <a:spcPct val="80000"/>
              </a:lnSpc>
            </a:pPr>
            <a:r>
              <a:rPr lang="cs-CZ" altLang="cs-CZ" sz="2600" dirty="0" smtClean="0">
                <a:latin typeface="Arial Narrow" panose="020B0606020202030204" pitchFamily="34" charset="0"/>
              </a:rPr>
              <a:t>ústav v </a:t>
            </a:r>
            <a:r>
              <a:rPr lang="cs-CZ" altLang="cs-CZ" sz="2600" dirty="0" err="1" smtClean="0">
                <a:latin typeface="Arial Narrow" panose="020B0606020202030204" pitchFamily="34" charset="0"/>
              </a:rPr>
              <a:t>Saint</a:t>
            </a:r>
            <a:r>
              <a:rPr lang="cs-CZ" altLang="cs-CZ" sz="2600" dirty="0" smtClean="0">
                <a:latin typeface="Arial Narrow" panose="020B0606020202030204" pitchFamily="34" charset="0"/>
              </a:rPr>
              <a:t> </a:t>
            </a:r>
            <a:r>
              <a:rPr lang="cs-CZ" altLang="cs-CZ" sz="2600" dirty="0" err="1" smtClean="0">
                <a:latin typeface="Arial Narrow" panose="020B0606020202030204" pitchFamily="34" charset="0"/>
              </a:rPr>
              <a:t>Michielsgestel</a:t>
            </a:r>
            <a:endParaRPr lang="cs-CZ" altLang="cs-CZ" sz="2600" dirty="0" smtClean="0">
              <a:latin typeface="Arial Narrow" panose="020B0606020202030204" pitchFamily="34" charset="0"/>
            </a:endParaRPr>
          </a:p>
          <a:p>
            <a:pPr lvl="3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600" dirty="0" smtClean="0">
                <a:latin typeface="Arial Narrow" panose="020B0606020202030204" pitchFamily="34" charset="0"/>
              </a:rPr>
              <a:t>metoda soustavného vyučování mluvení ve věku od 3,5 let</a:t>
            </a:r>
          </a:p>
          <a:p>
            <a:pPr lvl="3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600" dirty="0" smtClean="0">
                <a:latin typeface="Arial Narrow" panose="020B0606020202030204" pitchFamily="34" charset="0"/>
              </a:rPr>
              <a:t>východisko: rozhovor matky a dítěte</a:t>
            </a:r>
          </a:p>
          <a:p>
            <a:pPr lvl="3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600" dirty="0" smtClean="0">
                <a:latin typeface="Arial Narrow" panose="020B0606020202030204" pitchFamily="34" charset="0"/>
              </a:rPr>
              <a:t>důležitá „prevence hluchoty“ – zabránit ztrátě zájmu o svět zvuků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609344"/>
          </a:xfrm>
        </p:spPr>
        <p:txBody>
          <a:bodyPr/>
          <a:lstStyle/>
          <a:p>
            <a:r>
              <a:rPr lang="cs-CZ" b="1" dirty="0" smtClean="0">
                <a:latin typeface="Arial Narrow" pitchFamily="34" charset="0"/>
              </a:rPr>
              <a:t>Konec 20. století</a:t>
            </a:r>
            <a:endParaRPr lang="cs-CZ" b="1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cs-CZ" altLang="cs-CZ" sz="2800" b="1" dirty="0" smtClean="0">
                <a:latin typeface="Arial Narrow" pitchFamily="34" charset="0"/>
              </a:rPr>
              <a:t>Metody ve vyučování:</a:t>
            </a:r>
          </a:p>
          <a:p>
            <a:pPr algn="just">
              <a:lnSpc>
                <a:spcPct val="90000"/>
              </a:lnSpc>
              <a:buNone/>
            </a:pPr>
            <a:endParaRPr lang="cs-CZ" altLang="cs-CZ" sz="2600" b="1" u="sng" dirty="0" smtClean="0">
              <a:latin typeface="Arial Narrow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2600" b="1" dirty="0" smtClean="0">
                <a:latin typeface="Arial Narrow" pitchFamily="34" charset="0"/>
              </a:rPr>
              <a:t>orální metody</a:t>
            </a:r>
            <a:endParaRPr lang="cs-CZ" altLang="cs-CZ" sz="2600" dirty="0" smtClean="0">
              <a:latin typeface="Arial Narrow" pitchFamily="34" charset="0"/>
            </a:endParaRP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600" dirty="0" err="1" smtClean="0">
                <a:latin typeface="Arial Narrow" pitchFamily="34" charset="0"/>
              </a:rPr>
              <a:t>unisenzorický</a:t>
            </a:r>
            <a:r>
              <a:rPr lang="cs-CZ" altLang="cs-CZ" sz="2600" dirty="0" smtClean="0">
                <a:latin typeface="Arial Narrow" pitchFamily="34" charset="0"/>
              </a:rPr>
              <a:t> přístup 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600" dirty="0" err="1" smtClean="0">
                <a:latin typeface="Arial Narrow" pitchFamily="34" charset="0"/>
              </a:rPr>
              <a:t>multisenzorický</a:t>
            </a:r>
            <a:r>
              <a:rPr lang="cs-CZ" altLang="cs-CZ" sz="2600" dirty="0" smtClean="0">
                <a:latin typeface="Arial Narrow" pitchFamily="34" charset="0"/>
              </a:rPr>
              <a:t> přístup </a:t>
            </a:r>
          </a:p>
          <a:p>
            <a:pPr algn="just">
              <a:lnSpc>
                <a:spcPct val="90000"/>
              </a:lnSpc>
              <a:buNone/>
            </a:pPr>
            <a:endParaRPr lang="cs-CZ" altLang="cs-CZ" sz="2600" b="1" dirty="0" smtClean="0">
              <a:latin typeface="Arial Narrow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2600" b="1" dirty="0" smtClean="0">
                <a:latin typeface="Arial Narrow" pitchFamily="34" charset="0"/>
              </a:rPr>
              <a:t>totální komunikace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600" dirty="0" smtClean="0">
                <a:latin typeface="Arial Narrow" pitchFamily="34" charset="0"/>
              </a:rPr>
              <a:t>mluvení, odezírání, sluchová cvičení, znakové posunky a </a:t>
            </a:r>
            <a:r>
              <a:rPr lang="cs-CZ" altLang="cs-CZ" sz="2600" dirty="0" err="1" smtClean="0">
                <a:latin typeface="Arial Narrow" pitchFamily="34" charset="0"/>
              </a:rPr>
              <a:t>daktylní</a:t>
            </a:r>
            <a:r>
              <a:rPr lang="cs-CZ" altLang="cs-CZ" sz="2600" dirty="0" smtClean="0">
                <a:latin typeface="Arial Narrow" pitchFamily="34" charset="0"/>
              </a:rPr>
              <a:t> znaky..</a:t>
            </a:r>
            <a:endParaRPr lang="cs-CZ" altLang="cs-CZ" sz="2600" b="1" dirty="0" smtClean="0">
              <a:latin typeface="Arial Narrow" pitchFamily="34" charset="0"/>
            </a:endParaRPr>
          </a:p>
          <a:p>
            <a:pPr algn="just">
              <a:lnSpc>
                <a:spcPct val="90000"/>
              </a:lnSpc>
              <a:buNone/>
            </a:pPr>
            <a:endParaRPr lang="cs-CZ" altLang="cs-CZ" sz="2600" b="1" u="sng" dirty="0" smtClean="0">
              <a:latin typeface="Arial Narrow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2600" b="1" dirty="0" smtClean="0">
                <a:latin typeface="Arial Narrow" pitchFamily="34" charset="0"/>
              </a:rPr>
              <a:t>bilingvální přístup</a:t>
            </a:r>
            <a:r>
              <a:rPr lang="cs-CZ" altLang="cs-CZ" sz="2600" dirty="0" smtClean="0">
                <a:latin typeface="Arial Narrow" pitchFamily="34" charset="0"/>
              </a:rPr>
              <a:t> 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600" dirty="0" smtClean="0">
                <a:latin typeface="Arial Narrow" pitchFamily="34" charset="0"/>
              </a:rPr>
              <a:t>1. jazyk – znakový (mateřský jazyk)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600" dirty="0" smtClean="0">
                <a:latin typeface="Arial Narrow" pitchFamily="34" charset="0"/>
              </a:rPr>
              <a:t>2. jazyk – mluvený jazyk (hlavně čtení + psaní)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Narrow" pitchFamily="34" charset="0"/>
              </a:rPr>
              <a:t>U nás po roce 1990</a:t>
            </a:r>
            <a:endParaRPr lang="cs-CZ" b="1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latin typeface="Arial Narrow" pitchFamily="34" charset="0"/>
              </a:rPr>
              <a:t>SPC</a:t>
            </a:r>
          </a:p>
          <a:p>
            <a:r>
              <a:rPr lang="cs-CZ" sz="2400" dirty="0" smtClean="0">
                <a:latin typeface="Arial Narrow" pitchFamily="34" charset="0"/>
              </a:rPr>
              <a:t>SRP</a:t>
            </a:r>
          </a:p>
          <a:p>
            <a:r>
              <a:rPr lang="cs-CZ" sz="2400" dirty="0" smtClean="0">
                <a:latin typeface="Arial Narrow" pitchFamily="34" charset="0"/>
              </a:rPr>
              <a:t>zákon o znakové řeči </a:t>
            </a:r>
            <a:r>
              <a:rPr lang="cs-CZ" sz="2400" dirty="0" smtClean="0">
                <a:latin typeface="Arial Narrow" pitchFamily="34" charset="0"/>
                <a:sym typeface="Wingdings" pitchFamily="2" charset="2"/>
              </a:rPr>
              <a:t></a:t>
            </a:r>
            <a:endParaRPr lang="cs-CZ" sz="2400" dirty="0" smtClean="0">
              <a:latin typeface="Arial Narrow" pitchFamily="34" charset="0"/>
            </a:endParaRPr>
          </a:p>
          <a:p>
            <a:r>
              <a:rPr lang="cs-CZ" sz="2400" dirty="0" smtClean="0">
                <a:latin typeface="Arial Narrow" pitchFamily="34" charset="0"/>
              </a:rPr>
              <a:t>zákon o komunikačních systémech neslyšících a hluchoslepých osob</a:t>
            </a:r>
          </a:p>
          <a:p>
            <a:r>
              <a:rPr lang="cs-CZ" sz="2400" dirty="0" smtClean="0">
                <a:latin typeface="Arial Narrow" pitchFamily="34" charset="0"/>
              </a:rPr>
              <a:t>bilingvální vzdělávání: MŠ </a:t>
            </a:r>
            <a:r>
              <a:rPr lang="cs-CZ" sz="2400" dirty="0" err="1" smtClean="0">
                <a:latin typeface="Arial Narrow" pitchFamily="34" charset="0"/>
              </a:rPr>
              <a:t>Pipan</a:t>
            </a:r>
            <a:r>
              <a:rPr lang="cs-CZ" sz="2400" dirty="0" smtClean="0">
                <a:latin typeface="Arial Narrow" pitchFamily="34" charset="0"/>
              </a:rPr>
              <a:t>, SŠ, ZŠ</a:t>
            </a:r>
          </a:p>
          <a:p>
            <a:r>
              <a:rPr lang="cs-CZ" sz="2400" dirty="0" smtClean="0">
                <a:latin typeface="Arial Narrow" pitchFamily="34" charset="0"/>
              </a:rPr>
              <a:t>organizace pro SP</a:t>
            </a:r>
          </a:p>
          <a:p>
            <a:r>
              <a:rPr lang="cs-CZ" sz="2400" dirty="0" smtClean="0">
                <a:latin typeface="Arial Narrow" pitchFamily="34" charset="0"/>
              </a:rPr>
              <a:t>výchovná dramatika neslyšících</a:t>
            </a:r>
          </a:p>
          <a:p>
            <a:r>
              <a:rPr lang="cs-CZ" sz="2400" dirty="0" smtClean="0">
                <a:latin typeface="Arial Narrow" pitchFamily="34" charset="0"/>
              </a:rPr>
              <a:t>Čeština v komunikaci neslyšících</a:t>
            </a:r>
          </a:p>
          <a:p>
            <a:r>
              <a:rPr lang="cs-CZ" sz="2400" dirty="0" smtClean="0">
                <a:latin typeface="Arial Narrow" pitchFamily="34" charset="0"/>
              </a:rPr>
              <a:t>kurzy ZJ apod.</a:t>
            </a:r>
          </a:p>
          <a:p>
            <a:r>
              <a:rPr lang="cs-CZ" sz="2400" dirty="0" smtClean="0">
                <a:latin typeface="Arial Narrow" pitchFamily="34" charset="0"/>
              </a:rPr>
              <a:t>vzdělávání tlumočníků</a:t>
            </a:r>
          </a:p>
          <a:p>
            <a:r>
              <a:rPr lang="cs-CZ" sz="2400" dirty="0" smtClean="0">
                <a:latin typeface="Arial Narrow" pitchFamily="34" charset="0"/>
              </a:rPr>
              <a:t>kulturní akce </a:t>
            </a:r>
            <a:endParaRPr lang="cs-CZ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059016" cy="1143000"/>
          </a:xfrm>
        </p:spPr>
        <p:txBody>
          <a:bodyPr>
            <a:normAutofit/>
          </a:bodyPr>
          <a:lstStyle/>
          <a:p>
            <a:r>
              <a:rPr lang="cs-CZ" sz="3600" b="1" i="1" dirty="0" smtClean="0"/>
              <a:t>Helen Kellerová (1880 – 1968)</a:t>
            </a:r>
            <a:endParaRPr lang="cs-CZ" sz="36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000" i="1" dirty="0" smtClean="0">
                <a:latin typeface="Arial Narrow" pitchFamily="34" charset="0"/>
              </a:rPr>
              <a:t>*Alabama</a:t>
            </a:r>
          </a:p>
          <a:p>
            <a:pPr algn="just"/>
            <a:r>
              <a:rPr lang="cs-CZ" sz="2000" i="1" dirty="0" smtClean="0">
                <a:latin typeface="Arial Narrow" pitchFamily="34" charset="0"/>
              </a:rPr>
              <a:t>ve dvou letech </a:t>
            </a:r>
            <a:r>
              <a:rPr lang="cs-CZ" sz="2000" b="1" i="1" dirty="0" smtClean="0">
                <a:latin typeface="Arial Narrow" pitchFamily="34" charset="0"/>
              </a:rPr>
              <a:t>ztratila po těžké nemoci zrak i sluch</a:t>
            </a:r>
          </a:p>
          <a:p>
            <a:pPr algn="just"/>
            <a:r>
              <a:rPr lang="cs-CZ" sz="2000" i="1" dirty="0" smtClean="0">
                <a:latin typeface="Arial Narrow" pitchFamily="34" charset="0"/>
              </a:rPr>
              <a:t>měla štěstí: byla mimořádně inteligentní, pocházela ze zámožné a bohaté rodiny, potkala výbornou učitelku</a:t>
            </a:r>
          </a:p>
          <a:p>
            <a:pPr algn="just"/>
            <a:r>
              <a:rPr lang="cs-CZ" sz="2000" b="1" i="1" dirty="0" err="1" smtClean="0">
                <a:latin typeface="Arial Narrow" pitchFamily="34" charset="0"/>
              </a:rPr>
              <a:t>Anne</a:t>
            </a:r>
            <a:r>
              <a:rPr lang="cs-CZ" sz="2000" b="1" i="1" dirty="0" smtClean="0">
                <a:latin typeface="Arial Narrow" pitchFamily="34" charset="0"/>
              </a:rPr>
              <a:t> </a:t>
            </a:r>
            <a:r>
              <a:rPr lang="cs-CZ" sz="2000" b="1" i="1" dirty="0" err="1" smtClean="0">
                <a:latin typeface="Arial Narrow" pitchFamily="34" charset="0"/>
              </a:rPr>
              <a:t>Sullivan</a:t>
            </a:r>
            <a:r>
              <a:rPr lang="cs-CZ" sz="2000" b="1" i="1" dirty="0" smtClean="0">
                <a:latin typeface="Arial Narrow" pitchFamily="34" charset="0"/>
              </a:rPr>
              <a:t> </a:t>
            </a:r>
            <a:r>
              <a:rPr lang="cs-CZ" sz="2000" i="1" dirty="0" smtClean="0">
                <a:latin typeface="Arial Narrow" pitchFamily="34" charset="0"/>
              </a:rPr>
              <a:t>z </a:t>
            </a:r>
            <a:r>
              <a:rPr lang="cs-CZ" sz="2000" i="1" dirty="0" err="1" smtClean="0">
                <a:latin typeface="Arial Narrow" pitchFamily="34" charset="0"/>
              </a:rPr>
              <a:t>Perkinsonova</a:t>
            </a:r>
            <a:r>
              <a:rPr lang="cs-CZ" sz="2000" i="1" dirty="0" smtClean="0">
                <a:latin typeface="Arial Narrow" pitchFamily="34" charset="0"/>
              </a:rPr>
              <a:t> ústavu se stala její osobní učitelkou (sama v mládí téměř ztratila zrak)</a:t>
            </a:r>
          </a:p>
          <a:p>
            <a:pPr algn="just"/>
            <a:r>
              <a:rPr lang="cs-CZ" sz="2000" b="1" i="1" dirty="0" err="1" smtClean="0">
                <a:latin typeface="Arial Narrow" pitchFamily="34" charset="0"/>
              </a:rPr>
              <a:t>Lormova</a:t>
            </a:r>
            <a:r>
              <a:rPr lang="cs-CZ" sz="2000" b="1" i="1" dirty="0" smtClean="0">
                <a:latin typeface="Arial Narrow" pitchFamily="34" charset="0"/>
              </a:rPr>
              <a:t> abeceda </a:t>
            </a:r>
            <a:r>
              <a:rPr lang="cs-CZ" sz="2000" i="1" dirty="0" smtClean="0">
                <a:latin typeface="Arial Narrow" pitchFamily="34" charset="0"/>
              </a:rPr>
              <a:t>díky kdysi vytvořeným základům mluvené řeči uspěla, dále </a:t>
            </a:r>
            <a:r>
              <a:rPr lang="cs-CZ" sz="2000" b="1" i="1" dirty="0" smtClean="0">
                <a:latin typeface="Arial Narrow" pitchFamily="34" charset="0"/>
              </a:rPr>
              <a:t>Braillovo písmo</a:t>
            </a:r>
            <a:r>
              <a:rPr lang="cs-CZ" sz="2000" i="1" dirty="0" smtClean="0">
                <a:latin typeface="Arial Narrow" pitchFamily="34" charset="0"/>
              </a:rPr>
              <a:t>, </a:t>
            </a:r>
            <a:r>
              <a:rPr lang="cs-CZ" sz="2000" b="1" i="1" dirty="0" smtClean="0">
                <a:latin typeface="Arial Narrow" pitchFamily="34" charset="0"/>
              </a:rPr>
              <a:t>latinka do vodící mřížky</a:t>
            </a:r>
          </a:p>
          <a:p>
            <a:pPr algn="just"/>
            <a:r>
              <a:rPr lang="cs-CZ" sz="2000" i="1" dirty="0" smtClean="0">
                <a:latin typeface="Arial Narrow" pitchFamily="34" charset="0"/>
              </a:rPr>
              <a:t>pro komunikaci s ostatními využívá </a:t>
            </a:r>
            <a:r>
              <a:rPr lang="cs-CZ" sz="2000" b="1" i="1" dirty="0" smtClean="0">
                <a:latin typeface="Arial Narrow" pitchFamily="34" charset="0"/>
              </a:rPr>
              <a:t>taktilní prstovou abecedu</a:t>
            </a:r>
            <a:r>
              <a:rPr lang="cs-CZ" sz="2000" i="1" dirty="0" smtClean="0">
                <a:latin typeface="Arial Narrow" pitchFamily="34" charset="0"/>
              </a:rPr>
              <a:t>, </a:t>
            </a:r>
            <a:r>
              <a:rPr lang="cs-CZ" sz="2000" b="1" i="1" dirty="0" err="1" smtClean="0">
                <a:latin typeface="Arial Narrow" pitchFamily="34" charset="0"/>
              </a:rPr>
              <a:t>odhmatávala</a:t>
            </a:r>
            <a:r>
              <a:rPr lang="cs-CZ" sz="2000" b="1" i="1" dirty="0" smtClean="0">
                <a:latin typeface="Arial Narrow" pitchFamily="34" charset="0"/>
              </a:rPr>
              <a:t> rty mluvčího</a:t>
            </a:r>
          </a:p>
          <a:p>
            <a:pPr algn="just"/>
            <a:r>
              <a:rPr lang="cs-CZ" sz="2000" i="1" dirty="0" smtClean="0">
                <a:latin typeface="Arial Narrow" pitchFamily="34" charset="0"/>
              </a:rPr>
              <a:t>v osmi letech se učí francouzsky, německy, řecky a latinsky</a:t>
            </a:r>
          </a:p>
          <a:p>
            <a:pPr algn="just"/>
            <a:r>
              <a:rPr lang="cs-CZ" sz="2000" i="1" dirty="0" smtClean="0">
                <a:latin typeface="Arial Narrow" pitchFamily="34" charset="0"/>
              </a:rPr>
              <a:t>napsala v Braillu 11 knih, přednášela po celé USA, procestovala celou Evropu, získala řadu čestných doktorátů a ocenění </a:t>
            </a:r>
          </a:p>
          <a:p>
            <a:pPr algn="just"/>
            <a:r>
              <a:rPr lang="cs-CZ" sz="2000" b="1" i="1" dirty="0" smtClean="0">
                <a:latin typeface="Arial Narrow" pitchFamily="34" charset="0"/>
              </a:rPr>
              <a:t>Via </a:t>
            </a:r>
            <a:r>
              <a:rPr lang="cs-CZ" sz="2000" b="1" i="1" dirty="0" err="1" smtClean="0">
                <a:latin typeface="Arial Narrow" pitchFamily="34" charset="0"/>
              </a:rPr>
              <a:t>lucis</a:t>
            </a:r>
            <a:r>
              <a:rPr lang="cs-CZ" sz="2000" i="1" dirty="0" smtClean="0">
                <a:latin typeface="Arial Narrow" pitchFamily="34" charset="0"/>
              </a:rPr>
              <a:t>, Jindra Jarošová</a:t>
            </a:r>
          </a:p>
          <a:p>
            <a:pPr algn="just"/>
            <a:r>
              <a:rPr lang="cs-CZ" sz="2000" i="1" dirty="0" smtClean="0">
                <a:latin typeface="Arial Narrow" pitchFamily="34" charset="0"/>
              </a:rPr>
              <a:t>film </a:t>
            </a:r>
            <a:r>
              <a:rPr lang="cs-CZ" sz="2000" b="1" i="1" dirty="0" smtClean="0">
                <a:latin typeface="Arial Narrow" pitchFamily="34" charset="0"/>
              </a:rPr>
              <a:t>Divotvůrkyně</a:t>
            </a:r>
            <a:r>
              <a:rPr lang="cs-CZ" sz="2000" i="1" dirty="0" smtClean="0">
                <a:latin typeface="Arial Narrow" pitchFamily="34" charset="0"/>
              </a:rPr>
              <a:t> (</a:t>
            </a:r>
            <a:r>
              <a:rPr lang="cs-CZ" sz="2000" i="1" dirty="0" err="1" smtClean="0">
                <a:latin typeface="Arial Narrow" pitchFamily="34" charset="0"/>
              </a:rPr>
              <a:t>The</a:t>
            </a:r>
            <a:r>
              <a:rPr lang="cs-CZ" sz="2000" i="1" dirty="0" smtClean="0">
                <a:latin typeface="Arial Narrow" pitchFamily="34" charset="0"/>
              </a:rPr>
              <a:t> </a:t>
            </a:r>
            <a:r>
              <a:rPr lang="cs-CZ" sz="2000" i="1" dirty="0" err="1" smtClean="0">
                <a:latin typeface="Arial Narrow" pitchFamily="34" charset="0"/>
              </a:rPr>
              <a:t>Miracle</a:t>
            </a:r>
            <a:r>
              <a:rPr lang="cs-CZ" sz="2000" i="1" dirty="0" smtClean="0">
                <a:latin typeface="Arial Narrow" pitchFamily="34" charset="0"/>
              </a:rPr>
              <a:t> </a:t>
            </a:r>
            <a:r>
              <a:rPr lang="cs-CZ" sz="2000" i="1" dirty="0" err="1" smtClean="0">
                <a:latin typeface="Arial Narrow" pitchFamily="34" charset="0"/>
              </a:rPr>
              <a:t>Worker</a:t>
            </a:r>
            <a:r>
              <a:rPr lang="cs-CZ" sz="2000" i="1" dirty="0" smtClean="0">
                <a:latin typeface="Arial Narrow" pitchFamily="34" charset="0"/>
              </a:rPr>
              <a:t>)</a:t>
            </a:r>
          </a:p>
        </p:txBody>
      </p:sp>
      <p:pic>
        <p:nvPicPr>
          <p:cNvPr id="4" name="Obrázek 3" descr="530de597954b59f1919eedb5f7912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2843808" cy="16701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helen_keller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04229"/>
            <a:ext cx="7377253" cy="5849107"/>
          </a:xfrm>
          <a:prstGeom prst="rect">
            <a:avLst/>
          </a:prstGeom>
        </p:spPr>
      </p:pic>
      <p:pic>
        <p:nvPicPr>
          <p:cNvPr id="5" name="Obrázek 4" descr="220px-AnneSullivanMa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739214"/>
            <a:ext cx="2227704" cy="31187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Narrow" pitchFamily="34" charset="0"/>
              </a:rPr>
              <a:t>Starověk</a:t>
            </a:r>
            <a:endParaRPr lang="cs-CZ" b="1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514116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altLang="cs-CZ" sz="2400" dirty="0" smtClean="0">
                <a:latin typeface="Arial Narrow" pitchFamily="34" charset="0"/>
              </a:rPr>
              <a:t>neslyšící dítě po 6. roce odňato rodičům, odneseno, rada starších vynesla rozsudek</a:t>
            </a:r>
          </a:p>
          <a:p>
            <a:pPr algn="just">
              <a:lnSpc>
                <a:spcPct val="80000"/>
              </a:lnSpc>
            </a:pPr>
            <a:r>
              <a:rPr lang="cs-CZ" altLang="cs-CZ" sz="2400" dirty="0" smtClean="0">
                <a:latin typeface="Arial Narrow" pitchFamily="34" charset="0"/>
              </a:rPr>
              <a:t>defektní děti </a:t>
            </a:r>
            <a:r>
              <a:rPr lang="cs-CZ" altLang="cs-CZ" sz="2400" b="1" dirty="0" smtClean="0">
                <a:latin typeface="Arial Narrow" pitchFamily="34" charset="0"/>
              </a:rPr>
              <a:t>usmrcovány</a:t>
            </a:r>
            <a:r>
              <a:rPr lang="cs-CZ" altLang="cs-CZ" sz="2400" dirty="0" smtClean="0">
                <a:latin typeface="Arial Narrow" pitchFamily="34" charset="0"/>
              </a:rPr>
              <a:t> ihned </a:t>
            </a:r>
          </a:p>
          <a:p>
            <a:pPr algn="just">
              <a:lnSpc>
                <a:spcPct val="80000"/>
              </a:lnSpc>
              <a:buNone/>
            </a:pPr>
            <a:endParaRPr lang="cs-CZ" altLang="cs-CZ" sz="2400" dirty="0" smtClean="0">
              <a:latin typeface="Arial Narrow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400" dirty="0" smtClean="0">
                <a:latin typeface="Arial Narrow" pitchFamily="34" charset="0"/>
              </a:rPr>
              <a:t>lidé se SP měli velmi </a:t>
            </a:r>
            <a:r>
              <a:rPr lang="cs-CZ" altLang="cs-CZ" sz="2400" b="1" dirty="0" smtClean="0">
                <a:latin typeface="Arial Narrow" pitchFamily="34" charset="0"/>
              </a:rPr>
              <a:t>nízký sociální status</a:t>
            </a:r>
          </a:p>
          <a:p>
            <a:pPr algn="just">
              <a:lnSpc>
                <a:spcPct val="80000"/>
              </a:lnSpc>
            </a:pPr>
            <a:r>
              <a:rPr lang="cs-CZ" altLang="cs-CZ" sz="2400" dirty="0" smtClean="0">
                <a:latin typeface="Arial Narrow" pitchFamily="34" charset="0"/>
              </a:rPr>
              <a:t>antické Řecko – v důsledku </a:t>
            </a:r>
            <a:r>
              <a:rPr lang="cs-CZ" altLang="cs-CZ" sz="2400" b="1" dirty="0" smtClean="0">
                <a:latin typeface="Arial Narrow" pitchFamily="34" charset="0"/>
              </a:rPr>
              <a:t>neznalosti anatomie ucha</a:t>
            </a:r>
            <a:r>
              <a:rPr lang="cs-CZ" altLang="cs-CZ" sz="2400" dirty="0" smtClean="0">
                <a:latin typeface="Arial Narrow" pitchFamily="34" charset="0"/>
              </a:rPr>
              <a:t> vada sluchu spojována s neschopností artikulovat, poruchou jazyka</a:t>
            </a:r>
          </a:p>
          <a:p>
            <a:pPr algn="just">
              <a:lnSpc>
                <a:spcPct val="80000"/>
              </a:lnSpc>
            </a:pPr>
            <a:r>
              <a:rPr lang="cs-CZ" altLang="cs-CZ" sz="2400" dirty="0" smtClean="0">
                <a:latin typeface="Arial Narrow" pitchFamily="34" charset="0"/>
              </a:rPr>
              <a:t>podle </a:t>
            </a:r>
            <a:r>
              <a:rPr lang="cs-CZ" altLang="cs-CZ" sz="2400" b="1" dirty="0" smtClean="0">
                <a:latin typeface="Arial Narrow" pitchFamily="34" charset="0"/>
              </a:rPr>
              <a:t>Aristotela</a:t>
            </a:r>
            <a:r>
              <a:rPr lang="cs-CZ" altLang="cs-CZ" sz="2400" dirty="0" smtClean="0">
                <a:latin typeface="Arial Narrow" pitchFamily="34" charset="0"/>
              </a:rPr>
              <a:t> – hluší </a:t>
            </a:r>
            <a:r>
              <a:rPr lang="cs-CZ" altLang="cs-CZ" sz="2400" b="1" dirty="0" smtClean="0">
                <a:latin typeface="Arial Narrow" pitchFamily="34" charset="0"/>
              </a:rPr>
              <a:t>méně vzdělavatelní </a:t>
            </a:r>
            <a:r>
              <a:rPr lang="cs-CZ" altLang="cs-CZ" sz="2400" dirty="0" smtClean="0">
                <a:latin typeface="Arial Narrow" pitchFamily="34" charset="0"/>
              </a:rPr>
              <a:t>než slepí</a:t>
            </a:r>
          </a:p>
          <a:p>
            <a:pPr algn="just">
              <a:lnSpc>
                <a:spcPct val="80000"/>
              </a:lnSpc>
            </a:pPr>
            <a:r>
              <a:rPr lang="cs-CZ" altLang="cs-CZ" sz="2400" b="1" dirty="0" smtClean="0">
                <a:latin typeface="Arial Narrow" pitchFamily="34" charset="0"/>
              </a:rPr>
              <a:t>Platón</a:t>
            </a:r>
            <a:r>
              <a:rPr lang="cs-CZ" altLang="cs-CZ" sz="2400" dirty="0" smtClean="0">
                <a:latin typeface="Arial Narrow" pitchFamily="34" charset="0"/>
              </a:rPr>
              <a:t> – upozorňuje na dorozumívání lidí se SP mezi sebou – tzv. </a:t>
            </a:r>
            <a:r>
              <a:rPr lang="cs-CZ" altLang="cs-CZ" sz="2400" b="1" dirty="0" smtClean="0">
                <a:latin typeface="Arial Narrow" pitchFamily="34" charset="0"/>
              </a:rPr>
              <a:t>posunky</a:t>
            </a:r>
          </a:p>
          <a:p>
            <a:pPr>
              <a:lnSpc>
                <a:spcPct val="80000"/>
              </a:lnSpc>
            </a:pPr>
            <a:endParaRPr lang="cs-CZ" altLang="cs-CZ" dirty="0" smtClean="0"/>
          </a:p>
          <a:p>
            <a:endParaRPr lang="cs-CZ" dirty="0"/>
          </a:p>
        </p:txBody>
      </p:sp>
      <p:pic>
        <p:nvPicPr>
          <p:cNvPr id="4" name="Obrázek 3" descr="aristotele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054" y="1772816"/>
            <a:ext cx="1516989" cy="1647450"/>
          </a:xfrm>
          <a:prstGeom prst="rect">
            <a:avLst/>
          </a:prstGeom>
        </p:spPr>
      </p:pic>
      <p:pic>
        <p:nvPicPr>
          <p:cNvPr id="6" name="Obrázek 5" descr="2632930839_0cac50da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526176"/>
            <a:ext cx="1766539" cy="249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 pitchFamily="34" charset="0"/>
              </a:rPr>
              <a:t>Perkins School for the Blind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Perkins_Sch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5159139" cy="3381189"/>
          </a:xfrm>
        </p:spPr>
      </p:pic>
      <p:pic>
        <p:nvPicPr>
          <p:cNvPr id="5" name="Obrázek 4" descr="header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920" y="2420888"/>
            <a:ext cx="3365080" cy="952381"/>
          </a:xfrm>
          <a:prstGeom prst="rect">
            <a:avLst/>
          </a:prstGeom>
        </p:spPr>
      </p:pic>
      <p:pic>
        <p:nvPicPr>
          <p:cNvPr id="1026" name="Picture 2" descr="http://www.aph.org/museum/schools/images/perkins_watert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573016"/>
            <a:ext cx="4762500" cy="288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Narrow" pitchFamily="34" charset="0"/>
              </a:rPr>
              <a:t>Literatura</a:t>
            </a:r>
            <a:endParaRPr lang="cs-CZ" b="1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Arial Narrow" pitchFamily="34" charset="0"/>
              </a:rPr>
              <a:t>www.ruce.</a:t>
            </a:r>
            <a:r>
              <a:rPr lang="cs-CZ" altLang="cs-CZ" sz="2000" dirty="0" err="1" smtClean="0">
                <a:latin typeface="Arial Narrow" pitchFamily="34" charset="0"/>
              </a:rPr>
              <a:t>cz</a:t>
            </a:r>
            <a:endParaRPr lang="cs-CZ" altLang="cs-CZ" sz="20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Arial Narrow" pitchFamily="34" charset="0"/>
              </a:rPr>
              <a:t>POUL, J. </a:t>
            </a:r>
            <a:r>
              <a:rPr lang="cs-CZ" altLang="cs-CZ" sz="2000" i="1" dirty="0" smtClean="0">
                <a:latin typeface="Arial Narrow" pitchFamily="34" charset="0"/>
              </a:rPr>
              <a:t>Nástin vývoje vyučování neslyšících. </a:t>
            </a:r>
            <a:r>
              <a:rPr lang="cs-CZ" altLang="cs-CZ" sz="2000" dirty="0" smtClean="0">
                <a:latin typeface="Arial Narrow" pitchFamily="34" charset="0"/>
              </a:rPr>
              <a:t>Brno: </a:t>
            </a:r>
            <a:r>
              <a:rPr lang="cs-CZ" altLang="cs-CZ" sz="2000" dirty="0" err="1" smtClean="0">
                <a:latin typeface="Arial Narrow" pitchFamily="34" charset="0"/>
              </a:rPr>
              <a:t>Paido</a:t>
            </a:r>
            <a:r>
              <a:rPr lang="cs-CZ" altLang="cs-CZ" sz="2000" dirty="0" smtClean="0">
                <a:latin typeface="Arial Narrow" pitchFamily="34" charset="0"/>
              </a:rPr>
              <a:t>, 1996.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Arial Narrow" pitchFamily="34" charset="0"/>
              </a:rPr>
              <a:t>HRUBÝ, J. </a:t>
            </a:r>
            <a:r>
              <a:rPr lang="cs-CZ" altLang="cs-CZ" sz="2000" i="1" dirty="0" smtClean="0">
                <a:latin typeface="Arial Narrow" pitchFamily="34" charset="0"/>
              </a:rPr>
              <a:t>Velký ilustrovaný průvodce neslyšících a nedoslýchavých po jejich vlastním osudu. 1. a 2. díl. </a:t>
            </a:r>
            <a:r>
              <a:rPr lang="cs-CZ" altLang="cs-CZ" sz="2000" dirty="0" smtClean="0">
                <a:latin typeface="Arial Narrow" pitchFamily="34" charset="0"/>
              </a:rPr>
              <a:t>Praha: Septima, 1997, 1998. 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latin typeface="Arial Narrow" pitchFamily="34" charset="0"/>
              </a:rPr>
              <a:t>POTMĚŠIL, M. </a:t>
            </a:r>
            <a:r>
              <a:rPr lang="cs-CZ" sz="2000" i="1" dirty="0" smtClean="0">
                <a:latin typeface="Arial Narrow" pitchFamily="34" charset="0"/>
              </a:rPr>
              <a:t>Čtení k </a:t>
            </a:r>
            <a:r>
              <a:rPr lang="cs-CZ" sz="2000" i="1" dirty="0" err="1" smtClean="0">
                <a:latin typeface="Arial Narrow" pitchFamily="34" charset="0"/>
              </a:rPr>
              <a:t>surdopedii</a:t>
            </a:r>
            <a:r>
              <a:rPr lang="cs-CZ" sz="2000" dirty="0" smtClean="0">
                <a:latin typeface="Arial Narrow" pitchFamily="34" charset="0"/>
              </a:rPr>
              <a:t>. Olomouc: UP, 2003.</a:t>
            </a:r>
          </a:p>
          <a:p>
            <a:pPr>
              <a:lnSpc>
                <a:spcPct val="90000"/>
              </a:lnSpc>
              <a:buNone/>
            </a:pPr>
            <a:endParaRPr lang="cs-CZ" altLang="cs-CZ" sz="1600" dirty="0" smtClean="0"/>
          </a:p>
          <a:p>
            <a:pPr>
              <a:lnSpc>
                <a:spcPct val="90000"/>
              </a:lnSpc>
              <a:buNone/>
            </a:pPr>
            <a:endParaRPr lang="cs-CZ" altLang="cs-CZ" sz="1600" dirty="0" smtClean="0"/>
          </a:p>
          <a:p>
            <a:pPr>
              <a:lnSpc>
                <a:spcPct val="90000"/>
              </a:lnSpc>
              <a:buNone/>
            </a:pPr>
            <a:endParaRPr lang="cs-CZ" altLang="cs-CZ" sz="1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Narrow" pitchFamily="34" charset="0"/>
              </a:rPr>
              <a:t>Středověk</a:t>
            </a:r>
            <a:endParaRPr lang="cs-CZ" b="1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altLang="cs-CZ" sz="2800" dirty="0" smtClean="0">
                <a:latin typeface="Arial Narrow" pitchFamily="34" charset="0"/>
              </a:rPr>
              <a:t>období </a:t>
            </a:r>
            <a:r>
              <a:rPr lang="cs-CZ" altLang="cs-CZ" sz="2800" b="1" dirty="0" smtClean="0">
                <a:latin typeface="Arial Narrow" pitchFamily="34" charset="0"/>
              </a:rPr>
              <a:t>scholastiky</a:t>
            </a:r>
            <a:r>
              <a:rPr lang="cs-CZ" altLang="cs-CZ" sz="2800" dirty="0" smtClean="0">
                <a:latin typeface="Arial Narrow" pitchFamily="34" charset="0"/>
              </a:rPr>
              <a:t> – </a:t>
            </a:r>
            <a:r>
              <a:rPr lang="cs-CZ" altLang="cs-CZ" sz="2800" b="1" dirty="0" smtClean="0">
                <a:latin typeface="Arial Narrow" pitchFamily="34" charset="0"/>
              </a:rPr>
              <a:t>první pokusy </a:t>
            </a:r>
            <a:r>
              <a:rPr lang="cs-CZ" altLang="cs-CZ" sz="2800" dirty="0" smtClean="0">
                <a:latin typeface="Arial Narrow" pitchFamily="34" charset="0"/>
              </a:rPr>
              <a:t>vzdělávat osoby se SP, v důsledku plnění závazků církve </a:t>
            </a:r>
            <a:r>
              <a:rPr lang="cs-CZ" altLang="cs-CZ" sz="2800" b="1" dirty="0" smtClean="0">
                <a:latin typeface="Arial Narrow" pitchFamily="34" charset="0"/>
              </a:rPr>
              <a:t>nemožnost odepřít křesťanské učení</a:t>
            </a:r>
          </a:p>
          <a:p>
            <a:pPr algn="just">
              <a:lnSpc>
                <a:spcPct val="90000"/>
              </a:lnSpc>
              <a:buNone/>
            </a:pPr>
            <a:endParaRPr lang="cs-CZ" altLang="cs-CZ" sz="2800" dirty="0" smtClean="0">
              <a:latin typeface="Arial Narrow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2800" dirty="0" smtClean="0">
                <a:latin typeface="Arial Narrow" pitchFamily="34" charset="0"/>
              </a:rPr>
              <a:t>výchovu a vzdělávání osob se SP zajišťovali </a:t>
            </a:r>
            <a:r>
              <a:rPr lang="cs-CZ" altLang="cs-CZ" sz="2800" b="1" dirty="0" smtClean="0">
                <a:latin typeface="Arial Narrow" pitchFamily="34" charset="0"/>
              </a:rPr>
              <a:t>mniši v klášterech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437112"/>
            <a:ext cx="1965400" cy="226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609344"/>
          </a:xfrm>
        </p:spPr>
        <p:txBody>
          <a:bodyPr/>
          <a:lstStyle/>
          <a:p>
            <a:pPr algn="ctr"/>
            <a:r>
              <a:rPr lang="cs-CZ" b="1" dirty="0" smtClean="0">
                <a:latin typeface="Arial Narrow" pitchFamily="34" charset="0"/>
              </a:rPr>
              <a:t>Průkopníci vzdělávání neslyšících 1</a:t>
            </a:r>
            <a:endParaRPr lang="cs-CZ" b="1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7283152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3000" b="1" u="sng" dirty="0" smtClean="0">
                <a:latin typeface="Arial Narrow" pitchFamily="34" charset="0"/>
              </a:rPr>
              <a:t>ŠPANĚLSKO (16. – 17. století)</a:t>
            </a:r>
          </a:p>
          <a:p>
            <a:pPr>
              <a:buNone/>
            </a:pPr>
            <a:endParaRPr lang="cs-CZ" b="1" u="sng" dirty="0" smtClean="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b="1" dirty="0" err="1" smtClean="0">
                <a:latin typeface="Arial Narrow" pitchFamily="34" charset="0"/>
              </a:rPr>
              <a:t>Pedro</a:t>
            </a:r>
            <a:r>
              <a:rPr lang="cs-CZ" altLang="cs-CZ" sz="2400" b="1" dirty="0" smtClean="0">
                <a:latin typeface="Arial Narrow" pitchFamily="34" charset="0"/>
              </a:rPr>
              <a:t> </a:t>
            </a:r>
            <a:r>
              <a:rPr lang="cs-CZ" altLang="cs-CZ" sz="2400" b="1" dirty="0" err="1" smtClean="0">
                <a:latin typeface="Arial Narrow" pitchFamily="34" charset="0"/>
              </a:rPr>
              <a:t>Ponce</a:t>
            </a:r>
            <a:r>
              <a:rPr lang="cs-CZ" altLang="cs-CZ" sz="2400" b="1" dirty="0" smtClean="0">
                <a:latin typeface="Arial Narrow" pitchFamily="34" charset="0"/>
              </a:rPr>
              <a:t> de Leon </a:t>
            </a:r>
            <a:r>
              <a:rPr lang="cs-CZ" altLang="cs-CZ" sz="2400" dirty="0" smtClean="0">
                <a:latin typeface="Arial Narrow" pitchFamily="34" charset="0"/>
              </a:rPr>
              <a:t>(1510 – 1584)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benediktinský mnich, vychovatel dětí šlechtických rodin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zakladatel školy pro hluchoněmé</a:t>
            </a:r>
          </a:p>
          <a:p>
            <a:pPr lvl="4" algn="just">
              <a:lnSpc>
                <a:spcPct val="90000"/>
              </a:lnSpc>
              <a:buNone/>
            </a:pPr>
            <a:endParaRPr lang="cs-CZ" altLang="cs-CZ" sz="2400" dirty="0" smtClean="0">
              <a:latin typeface="Arial Narrow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altLang="cs-CZ" sz="2400" b="1" dirty="0" smtClean="0">
                <a:latin typeface="Arial Narrow" pitchFamily="34" charset="0"/>
              </a:rPr>
              <a:t>Manuel </a:t>
            </a:r>
            <a:r>
              <a:rPr lang="cs-CZ" altLang="cs-CZ" sz="2400" b="1" dirty="0" err="1" smtClean="0">
                <a:latin typeface="Arial Narrow" pitchFamily="34" charset="0"/>
              </a:rPr>
              <a:t>Ramirez</a:t>
            </a:r>
            <a:r>
              <a:rPr lang="cs-CZ" altLang="cs-CZ" sz="2400" b="1" dirty="0" smtClean="0">
                <a:latin typeface="Arial Narrow" pitchFamily="34" charset="0"/>
              </a:rPr>
              <a:t> De </a:t>
            </a:r>
            <a:r>
              <a:rPr lang="cs-CZ" altLang="cs-CZ" sz="2400" b="1" dirty="0" err="1" smtClean="0">
                <a:latin typeface="Arial Narrow" pitchFamily="34" charset="0"/>
              </a:rPr>
              <a:t>Carrión</a:t>
            </a:r>
            <a:r>
              <a:rPr lang="cs-CZ" altLang="cs-CZ" sz="2400" b="1" dirty="0" smtClean="0">
                <a:latin typeface="Arial Narrow" pitchFamily="34" charset="0"/>
              </a:rPr>
              <a:t> </a:t>
            </a:r>
            <a:r>
              <a:rPr lang="cs-CZ" altLang="cs-CZ" sz="2400" dirty="0" smtClean="0">
                <a:latin typeface="Arial Narrow" pitchFamily="34" charset="0"/>
              </a:rPr>
              <a:t>(1579 – 1652)</a:t>
            </a:r>
          </a:p>
          <a:p>
            <a:pPr lvl="4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altLang="cs-CZ" sz="2400" dirty="0" smtClean="0">
                <a:latin typeface="Arial Narrow" pitchFamily="34" charset="0"/>
              </a:rPr>
              <a:t>hláskovací metoda</a:t>
            </a:r>
            <a:endParaRPr lang="cs-CZ" altLang="cs-CZ" sz="2400" b="1" dirty="0" smtClean="0">
              <a:latin typeface="Arial Narrow" pitchFamily="34" charset="0"/>
            </a:endParaRPr>
          </a:p>
          <a:p>
            <a:pPr lvl="4" algn="just">
              <a:lnSpc>
                <a:spcPct val="90000"/>
              </a:lnSpc>
              <a:buNone/>
            </a:pPr>
            <a:endParaRPr lang="cs-CZ" altLang="cs-CZ" sz="2400" dirty="0" smtClean="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b="1" dirty="0" smtClean="0">
                <a:latin typeface="Arial Narrow" pitchFamily="34" charset="0"/>
              </a:rPr>
              <a:t>Juan </a:t>
            </a:r>
            <a:r>
              <a:rPr lang="cs-CZ" altLang="cs-CZ" sz="2400" b="1" dirty="0" err="1" smtClean="0">
                <a:latin typeface="Arial Narrow" pitchFamily="34" charset="0"/>
              </a:rPr>
              <a:t>Pablo</a:t>
            </a:r>
            <a:r>
              <a:rPr lang="cs-CZ" altLang="cs-CZ" sz="2400" b="1" dirty="0" smtClean="0">
                <a:latin typeface="Arial Narrow" pitchFamily="34" charset="0"/>
              </a:rPr>
              <a:t> </a:t>
            </a:r>
            <a:r>
              <a:rPr lang="cs-CZ" altLang="cs-CZ" sz="2400" b="1" dirty="0" err="1" smtClean="0">
                <a:latin typeface="Arial Narrow" pitchFamily="34" charset="0"/>
              </a:rPr>
              <a:t>Bonet</a:t>
            </a:r>
            <a:r>
              <a:rPr lang="cs-CZ" altLang="cs-CZ" sz="2400" b="1" i="1" dirty="0" smtClean="0">
                <a:latin typeface="Arial Narrow" pitchFamily="34" charset="0"/>
              </a:rPr>
              <a:t> </a:t>
            </a:r>
            <a:r>
              <a:rPr lang="cs-CZ" altLang="cs-CZ" sz="2400" dirty="0" smtClean="0">
                <a:latin typeface="Arial Narrow" pitchFamily="34" charset="0"/>
              </a:rPr>
              <a:t>(1579 – 1633)</a:t>
            </a:r>
          </a:p>
          <a:p>
            <a:pPr lvl="4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1620 – uveřejňuje 1. knihu o vzdělávání osob se SP</a:t>
            </a:r>
          </a:p>
          <a:p>
            <a:pPr lvl="4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popisuje tvoření jednotlivých hlásek</a:t>
            </a:r>
          </a:p>
          <a:p>
            <a:pPr lvl="4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výstavba řeči probíhá za podpory písma, ve vyučování převládá prstová abeceda</a:t>
            </a:r>
          </a:p>
          <a:p>
            <a:pPr>
              <a:buNone/>
            </a:pPr>
            <a:endParaRPr lang="cs-CZ" b="1" dirty="0"/>
          </a:p>
        </p:txBody>
      </p:sp>
      <p:pic>
        <p:nvPicPr>
          <p:cNvPr id="6" name="Obrázek 5" descr="78px-Lengua_de_Signos_(Bonet,_1620)_O,_P,_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3166136"/>
            <a:ext cx="1775056" cy="24696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556792"/>
            <a:ext cx="859632" cy="43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Arial Narrow" pitchFamily="34" charset="0"/>
              </a:rPr>
              <a:t>Průkopníci vzdělávání neslyšících 2</a:t>
            </a:r>
            <a:endParaRPr lang="cs-CZ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4619960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90000"/>
              </a:lnSpc>
              <a:buNone/>
            </a:pPr>
            <a:r>
              <a:rPr lang="cs-CZ" altLang="cs-CZ" sz="3300" b="1" u="sng" dirty="0" smtClean="0">
                <a:latin typeface="Arial Narrow" pitchFamily="34" charset="0"/>
              </a:rPr>
              <a:t>ANGLIE (17. st.)</a:t>
            </a:r>
          </a:p>
          <a:p>
            <a:pPr lvl="1">
              <a:lnSpc>
                <a:spcPct val="90000"/>
              </a:lnSpc>
              <a:buNone/>
            </a:pPr>
            <a:endParaRPr lang="cs-CZ" altLang="cs-CZ" sz="2400" b="1" dirty="0" smtClean="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800" b="1" dirty="0" smtClean="0">
                <a:latin typeface="Arial Narrow" pitchFamily="34" charset="0"/>
              </a:rPr>
              <a:t>John </a:t>
            </a:r>
            <a:r>
              <a:rPr lang="cs-CZ" altLang="cs-CZ" sz="2800" b="1" dirty="0" err="1" smtClean="0">
                <a:latin typeface="Arial Narrow" pitchFamily="34" charset="0"/>
              </a:rPr>
              <a:t>Wallis</a:t>
            </a:r>
            <a:r>
              <a:rPr lang="cs-CZ" altLang="cs-CZ" sz="2800" dirty="0" smtClean="0">
                <a:latin typeface="Arial Narrow" pitchFamily="34" charset="0"/>
              </a:rPr>
              <a:t> (1616 – 1703)</a:t>
            </a:r>
          </a:p>
          <a:p>
            <a:pPr lvl="4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800" dirty="0" smtClean="0">
                <a:latin typeface="Arial Narrow" pitchFamily="34" charset="0"/>
              </a:rPr>
              <a:t>profesor na univerzitě v Oxfordu </a:t>
            </a:r>
          </a:p>
          <a:p>
            <a:pPr lvl="4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800" dirty="0" smtClean="0">
                <a:latin typeface="Arial Narrow" pitchFamily="34" charset="0"/>
              </a:rPr>
              <a:t>zakladatel vědecké fonetiky, popis hlásek</a:t>
            </a:r>
          </a:p>
          <a:p>
            <a:pPr lvl="4">
              <a:lnSpc>
                <a:spcPct val="90000"/>
              </a:lnSpc>
              <a:buNone/>
            </a:pPr>
            <a:endParaRPr lang="cs-CZ" altLang="cs-CZ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3600" b="1" dirty="0" smtClean="0">
                <a:latin typeface="Arial Narrow" pitchFamily="34" charset="0"/>
              </a:rPr>
              <a:t>	</a:t>
            </a:r>
            <a:r>
              <a:rPr lang="cs-CZ" altLang="cs-CZ" sz="3600" b="1" u="sng" dirty="0" smtClean="0">
                <a:latin typeface="Arial Narrow" pitchFamily="34" charset="0"/>
              </a:rPr>
              <a:t>NIZOZEMÍ (17. – 18. st.)</a:t>
            </a:r>
          </a:p>
          <a:p>
            <a:pPr>
              <a:lnSpc>
                <a:spcPct val="80000"/>
              </a:lnSpc>
              <a:buNone/>
            </a:pPr>
            <a:endParaRPr lang="cs-CZ" altLang="cs-CZ" sz="2400" b="1" u="sng" dirty="0" smtClean="0">
              <a:latin typeface="Arial Narrow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600" b="1" dirty="0" err="1" smtClean="0">
                <a:latin typeface="Arial Narrow" pitchFamily="34" charset="0"/>
              </a:rPr>
              <a:t>Johann</a:t>
            </a:r>
            <a:r>
              <a:rPr lang="cs-CZ" altLang="cs-CZ" sz="2600" b="1" dirty="0" smtClean="0">
                <a:latin typeface="Arial Narrow" pitchFamily="34" charset="0"/>
              </a:rPr>
              <a:t> </a:t>
            </a:r>
            <a:r>
              <a:rPr lang="cs-CZ" altLang="cs-CZ" sz="2600" b="1" dirty="0" err="1" smtClean="0">
                <a:latin typeface="Arial Narrow" pitchFamily="34" charset="0"/>
              </a:rPr>
              <a:t>Konrad</a:t>
            </a:r>
            <a:r>
              <a:rPr lang="cs-CZ" altLang="cs-CZ" sz="2600" b="1" dirty="0" smtClean="0">
                <a:latin typeface="Arial Narrow" pitchFamily="34" charset="0"/>
              </a:rPr>
              <a:t> </a:t>
            </a:r>
            <a:r>
              <a:rPr lang="cs-CZ" altLang="cs-CZ" sz="2600" b="1" dirty="0" err="1" smtClean="0">
                <a:latin typeface="Arial Narrow" pitchFamily="34" charset="0"/>
              </a:rPr>
              <a:t>Amman</a:t>
            </a:r>
            <a:r>
              <a:rPr lang="cs-CZ" altLang="cs-CZ" sz="2600" b="1" dirty="0" smtClean="0">
                <a:latin typeface="Arial Narrow" pitchFamily="34" charset="0"/>
              </a:rPr>
              <a:t> </a:t>
            </a:r>
            <a:r>
              <a:rPr lang="cs-CZ" altLang="cs-CZ" sz="2600" dirty="0" smtClean="0">
                <a:latin typeface="Arial Narrow" pitchFamily="34" charset="0"/>
              </a:rPr>
              <a:t>(1669 – 1724)</a:t>
            </a:r>
            <a:endParaRPr lang="cs-CZ" altLang="cs-CZ" sz="2600" b="1" dirty="0" smtClean="0">
              <a:latin typeface="Arial Narrow" pitchFamily="34" charset="0"/>
            </a:endParaRPr>
          </a:p>
          <a:p>
            <a:pPr lvl="4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600" dirty="0" smtClean="0">
                <a:latin typeface="Arial Narrow" pitchFamily="34" charset="0"/>
              </a:rPr>
              <a:t>logoped, učitel, vychází z písemné formy řeči</a:t>
            </a:r>
          </a:p>
          <a:p>
            <a:pPr lvl="4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600" dirty="0" smtClean="0">
                <a:latin typeface="Arial Narrow" pitchFamily="34" charset="0"/>
              </a:rPr>
              <a:t>autor knihy „</a:t>
            </a:r>
            <a:r>
              <a:rPr lang="cs-CZ" altLang="cs-CZ" sz="2600" b="1" dirty="0" err="1" smtClean="0">
                <a:latin typeface="Arial Narrow" pitchFamily="34" charset="0"/>
              </a:rPr>
              <a:t>Surdus</a:t>
            </a:r>
            <a:r>
              <a:rPr lang="cs-CZ" altLang="cs-CZ" sz="2600" b="1" dirty="0" smtClean="0">
                <a:latin typeface="Arial Narrow" pitchFamily="34" charset="0"/>
              </a:rPr>
              <a:t> </a:t>
            </a:r>
            <a:r>
              <a:rPr lang="cs-CZ" altLang="cs-CZ" sz="2600" b="1" dirty="0" err="1" smtClean="0">
                <a:latin typeface="Arial Narrow" pitchFamily="34" charset="0"/>
              </a:rPr>
              <a:t>loquens</a:t>
            </a:r>
            <a:r>
              <a:rPr lang="cs-CZ" altLang="cs-CZ" sz="2600" b="1" dirty="0" smtClean="0">
                <a:latin typeface="Arial Narrow" pitchFamily="34" charset="0"/>
              </a:rPr>
              <a:t>“</a:t>
            </a:r>
            <a:r>
              <a:rPr lang="cs-CZ" altLang="cs-CZ" sz="2600" dirty="0" smtClean="0">
                <a:latin typeface="Arial Narrow" pitchFamily="34" charset="0"/>
              </a:rPr>
              <a:t> – mluvící hluchý</a:t>
            </a:r>
          </a:p>
          <a:p>
            <a:pPr lvl="4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600" dirty="0" smtClean="0">
                <a:latin typeface="Arial Narrow" pitchFamily="34" charset="0"/>
              </a:rPr>
              <a:t>výuka mluvené řeči, užití posunků považuje za přirozené, zdůrazňuje výhody hláskovací metody</a:t>
            </a:r>
          </a:p>
          <a:p>
            <a:pPr lvl="4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600" dirty="0" smtClean="0">
                <a:latin typeface="Arial Narrow" pitchFamily="34" charset="0"/>
              </a:rPr>
              <a:t>zabývá se fonetikou – hlásky dělí na samohlásky, polosamohlásky a souhlásky</a:t>
            </a:r>
          </a:p>
          <a:p>
            <a:pPr lvl="4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600" dirty="0" smtClean="0">
                <a:latin typeface="Arial Narrow" pitchFamily="34" charset="0"/>
              </a:rPr>
              <a:t>„otec logopedie“</a:t>
            </a:r>
          </a:p>
          <a:p>
            <a:pPr lvl="4">
              <a:lnSpc>
                <a:spcPct val="90000"/>
              </a:lnSpc>
              <a:buNone/>
            </a:pPr>
            <a:endParaRPr lang="cs-CZ" alt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916832"/>
            <a:ext cx="639514" cy="6395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789040"/>
            <a:ext cx="528849" cy="528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Arial Narrow" pitchFamily="34" charset="0"/>
              </a:rPr>
              <a:t>Průkopníci vzdělávání neslyšících 3</a:t>
            </a:r>
            <a:endParaRPr lang="cs-CZ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sz="2800" b="1" dirty="0" smtClean="0"/>
          </a:p>
          <a:p>
            <a:pPr>
              <a:lnSpc>
                <a:spcPct val="80000"/>
              </a:lnSpc>
              <a:buNone/>
            </a:pPr>
            <a:r>
              <a:rPr lang="cs-CZ" altLang="cs-CZ" sz="2800" b="1" u="sng" dirty="0" smtClean="0">
                <a:latin typeface="Arial Narrow" panose="020B0606020202030204" pitchFamily="34" charset="0"/>
              </a:rPr>
              <a:t>FRANCIE (18. st.)</a:t>
            </a:r>
          </a:p>
          <a:p>
            <a:pPr>
              <a:lnSpc>
                <a:spcPct val="80000"/>
              </a:lnSpc>
              <a:buNone/>
            </a:pPr>
            <a:endParaRPr lang="cs-CZ" altLang="cs-CZ" sz="2400" b="1" u="sng" dirty="0" smtClean="0">
              <a:latin typeface="Arial Narrow" panose="020B0606020202030204" pitchFamily="34" charset="0"/>
            </a:endParaRPr>
          </a:p>
          <a:p>
            <a:pPr lvl="1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2400" b="1" dirty="0" err="1" smtClean="0">
                <a:latin typeface="Arial Narrow" panose="020B0606020202030204" pitchFamily="34" charset="0"/>
              </a:rPr>
              <a:t>Jacob</a:t>
            </a:r>
            <a:r>
              <a:rPr lang="cs-CZ" altLang="cs-CZ" sz="2400" b="1" dirty="0" smtClean="0">
                <a:latin typeface="Arial Narrow" panose="020B0606020202030204" pitchFamily="34" charset="0"/>
              </a:rPr>
              <a:t> </a:t>
            </a:r>
            <a:r>
              <a:rPr lang="cs-CZ" altLang="cs-CZ" sz="2400" b="1" dirty="0" err="1" smtClean="0">
                <a:latin typeface="Arial Narrow" panose="020B0606020202030204" pitchFamily="34" charset="0"/>
              </a:rPr>
              <a:t>Rodriguez</a:t>
            </a:r>
            <a:r>
              <a:rPr lang="cs-CZ" altLang="cs-CZ" sz="2400" b="1" dirty="0" smtClean="0">
                <a:latin typeface="Arial Narrow" panose="020B0606020202030204" pitchFamily="34" charset="0"/>
              </a:rPr>
              <a:t> </a:t>
            </a:r>
            <a:r>
              <a:rPr lang="cs-CZ" altLang="cs-CZ" sz="2400" b="1" dirty="0" err="1" smtClean="0">
                <a:latin typeface="Arial Narrow" panose="020B0606020202030204" pitchFamily="34" charset="0"/>
              </a:rPr>
              <a:t>Pereira</a:t>
            </a:r>
            <a:r>
              <a:rPr lang="cs-CZ" altLang="cs-CZ" sz="2400" b="1" dirty="0" smtClean="0">
                <a:latin typeface="Arial Narrow" panose="020B0606020202030204" pitchFamily="34" charset="0"/>
              </a:rPr>
              <a:t> </a:t>
            </a:r>
            <a:r>
              <a:rPr lang="cs-CZ" altLang="cs-CZ" sz="2400" dirty="0" smtClean="0">
                <a:latin typeface="Arial Narrow" panose="020B0606020202030204" pitchFamily="34" charset="0"/>
              </a:rPr>
              <a:t>(1715 – 1780)</a:t>
            </a:r>
          </a:p>
          <a:p>
            <a:pPr lvl="4" algn="just">
              <a:lnSpc>
                <a:spcPct val="80000"/>
              </a:lnSpc>
            </a:pPr>
            <a:r>
              <a:rPr lang="cs-CZ" altLang="cs-CZ" sz="2400" dirty="0" smtClean="0">
                <a:latin typeface="Arial Narrow" panose="020B0606020202030204" pitchFamily="34" charset="0"/>
              </a:rPr>
              <a:t>ovlivněn spisy </a:t>
            </a:r>
            <a:r>
              <a:rPr lang="cs-CZ" altLang="cs-CZ" sz="2400" dirty="0" err="1" smtClean="0">
                <a:latin typeface="Arial Narrow" panose="020B0606020202030204" pitchFamily="34" charset="0"/>
              </a:rPr>
              <a:t>Boneta</a:t>
            </a:r>
            <a:r>
              <a:rPr lang="cs-CZ" altLang="cs-CZ" sz="2400" dirty="0" smtClean="0">
                <a:latin typeface="Arial Narrow" panose="020B0606020202030204" pitchFamily="34" charset="0"/>
              </a:rPr>
              <a:t>, </a:t>
            </a:r>
            <a:r>
              <a:rPr lang="cs-CZ" altLang="cs-CZ" sz="2400" dirty="0" err="1" smtClean="0">
                <a:latin typeface="Arial Narrow" panose="020B0606020202030204" pitchFamily="34" charset="0"/>
              </a:rPr>
              <a:t>Wallise</a:t>
            </a:r>
            <a:r>
              <a:rPr lang="cs-CZ" altLang="cs-CZ" sz="2400" dirty="0" smtClean="0">
                <a:latin typeface="Arial Narrow" panose="020B0606020202030204" pitchFamily="34" charset="0"/>
              </a:rPr>
              <a:t>, </a:t>
            </a:r>
            <a:r>
              <a:rPr lang="cs-CZ" altLang="cs-CZ" sz="2400" dirty="0" err="1" smtClean="0">
                <a:latin typeface="Arial Narrow" panose="020B0606020202030204" pitchFamily="34" charset="0"/>
              </a:rPr>
              <a:t>Ammana</a:t>
            </a:r>
            <a:endParaRPr lang="cs-CZ" altLang="cs-CZ" sz="2400" dirty="0" smtClean="0">
              <a:latin typeface="Arial Narrow" panose="020B0606020202030204" pitchFamily="34" charset="0"/>
            </a:endParaRPr>
          </a:p>
          <a:p>
            <a:pPr lvl="4" algn="just">
              <a:lnSpc>
                <a:spcPct val="80000"/>
              </a:lnSpc>
            </a:pPr>
            <a:r>
              <a:rPr lang="cs-CZ" altLang="cs-CZ" sz="2400" dirty="0" smtClean="0">
                <a:latin typeface="Arial Narrow" panose="020B0606020202030204" pitchFamily="34" charset="0"/>
              </a:rPr>
              <a:t>vyvozuje mluvu prostřednictvím využití vibrací, cvičení zbytků sluchu; posunky pouze na začátku, jednoruční daktylologie</a:t>
            </a:r>
          </a:p>
          <a:p>
            <a:pPr lvl="4" algn="just">
              <a:lnSpc>
                <a:spcPct val="80000"/>
              </a:lnSpc>
            </a:pPr>
            <a:r>
              <a:rPr lang="cs-CZ" altLang="cs-CZ" sz="2400" dirty="0" smtClean="0">
                <a:latin typeface="Arial Narrow" panose="020B0606020202030204" pitchFamily="34" charset="0"/>
              </a:rPr>
              <a:t>k reedukaci sluchu využívá sluchovou trubici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492896"/>
            <a:ext cx="576064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Arial Narrow" pitchFamily="34" charset="0"/>
              </a:rPr>
              <a:t>Kolektivní vyučování – první ústavy pro SP 1</a:t>
            </a:r>
            <a:endParaRPr lang="cs-CZ" b="1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44759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cs-CZ" altLang="cs-CZ" sz="3000" b="1" u="sng" dirty="0" smtClean="0">
                <a:latin typeface="Arial Narrow" pitchFamily="34" charset="0"/>
              </a:rPr>
              <a:t>FRANCIE (18. st.)</a:t>
            </a:r>
          </a:p>
          <a:p>
            <a:pPr>
              <a:lnSpc>
                <a:spcPct val="90000"/>
              </a:lnSpc>
              <a:buNone/>
            </a:pPr>
            <a:endParaRPr lang="cs-CZ" altLang="cs-CZ" sz="2400" b="1" u="sng" dirty="0" smtClean="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b="1" dirty="0" smtClean="0">
                <a:latin typeface="Arial Narrow" pitchFamily="34" charset="0"/>
              </a:rPr>
              <a:t>Charles </a:t>
            </a:r>
            <a:r>
              <a:rPr lang="cs-CZ" altLang="cs-CZ" sz="2400" b="1" dirty="0" err="1" smtClean="0">
                <a:latin typeface="Arial Narrow" pitchFamily="34" charset="0"/>
              </a:rPr>
              <a:t>Michel</a:t>
            </a:r>
            <a:r>
              <a:rPr lang="cs-CZ" altLang="cs-CZ" sz="2400" b="1" dirty="0" smtClean="0">
                <a:latin typeface="Arial Narrow" pitchFamily="34" charset="0"/>
              </a:rPr>
              <a:t> de l´</a:t>
            </a:r>
            <a:r>
              <a:rPr lang="cs-CZ" altLang="cs-CZ" sz="2400" b="1" dirty="0" err="1" smtClean="0">
                <a:latin typeface="Arial Narrow" pitchFamily="34" charset="0"/>
              </a:rPr>
              <a:t>Epée</a:t>
            </a:r>
            <a:r>
              <a:rPr lang="cs-CZ" altLang="cs-CZ" sz="2400" dirty="0" smtClean="0">
                <a:latin typeface="Arial Narrow" pitchFamily="34" charset="0"/>
              </a:rPr>
              <a:t> (1712 -1789) 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studium práv, kněz (abbé de l´</a:t>
            </a:r>
            <a:r>
              <a:rPr lang="cs-CZ" altLang="cs-CZ" sz="2400" dirty="0" err="1" smtClean="0">
                <a:latin typeface="Arial Narrow" pitchFamily="34" charset="0"/>
              </a:rPr>
              <a:t>Epée</a:t>
            </a:r>
            <a:r>
              <a:rPr lang="cs-CZ" altLang="cs-CZ" sz="2400" dirty="0" smtClean="0">
                <a:latin typeface="Arial Narrow" pitchFamily="34" charset="0"/>
              </a:rPr>
              <a:t>) 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vzdělával chudé, poznatky předával dál, osvěta, vlastní prostředky + od vlivných lidí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vycházel ze staré teze – sluch nahradit zrakem (dnes metoda </a:t>
            </a:r>
            <a:r>
              <a:rPr lang="cs-CZ" altLang="cs-CZ" sz="2400" b="1" dirty="0" smtClean="0">
                <a:latin typeface="Arial Narrow" pitchFamily="34" charset="0"/>
              </a:rPr>
              <a:t>kompenzace</a:t>
            </a:r>
            <a:r>
              <a:rPr lang="cs-CZ" altLang="cs-CZ" sz="2400" dirty="0" smtClean="0">
                <a:latin typeface="Arial Narrow" pitchFamily="34" charset="0"/>
              </a:rPr>
              <a:t>)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vytvořil „francouzskou“ (manuální) metodu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základ:</a:t>
            </a:r>
            <a:r>
              <a:rPr lang="cs-CZ" altLang="cs-CZ" sz="2400" b="1" dirty="0" smtClean="0">
                <a:latin typeface="Arial Narrow" pitchFamily="34" charset="0"/>
              </a:rPr>
              <a:t> posunek, </a:t>
            </a:r>
            <a:r>
              <a:rPr lang="cs-CZ" altLang="cs-CZ" sz="2400" dirty="0" smtClean="0">
                <a:latin typeface="Arial Narrow" pitchFamily="34" charset="0"/>
              </a:rPr>
              <a:t>posunková řeč + </a:t>
            </a:r>
            <a:r>
              <a:rPr lang="cs-CZ" altLang="cs-CZ" sz="2400" b="1" dirty="0" smtClean="0">
                <a:latin typeface="Arial Narrow" pitchFamily="34" charset="0"/>
              </a:rPr>
              <a:t>daktyl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cíl: </a:t>
            </a:r>
            <a:r>
              <a:rPr lang="cs-CZ" altLang="cs-CZ" sz="2400" b="1" dirty="0" smtClean="0">
                <a:latin typeface="Arial Narrow" pitchFamily="34" charset="0"/>
              </a:rPr>
              <a:t>mluvená řeč</a:t>
            </a:r>
            <a:r>
              <a:rPr lang="cs-CZ" altLang="cs-CZ" sz="2400" dirty="0" smtClean="0">
                <a:latin typeface="Arial Narrow" pitchFamily="34" charset="0"/>
              </a:rPr>
              <a:t>, cesta: </a:t>
            </a:r>
            <a:r>
              <a:rPr lang="cs-CZ" altLang="cs-CZ" sz="2400" b="1" dirty="0" smtClean="0">
                <a:latin typeface="Arial Narrow" pitchFamily="34" charset="0"/>
              </a:rPr>
              <a:t>písemná forma, posunky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b="1" u="sng" dirty="0" smtClean="0">
                <a:latin typeface="Arial Narrow" pitchFamily="34" charset="0"/>
              </a:rPr>
              <a:t>1769/70</a:t>
            </a:r>
            <a:r>
              <a:rPr lang="cs-CZ" altLang="cs-CZ" sz="2400" b="1" dirty="0" smtClean="0">
                <a:latin typeface="Arial Narrow" pitchFamily="34" charset="0"/>
              </a:rPr>
              <a:t> </a:t>
            </a:r>
            <a:r>
              <a:rPr lang="cs-CZ" altLang="cs-CZ" sz="2400" dirty="0" smtClean="0">
                <a:latin typeface="Arial Narrow" pitchFamily="34" charset="0"/>
              </a:rPr>
              <a:t>založil</a:t>
            </a:r>
            <a:r>
              <a:rPr lang="cs-CZ" altLang="cs-CZ" sz="2400" b="1" dirty="0" smtClean="0">
                <a:latin typeface="Arial Narrow" pitchFamily="34" charset="0"/>
              </a:rPr>
              <a:t> Pařížský ústav pro hluchoněmé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b="1" i="1" dirty="0" smtClean="0">
                <a:latin typeface="Arial Narrow" pitchFamily="34" charset="0"/>
              </a:rPr>
              <a:t>„Otec neslyšících“</a:t>
            </a:r>
          </a:p>
          <a:p>
            <a:endParaRPr lang="cs-CZ" dirty="0"/>
          </a:p>
        </p:txBody>
      </p:sp>
      <p:pic>
        <p:nvPicPr>
          <p:cNvPr id="4" name="Obrázek 3" descr="g229313_u79450_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501008"/>
            <a:ext cx="1656184" cy="23584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988840"/>
            <a:ext cx="576064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Arial Narrow" pitchFamily="34" charset="0"/>
              </a:rPr>
              <a:t>Kolektivní vyučování – první ústavy pro SP 2</a:t>
            </a:r>
            <a:endParaRPr lang="cs-CZ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454795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cs-CZ" altLang="cs-CZ" sz="2800" b="1" u="sng" dirty="0" smtClean="0">
                <a:latin typeface="Arial Narrow" pitchFamily="34" charset="0"/>
              </a:rPr>
              <a:t>NĚMECKO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b="1" dirty="0" smtClean="0">
                <a:latin typeface="Arial Narrow" pitchFamily="34" charset="0"/>
              </a:rPr>
              <a:t>Samuel </a:t>
            </a:r>
            <a:r>
              <a:rPr lang="cs-CZ" altLang="cs-CZ" sz="2400" b="1" dirty="0" err="1" smtClean="0">
                <a:latin typeface="Arial Narrow" pitchFamily="34" charset="0"/>
              </a:rPr>
              <a:t>Heinicke</a:t>
            </a:r>
            <a:r>
              <a:rPr lang="cs-CZ" altLang="cs-CZ" sz="2400" b="1" dirty="0" smtClean="0">
                <a:latin typeface="Arial Narrow" pitchFamily="34" charset="0"/>
              </a:rPr>
              <a:t> </a:t>
            </a:r>
            <a:r>
              <a:rPr lang="cs-CZ" altLang="cs-CZ" sz="2400" dirty="0" smtClean="0">
                <a:latin typeface="Arial Narrow" pitchFamily="34" charset="0"/>
              </a:rPr>
              <a:t>(1727 - 1790)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působil v </a:t>
            </a:r>
            <a:r>
              <a:rPr lang="cs-CZ" altLang="cs-CZ" sz="2400" b="1" dirty="0" smtClean="0">
                <a:latin typeface="Arial Narrow" pitchFamily="34" charset="0"/>
              </a:rPr>
              <a:t>Lipsku ve </a:t>
            </a:r>
            <a:r>
              <a:rPr lang="cs-CZ" altLang="cs-CZ" sz="2400" b="1" i="1" dirty="0" smtClean="0">
                <a:latin typeface="Arial Narrow" pitchFamily="34" charset="0"/>
              </a:rPr>
              <a:t>státním ústavu pro neslyšící děti</a:t>
            </a:r>
            <a:r>
              <a:rPr lang="cs-CZ" altLang="cs-CZ" sz="2400" b="1" dirty="0" smtClean="0">
                <a:latin typeface="Arial Narrow" pitchFamily="34" charset="0"/>
              </a:rPr>
              <a:t> (založen v roce 1778</a:t>
            </a:r>
            <a:r>
              <a:rPr lang="cs-CZ" altLang="cs-CZ" sz="2400" dirty="0" smtClean="0">
                <a:latin typeface="Arial Narrow" pitchFamily="34" charset="0"/>
              </a:rPr>
              <a:t>)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v neslyšícím viděl především člověka („</a:t>
            </a:r>
            <a:r>
              <a:rPr lang="cs-CZ" altLang="cs-CZ" sz="2400" i="1" dirty="0" smtClean="0">
                <a:latin typeface="Arial Narrow" pitchFamily="34" charset="0"/>
              </a:rPr>
              <a:t>člověk je odraz božství a řeč je božského původu</a:t>
            </a:r>
            <a:r>
              <a:rPr lang="cs-CZ" altLang="cs-CZ" sz="2400" dirty="0" smtClean="0">
                <a:latin typeface="Arial Narrow" pitchFamily="34" charset="0"/>
              </a:rPr>
              <a:t>“ – artikulovaná řeč</a:t>
            </a:r>
            <a:r>
              <a:rPr lang="cs-CZ" altLang="cs-CZ" sz="2400" i="1" dirty="0" smtClean="0">
                <a:latin typeface="Arial Narrow" pitchFamily="34" charset="0"/>
              </a:rPr>
              <a:t> </a:t>
            </a:r>
            <a:r>
              <a:rPr lang="cs-CZ" altLang="cs-CZ" sz="2400" dirty="0" smtClean="0">
                <a:latin typeface="Arial Narrow" pitchFamily="34" charset="0"/>
              </a:rPr>
              <a:t>tedy musí být znakem lidství i u neslyšícího člověka)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zakladatel </a:t>
            </a:r>
            <a:r>
              <a:rPr lang="cs-CZ" altLang="cs-CZ" sz="2400" b="1" dirty="0" err="1" smtClean="0">
                <a:latin typeface="Arial Narrow" pitchFamily="34" charset="0"/>
              </a:rPr>
              <a:t>oralismu</a:t>
            </a:r>
            <a:r>
              <a:rPr lang="cs-CZ" altLang="cs-CZ" sz="2400" dirty="0" smtClean="0">
                <a:latin typeface="Arial Narrow" pitchFamily="34" charset="0"/>
              </a:rPr>
              <a:t> (metodiku tajil)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dirty="0" smtClean="0">
                <a:latin typeface="Arial Narrow" pitchFamily="34" charset="0"/>
              </a:rPr>
              <a:t>proti l´</a:t>
            </a:r>
            <a:r>
              <a:rPr lang="cs-CZ" altLang="cs-CZ" sz="2400" dirty="0" err="1" smtClean="0">
                <a:latin typeface="Arial Narrow" pitchFamily="34" charset="0"/>
              </a:rPr>
              <a:t>Epéemu</a:t>
            </a:r>
            <a:r>
              <a:rPr lang="cs-CZ" altLang="cs-CZ" sz="2400" dirty="0" smtClean="0">
                <a:latin typeface="Arial Narrow" pitchFamily="34" charset="0"/>
              </a:rPr>
              <a:t>: </a:t>
            </a:r>
            <a:r>
              <a:rPr lang="cs-CZ" altLang="cs-CZ" sz="2400" b="1" dirty="0" smtClean="0">
                <a:latin typeface="Arial Narrow" pitchFamily="34" charset="0"/>
              </a:rPr>
              <a:t>zrak nemůže nahradit sluch</a:t>
            </a:r>
            <a:r>
              <a:rPr lang="cs-CZ" altLang="cs-CZ" sz="2400" dirty="0" smtClean="0">
                <a:latin typeface="Arial Narrow" pitchFamily="34" charset="0"/>
              </a:rPr>
              <a:t>, náhradou za sluch byly chuťové vjemy (tekutiny – ocet, odvar z pelyňku..)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b="1" dirty="0" smtClean="0">
                <a:latin typeface="Arial Narrow" pitchFamily="34" charset="0"/>
              </a:rPr>
              <a:t>odmítá posunek a písmo </a:t>
            </a:r>
            <a:r>
              <a:rPr lang="cs-CZ" altLang="cs-CZ" sz="2400" dirty="0" smtClean="0">
                <a:latin typeface="Arial Narrow" pitchFamily="34" charset="0"/>
              </a:rPr>
              <a:t>jako základnu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400" i="1" dirty="0" smtClean="0">
                <a:latin typeface="Arial Narrow" pitchFamily="34" charset="0"/>
              </a:rPr>
              <a:t>„</a:t>
            </a:r>
            <a:r>
              <a:rPr lang="cs-CZ" altLang="cs-CZ" sz="2400" i="1" dirty="0" err="1" smtClean="0">
                <a:latin typeface="Arial Narrow" pitchFamily="34" charset="0"/>
              </a:rPr>
              <a:t>Father</a:t>
            </a:r>
            <a:r>
              <a:rPr lang="cs-CZ" altLang="cs-CZ" sz="2400" i="1" dirty="0" smtClean="0">
                <a:latin typeface="Arial Narrow" pitchFamily="34" charset="0"/>
              </a:rPr>
              <a:t> oral </a:t>
            </a:r>
            <a:r>
              <a:rPr lang="cs-CZ" altLang="cs-CZ" sz="2400" i="1" dirty="0" err="1" smtClean="0">
                <a:latin typeface="Arial Narrow" pitchFamily="34" charset="0"/>
              </a:rPr>
              <a:t>deaf</a:t>
            </a:r>
            <a:r>
              <a:rPr lang="cs-CZ" altLang="cs-CZ" sz="2400" i="1" dirty="0" smtClean="0">
                <a:latin typeface="Arial Narrow" pitchFamily="34" charset="0"/>
              </a:rPr>
              <a:t> </a:t>
            </a:r>
            <a:r>
              <a:rPr lang="cs-CZ" altLang="cs-CZ" sz="2400" i="1" dirty="0" err="1" smtClean="0">
                <a:latin typeface="Arial Narrow" pitchFamily="34" charset="0"/>
              </a:rPr>
              <a:t>education</a:t>
            </a:r>
            <a:r>
              <a:rPr lang="cs-CZ" altLang="cs-CZ" sz="2400" i="1" dirty="0" smtClean="0">
                <a:latin typeface="Arial Narrow" pitchFamily="34" charset="0"/>
              </a:rPr>
              <a:t>“</a:t>
            </a:r>
          </a:p>
          <a:p>
            <a:endParaRPr lang="cs-CZ" dirty="0"/>
          </a:p>
        </p:txBody>
      </p:sp>
      <p:pic>
        <p:nvPicPr>
          <p:cNvPr id="4" name="Obrázek 3" descr="Samuel_Heinic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212976"/>
            <a:ext cx="1752600" cy="2362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093976"/>
            <a:ext cx="708670" cy="4606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Arial Narrow" pitchFamily="34" charset="0"/>
              </a:rPr>
              <a:t>Kolektivní vyučování – první ústavy pro SP 3</a:t>
            </a:r>
            <a:endParaRPr lang="cs-CZ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45479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600" b="1" dirty="0" smtClean="0">
                <a:latin typeface="Arial Narrow" pitchFamily="34" charset="0"/>
              </a:rPr>
              <a:t>Další ústavy v Evropě:</a:t>
            </a:r>
          </a:p>
          <a:p>
            <a:r>
              <a:rPr lang="cs-CZ" altLang="cs-CZ" sz="2600" dirty="0" smtClean="0">
                <a:latin typeface="Arial Narrow" pitchFamily="34" charset="0"/>
              </a:rPr>
              <a:t>1770 – Paříž </a:t>
            </a:r>
          </a:p>
          <a:p>
            <a:r>
              <a:rPr lang="cs-CZ" altLang="cs-CZ" sz="2600" dirty="0" smtClean="0">
                <a:latin typeface="Arial Narrow" pitchFamily="34" charset="0"/>
              </a:rPr>
              <a:t>1778 – Lipsko</a:t>
            </a:r>
          </a:p>
          <a:p>
            <a:pPr>
              <a:buNone/>
            </a:pPr>
            <a:endParaRPr lang="cs-CZ" altLang="cs-CZ" sz="2600" dirty="0" smtClean="0">
              <a:latin typeface="Arial Narrow" pitchFamily="34" charset="0"/>
            </a:endParaRPr>
          </a:p>
          <a:p>
            <a:r>
              <a:rPr lang="cs-CZ" altLang="cs-CZ" sz="2600" dirty="0" smtClean="0">
                <a:latin typeface="Arial Narrow" pitchFamily="34" charset="0"/>
              </a:rPr>
              <a:t>1779 – Vídeň</a:t>
            </a:r>
          </a:p>
          <a:p>
            <a:r>
              <a:rPr lang="cs-CZ" altLang="cs-CZ" sz="2600" dirty="0" smtClean="0">
                <a:latin typeface="Arial Narrow" pitchFamily="34" charset="0"/>
              </a:rPr>
              <a:t>1784 – Řím</a:t>
            </a:r>
          </a:p>
          <a:p>
            <a:r>
              <a:rPr lang="cs-CZ" altLang="cs-CZ" sz="3500" b="1" dirty="0" smtClean="0">
                <a:latin typeface="Arial Narrow" pitchFamily="34" charset="0"/>
              </a:rPr>
              <a:t>1786 – Praha</a:t>
            </a:r>
          </a:p>
          <a:p>
            <a:pPr lvl="1">
              <a:buNone/>
            </a:pPr>
            <a:r>
              <a:rPr lang="cs-CZ" altLang="cs-CZ" sz="3500" dirty="0" smtClean="0">
                <a:latin typeface="Arial Narrow" pitchFamily="34" charset="0"/>
              </a:rPr>
              <a:t>	</a:t>
            </a:r>
            <a:r>
              <a:rPr lang="cs-CZ" altLang="cs-CZ" sz="3500" i="1" dirty="0" smtClean="0">
                <a:latin typeface="Arial Narrow" pitchFamily="34" charset="0"/>
              </a:rPr>
              <a:t>	- </a:t>
            </a:r>
            <a:r>
              <a:rPr lang="cs-CZ" altLang="cs-CZ" sz="3500" dirty="0" smtClean="0">
                <a:latin typeface="Arial Narrow" pitchFamily="34" charset="0"/>
              </a:rPr>
              <a:t>Pražský ústav pro hluchoněmé</a:t>
            </a:r>
          </a:p>
          <a:p>
            <a:pPr lvl="1">
              <a:buNone/>
            </a:pPr>
            <a:r>
              <a:rPr lang="cs-CZ" altLang="cs-CZ" sz="3500" dirty="0" smtClean="0">
                <a:latin typeface="Arial Narrow" pitchFamily="34" charset="0"/>
              </a:rPr>
              <a:t>		- pátý v Evropě</a:t>
            </a:r>
          </a:p>
          <a:p>
            <a:pPr lvl="1">
              <a:buNone/>
            </a:pPr>
            <a:r>
              <a:rPr lang="cs-CZ" altLang="cs-CZ" sz="3500" dirty="0" smtClean="0">
                <a:latin typeface="Arial Narrow" pitchFamily="34" charset="0"/>
              </a:rPr>
              <a:t>		- prvním ředitelem Karel Berger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TC103090434[[fn=Typ dřeva]]</Template>
  <TotalTime>162</TotalTime>
  <Words>1030</Words>
  <Application>Microsoft Office PowerPoint</Application>
  <PresentationFormat>Předvádění na obrazovce (4:3)</PresentationFormat>
  <Paragraphs>184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Dřevo</vt:lpstr>
      <vt:lpstr>  Historie péče o jedince se sluchovým postižením   rozvoj institucí, ústavů a škol pro sluchově postižené, historický vývoj koncepcí vyučování, průkopníci vzdělávání neslyšících, první ústavy, Milánský kongres, ... </vt:lpstr>
      <vt:lpstr>Starověk</vt:lpstr>
      <vt:lpstr>Středověk</vt:lpstr>
      <vt:lpstr>Průkopníci vzdělávání neslyšících 1</vt:lpstr>
      <vt:lpstr>Průkopníci vzdělávání neslyšících 2</vt:lpstr>
      <vt:lpstr>Průkopníci vzdělávání neslyšících 3</vt:lpstr>
      <vt:lpstr>Kolektivní vyučování – první ústavy pro SP 1</vt:lpstr>
      <vt:lpstr>Kolektivní vyučování – první ústavy pro SP 2</vt:lpstr>
      <vt:lpstr>Kolektivní vyučování – první ústavy pro SP 3</vt:lpstr>
      <vt:lpstr>Milánský kongres v roce 1880</vt:lpstr>
      <vt:lpstr>Snímek 11</vt:lpstr>
      <vt:lpstr>Česká země 1</vt:lpstr>
      <vt:lpstr>Česká země 2</vt:lpstr>
      <vt:lpstr>Po roce 1945 1</vt:lpstr>
      <vt:lpstr>Po roce 1945 2</vt:lpstr>
      <vt:lpstr>Konec 20. století</vt:lpstr>
      <vt:lpstr>U nás po roce 1990</vt:lpstr>
      <vt:lpstr>Helen Kellerová (1880 – 1968)</vt:lpstr>
      <vt:lpstr>Snímek 19</vt:lpstr>
      <vt:lpstr>Perkins School for the Blind 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péče o jedince se sluchovým postižením </dc:title>
  <dc:creator>Kateřina</dc:creator>
  <cp:lastModifiedBy>Kateřina</cp:lastModifiedBy>
  <cp:revision>42</cp:revision>
  <dcterms:created xsi:type="dcterms:W3CDTF">2014-08-06T09:17:28Z</dcterms:created>
  <dcterms:modified xsi:type="dcterms:W3CDTF">2014-10-28T04:58:09Z</dcterms:modified>
</cp:coreProperties>
</file>