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2"/>
            <a:ext cx="10993549" cy="1023522"/>
          </a:xfrm>
        </p:spPr>
        <p:txBody>
          <a:bodyPr/>
          <a:lstStyle/>
          <a:p>
            <a:r>
              <a:rPr lang="en-US" dirty="0" smtClean="0"/>
              <a:t>                                 Lecture 3: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617" y="3598104"/>
            <a:ext cx="10993546" cy="1780720"/>
          </a:xfrm>
        </p:spPr>
        <p:txBody>
          <a:bodyPr>
            <a:noAutofit/>
          </a:bodyPr>
          <a:lstStyle/>
          <a:p>
            <a:r>
              <a:rPr lang="en-US" sz="4400" dirty="0" smtClean="0"/>
              <a:t>Communication system used by the deaf in Nigeria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36264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ASL Conversational skill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3035" y="1904214"/>
            <a:ext cx="9883589" cy="519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591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Male and female sign locations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6917" y="1979519"/>
            <a:ext cx="4114801" cy="487848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3146611" y="4351525"/>
            <a:ext cx="4975412" cy="672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e 8"/>
          <p:cNvSpPr/>
          <p:nvPr/>
        </p:nvSpPr>
        <p:spPr>
          <a:xfrm>
            <a:off x="7140388" y="2380129"/>
            <a:ext cx="551330" cy="180190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>
            <a:off x="7140388" y="4418759"/>
            <a:ext cx="430306" cy="10273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960659" y="3096416"/>
            <a:ext cx="2070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Male sign location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960659" y="4760259"/>
            <a:ext cx="23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Female sign 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2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    Family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75798"/>
          </a:xfrm>
        </p:spPr>
        <p:txBody>
          <a:bodyPr/>
          <a:lstStyle/>
          <a:p>
            <a:r>
              <a:rPr lang="en-US" dirty="0" smtClean="0"/>
              <a:t>Father                                     Mother                         Parent                          Child/children</a:t>
            </a:r>
          </a:p>
          <a:p>
            <a:r>
              <a:rPr lang="en-US" dirty="0" smtClean="0"/>
              <a:t>Brother                                   Sister                            Boy                               Girl</a:t>
            </a:r>
          </a:p>
          <a:p>
            <a:r>
              <a:rPr lang="en-US" dirty="0" smtClean="0"/>
              <a:t>Man                                         Woman                        Husband                         Wife     </a:t>
            </a:r>
          </a:p>
          <a:p>
            <a:r>
              <a:rPr lang="en-US" dirty="0" smtClean="0"/>
              <a:t>Son                                         Daughter                      Grand Father                  Grand Mother</a:t>
            </a:r>
          </a:p>
          <a:p>
            <a:r>
              <a:rPr lang="en-US" dirty="0" smtClean="0"/>
              <a:t>Born                                        Baby                             Sex                                Dating</a:t>
            </a:r>
          </a:p>
          <a:p>
            <a:r>
              <a:rPr lang="en-US" dirty="0" smtClean="0"/>
              <a:t>Boyfriend                                 Girlfriend                      Married                         Divorced/Separated</a:t>
            </a:r>
          </a:p>
          <a:p>
            <a:r>
              <a:rPr lang="en-US" dirty="0" smtClean="0"/>
              <a:t>Uncle                                       Aunt                             Nephew                         Niece</a:t>
            </a:r>
          </a:p>
          <a:p>
            <a:r>
              <a:rPr lang="en-US" dirty="0" smtClean="0"/>
              <a:t>Cousin                                     In-Law                           Love                              Hate    </a:t>
            </a:r>
          </a:p>
          <a:p>
            <a:r>
              <a:rPr lang="en-US" dirty="0" smtClean="0"/>
              <a:t>Friend                                      Old                                Young                            Single</a:t>
            </a:r>
          </a:p>
          <a:p>
            <a:r>
              <a:rPr lang="en-US" dirty="0" smtClean="0"/>
              <a:t>Couple                                     Sweetheart                    Step Father                    Step Mother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865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  Lesson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063" y="2745274"/>
            <a:ext cx="11029615" cy="367830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By the end of the lesson, students should be able to: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Identify the geographical location of Nigeria in a map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Mention the six regions of Nigeria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Differentiate between: SEE1; SEE2; SSS; Contact Signs, and Pidgin Singed English.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Converse using ASL.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769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Group assignment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76310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Group 1</a:t>
            </a:r>
            <a:r>
              <a:rPr lang="en-US" sz="2800" dirty="0"/>
              <a:t>: </a:t>
            </a:r>
            <a:r>
              <a:rPr lang="en-US" sz="2800" dirty="0" smtClean="0"/>
              <a:t> (a). </a:t>
            </a:r>
            <a:r>
              <a:rPr lang="en-US" sz="2800" dirty="0" err="1" smtClean="0"/>
              <a:t>Adamcová</a:t>
            </a:r>
            <a:r>
              <a:rPr lang="en-US" sz="2800" dirty="0"/>
              <a:t>, </a:t>
            </a:r>
            <a:r>
              <a:rPr lang="en-US" sz="2800" dirty="0" err="1" smtClean="0"/>
              <a:t>Beáta</a:t>
            </a:r>
            <a:r>
              <a:rPr lang="en-US" sz="2800" dirty="0"/>
              <a:t>; </a:t>
            </a:r>
            <a:r>
              <a:rPr lang="en-US" sz="2800" dirty="0" smtClean="0"/>
              <a:t>(b). Berg</a:t>
            </a:r>
            <a:r>
              <a:rPr lang="en-US" sz="2800" dirty="0"/>
              <a:t>, </a:t>
            </a:r>
            <a:r>
              <a:rPr lang="en-US" sz="2800" dirty="0" smtClean="0"/>
              <a:t>Heidi</a:t>
            </a:r>
            <a:r>
              <a:rPr lang="en-US" sz="2800" dirty="0"/>
              <a:t>; </a:t>
            </a:r>
            <a:r>
              <a:rPr lang="en-US" sz="2800" dirty="0" smtClean="0"/>
              <a:t>( c). </a:t>
            </a:r>
            <a:r>
              <a:rPr lang="en-US" sz="2800" dirty="0" err="1" smtClean="0"/>
              <a:t>Koláčná</a:t>
            </a:r>
            <a:r>
              <a:rPr lang="en-US" sz="2800" dirty="0"/>
              <a:t>, </a:t>
            </a:r>
            <a:r>
              <a:rPr lang="en-US" sz="2800" dirty="0" err="1" smtClean="0"/>
              <a:t>Kristýna</a:t>
            </a:r>
            <a:endParaRPr lang="en-US" sz="2800" dirty="0" smtClean="0"/>
          </a:p>
          <a:p>
            <a:r>
              <a:rPr lang="en-US" sz="2800" dirty="0" smtClean="0"/>
              <a:t>Group 2:  (a). </a:t>
            </a:r>
            <a:r>
              <a:rPr lang="en-US" sz="2800" dirty="0" err="1" smtClean="0"/>
              <a:t>Birnkammer</a:t>
            </a:r>
            <a:r>
              <a:rPr lang="en-US" sz="2800" dirty="0"/>
              <a:t>, </a:t>
            </a:r>
            <a:r>
              <a:rPr lang="en-US" sz="2800" dirty="0" smtClean="0"/>
              <a:t>Stefan</a:t>
            </a:r>
            <a:r>
              <a:rPr lang="en-US" sz="2800" dirty="0"/>
              <a:t>; </a:t>
            </a:r>
            <a:r>
              <a:rPr lang="en-US" sz="2800" dirty="0" smtClean="0"/>
              <a:t>(b). </a:t>
            </a:r>
            <a:r>
              <a:rPr lang="en-US" sz="2800" dirty="0" err="1" smtClean="0"/>
              <a:t>Linhová</a:t>
            </a:r>
            <a:r>
              <a:rPr lang="en-US" sz="2800" dirty="0"/>
              <a:t>, Marie; </a:t>
            </a:r>
            <a:r>
              <a:rPr lang="en-US" sz="2800" dirty="0" smtClean="0"/>
              <a:t>( c). </a:t>
            </a:r>
            <a:r>
              <a:rPr lang="en-US" sz="2800" dirty="0" err="1" smtClean="0"/>
              <a:t>Straková</a:t>
            </a:r>
            <a:r>
              <a:rPr lang="en-US" sz="2800" dirty="0"/>
              <a:t>, </a:t>
            </a:r>
            <a:r>
              <a:rPr lang="en-US" sz="2800" dirty="0" smtClean="0"/>
              <a:t>Monika</a:t>
            </a:r>
          </a:p>
          <a:p>
            <a:r>
              <a:rPr lang="en-US" sz="2800" dirty="0" smtClean="0"/>
              <a:t>Group 3</a:t>
            </a:r>
            <a:r>
              <a:rPr lang="en-US" sz="2800" dirty="0"/>
              <a:t>:  </a:t>
            </a:r>
            <a:r>
              <a:rPr lang="en-US" sz="2800" dirty="0" smtClean="0"/>
              <a:t>(a). </a:t>
            </a:r>
            <a:r>
              <a:rPr lang="en-US" sz="2800" dirty="0" err="1" smtClean="0"/>
              <a:t>Glavanics</a:t>
            </a:r>
            <a:r>
              <a:rPr lang="en-US" sz="2800" dirty="0" smtClean="0"/>
              <a:t>, Gerda</a:t>
            </a:r>
            <a:r>
              <a:rPr lang="en-US" sz="2800" dirty="0" smtClean="0"/>
              <a:t>;  </a:t>
            </a:r>
            <a:r>
              <a:rPr lang="en-US" sz="2800" dirty="0" smtClean="0"/>
              <a:t>(b). </a:t>
            </a:r>
            <a:r>
              <a:rPr lang="en-US" sz="2800" dirty="0" err="1" smtClean="0"/>
              <a:t>Vajdíková</a:t>
            </a:r>
            <a:r>
              <a:rPr lang="en-US" sz="2800" dirty="0"/>
              <a:t>, </a:t>
            </a:r>
            <a:r>
              <a:rPr lang="en-US" sz="2800" dirty="0" err="1" smtClean="0"/>
              <a:t>Zuzana</a:t>
            </a:r>
            <a:r>
              <a:rPr lang="en-US" sz="2800" dirty="0"/>
              <a:t>; </a:t>
            </a:r>
            <a:r>
              <a:rPr lang="en-US" sz="2800" dirty="0" smtClean="0"/>
              <a:t>( c). Sunday</a:t>
            </a:r>
            <a:r>
              <a:rPr lang="en-US" sz="2800" dirty="0"/>
              <a:t>, </a:t>
            </a:r>
            <a:r>
              <a:rPr lang="en-US" sz="2800" dirty="0" err="1"/>
              <a:t>Akaninyene</a:t>
            </a:r>
            <a:r>
              <a:rPr lang="en-US" sz="2800" dirty="0"/>
              <a:t> </a:t>
            </a:r>
            <a:r>
              <a:rPr lang="en-US" sz="2800" dirty="0" smtClean="0"/>
              <a:t>Arnold; (d</a:t>
            </a:r>
            <a:r>
              <a:rPr lang="en-US" sz="2800" dirty="0"/>
              <a:t>). </a:t>
            </a:r>
            <a:r>
              <a:rPr lang="en-US" sz="2800" dirty="0" err="1"/>
              <a:t>Štibrányiová</a:t>
            </a:r>
            <a:r>
              <a:rPr lang="en-US" sz="2800" dirty="0"/>
              <a:t>, </a:t>
            </a:r>
            <a:r>
              <a:rPr lang="en-US" sz="2800" dirty="0" err="1"/>
              <a:t>Marína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*** Each group will pick a topic of interest to them on issue bordering on deaf people (in their countries) and write an essay of between 3-5 pages.  Each group will present their study on Wednesday April 29 in form of seminar.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8178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3282" y="905435"/>
            <a:ext cx="8229600" cy="609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                  Map of Africa</a:t>
            </a:r>
            <a:endParaRPr lang="en-US" dirty="0"/>
          </a:p>
        </p:txBody>
      </p:sp>
      <p:pic>
        <p:nvPicPr>
          <p:cNvPr id="6147" name="Picture 2" descr="https://encrypted-tbn2.gstatic.com/images?q=tbn:ANd9GcRzBR6wGzrd6s2fipH8eUV2WrHByURxC1CegZyv9LGGML8OZd6nO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25588" y="1958788"/>
            <a:ext cx="5334000" cy="5486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588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81000"/>
            <a:ext cx="8229600" cy="838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dirty="0"/>
              <a:t>Map of Nigeria showing the 6 regions</a:t>
            </a:r>
          </a:p>
        </p:txBody>
      </p:sp>
      <p:pic>
        <p:nvPicPr>
          <p:cNvPr id="7171" name="Picture 4" descr="https://encrypted-tbn1.gstatic.com/images?q=tbn:ANd9GcT65smXTwOhgZ4dK7BzE61FGDfWE1tlqDjZhvZY90dxV3655TlEG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057400"/>
            <a:ext cx="7628964" cy="480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30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methods used by the deaf in Nigeria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Seeing Essential English (SEE1): it is a communication method that involves adding morphologies, suffices, and prefixes in a signed word. Examples: (1). I am go</a:t>
            </a:r>
            <a:r>
              <a:rPr lang="en-US" sz="2000" u="sng" dirty="0" smtClean="0"/>
              <a:t>ing</a:t>
            </a:r>
            <a:r>
              <a:rPr lang="en-US" sz="2000" dirty="0" smtClean="0"/>
              <a:t> to school. (2). My teach</a:t>
            </a:r>
            <a:r>
              <a:rPr lang="en-US" sz="2000" u="sng" dirty="0" smtClean="0"/>
              <a:t>er </a:t>
            </a:r>
            <a:r>
              <a:rPr lang="en-US" sz="2000" dirty="0" smtClean="0"/>
              <a:t>has </a:t>
            </a:r>
            <a:r>
              <a:rPr lang="en-US" sz="2000" u="sng" dirty="0" smtClean="0"/>
              <a:t>gone</a:t>
            </a:r>
            <a:r>
              <a:rPr lang="en-US" sz="2000" dirty="0" smtClean="0"/>
              <a:t> home. (3). He come</a:t>
            </a:r>
            <a:r>
              <a:rPr lang="en-US" sz="2000" u="sng" dirty="0" smtClean="0"/>
              <a:t>s</a:t>
            </a:r>
            <a:r>
              <a:rPr lang="en-US" sz="2000" dirty="0" smtClean="0"/>
              <a:t> here every week. (4). There is a </a:t>
            </a:r>
            <a:r>
              <a:rPr lang="en-US" sz="2000" dirty="0" err="1" smtClean="0"/>
              <a:t>mis</a:t>
            </a:r>
            <a:r>
              <a:rPr lang="en-US" sz="2000" dirty="0" smtClean="0"/>
              <a:t>-under-stand-</a:t>
            </a:r>
            <a:r>
              <a:rPr lang="en-US" sz="2000" dirty="0" err="1" smtClean="0"/>
              <a:t>ing</a:t>
            </a:r>
            <a:r>
              <a:rPr lang="en-US" sz="2000" dirty="0" smtClean="0"/>
              <a:t> among them.</a:t>
            </a:r>
          </a:p>
          <a:p>
            <a:r>
              <a:rPr lang="en-US" sz="2000" dirty="0" smtClean="0"/>
              <a:t>Signing Exact English (SEE2): It is a form of SEE1, but compound words are signed as a unitary word, example: (1). His </a:t>
            </a:r>
            <a:r>
              <a:rPr lang="en-US" sz="2000" u="sng" dirty="0" smtClean="0"/>
              <a:t>birth-day </a:t>
            </a:r>
            <a:r>
              <a:rPr lang="en-US" sz="2000" dirty="0" smtClean="0"/>
              <a:t>is next week.</a:t>
            </a:r>
          </a:p>
          <a:p>
            <a:r>
              <a:rPr lang="en-US" sz="2000" dirty="0" smtClean="0"/>
              <a:t>Sign Supported Speech (SSS)/Simultaneous communication (</a:t>
            </a:r>
            <a:r>
              <a:rPr lang="en-US" sz="2000" dirty="0" err="1" smtClean="0"/>
              <a:t>simcom</a:t>
            </a:r>
            <a:r>
              <a:rPr lang="en-US" sz="2000" dirty="0" smtClean="0"/>
              <a:t>): speaking as you sign the equivalent of every spoken word you made.</a:t>
            </a:r>
          </a:p>
        </p:txBody>
      </p:sp>
    </p:spTree>
    <p:extLst>
      <p:ext uri="{BB962C8B-B14F-4D97-AF65-F5344CB8AC3E}">
        <p14:creationId xmlns:p14="http://schemas.microsoft.com/office/powerpoint/2010/main" val="1480228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methods </a:t>
            </a:r>
            <a:r>
              <a:rPr lang="en-US" dirty="0" err="1" smtClean="0"/>
              <a:t>contd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Contact Signs: this is called “universal sign language” in the Czech Republic. It is the form of sign communication used when people from different sign language communities meet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Pidgin Signed English (PSE): this is an English worded sign that is tinged with locally made signs.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63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Discussion Questions: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Can there be communication without language?</a:t>
            </a:r>
          </a:p>
          <a:p>
            <a:r>
              <a:rPr lang="en-US" sz="2800" dirty="0" smtClean="0"/>
              <a:t>What ways do you think will be best in helping a deaf child learn language?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8918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404" y="3230203"/>
            <a:ext cx="11029616" cy="252513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7 minutes break.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5481" y="1896034"/>
            <a:ext cx="3361765" cy="328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80521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185</TotalTime>
  <Words>484</Words>
  <Application>Microsoft Office PowerPoint</Application>
  <PresentationFormat>Widescreen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Gill Sans MT</vt:lpstr>
      <vt:lpstr>Wingdings 2</vt:lpstr>
      <vt:lpstr>Dividend</vt:lpstr>
      <vt:lpstr>                                 Lecture 3:</vt:lpstr>
      <vt:lpstr>                                  Lesson objectives:</vt:lpstr>
      <vt:lpstr>  Group assignment </vt:lpstr>
      <vt:lpstr>                  Map of Africa</vt:lpstr>
      <vt:lpstr>Map of Nigeria showing the 6 regions</vt:lpstr>
      <vt:lpstr>Communication methods used by the deaf in Nigeria</vt:lpstr>
      <vt:lpstr>Communication methods contd:</vt:lpstr>
      <vt:lpstr>                          Discussion Questions:</vt:lpstr>
      <vt:lpstr>                                     7 minutes break.</vt:lpstr>
      <vt:lpstr>                            ASL Conversational skill</vt:lpstr>
      <vt:lpstr>                       Male and female sign locations</vt:lpstr>
      <vt:lpstr>                                    Family relationship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Lecture 3:</dc:title>
  <dc:creator>gordi</dc:creator>
  <cp:lastModifiedBy>gordi</cp:lastModifiedBy>
  <cp:revision>27</cp:revision>
  <dcterms:created xsi:type="dcterms:W3CDTF">2015-02-26T17:53:39Z</dcterms:created>
  <dcterms:modified xsi:type="dcterms:W3CDTF">2015-03-02T10:14:02Z</dcterms:modified>
</cp:coreProperties>
</file>