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2" r:id="rId4"/>
    <p:sldId id="280" r:id="rId5"/>
    <p:sldId id="279" r:id="rId6"/>
    <p:sldId id="268" r:id="rId7"/>
    <p:sldId id="263" r:id="rId8"/>
    <p:sldId id="264" r:id="rId9"/>
    <p:sldId id="270" r:id="rId10"/>
    <p:sldId id="271" r:id="rId11"/>
    <p:sldId id="266" r:id="rId12"/>
    <p:sldId id="265" r:id="rId13"/>
    <p:sldId id="259" r:id="rId14"/>
    <p:sldId id="260" r:id="rId15"/>
    <p:sldId id="275" r:id="rId16"/>
    <p:sldId id="277" r:id="rId17"/>
    <p:sldId id="26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668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frm=1&amp;source=images&amp;cd=&amp;cad=rja&amp;docid=iKLtPPr1nkQALM&amp;tbnid=S1bi7z2-P8mqzM:&amp;ved=0CAUQjRw&amp;url=http://redakce.prozeny.cz/magazin/deti-a-rodina/rodinne-vztahy/339-instituce-manzelstvi-ma-budoucnost&amp;ei=BLBUUYDkHcnStAaMmYGIDA&amp;psig=AFQjCNEYeJmDbk9sQnA_1N4gTKJEKysLvg&amp;ust=13645909426263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&amp;esrc=s&amp;frm=1&amp;source=images&amp;cd=&amp;cad=rja&amp;docid=SRoKbvMqFAulVM&amp;tbnid=eQD-cVqlMdTtAM:&amp;ved=0CAUQjRw&amp;url=http://www.prozeny.cz/magazin/sex-a-vztahy/laska-a-vztahy/33633-konci-mi-materska-manzel-zarli&amp;ei=MbBUUejdHsfusgbsnIHYAg&amp;psig=AFQjCNEYeJmDbk9sQnA_1N4gTKJEKysLvg&amp;ust=136459094262632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c-wys.org/prilohy/d51b38a8/prezentace_matkov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Sociologie rodiny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4.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0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„Dává těm dětem víc péče. Já bych mnohem víc přemýšlel/a, jestli náhodou nemám umýt okna, takhle ty děti mají mnohem větší péči. On/ona je natolik pečující, že opravdu veškerá péče jde dětem. Holkám se věnuje celý den.“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1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s přijetím nové identity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O4: Ale je fakt, že třeba na začátku, jsem s tím, že třeba jsem se styděl Denisu čekat </a:t>
            </a:r>
            <a:r>
              <a:rPr lang="cs-CZ" i="1" dirty="0" smtClean="0"/>
              <a:t>u autobusu</a:t>
            </a:r>
            <a:r>
              <a:rPr lang="cs-CZ" i="1" dirty="0"/>
              <a:t>. Ona mi třeba zavolala, přijďte s Víťou s kočárkem k autobusu, a já jsem si říkal, </a:t>
            </a:r>
            <a:r>
              <a:rPr lang="cs-CZ" i="1" dirty="0" smtClean="0"/>
              <a:t>to víš</a:t>
            </a:r>
            <a:r>
              <a:rPr lang="cs-CZ" i="1" dirty="0"/>
              <a:t>, že jo, ještě kraječku do vlasů, tam jako čekat u autobusu, pusinku, že, žena přišla z práce.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6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Mužský výkon rodičovské dovolené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Muž na rodičovské dovolené nepřibírá automaticky „druhou směnu“; možnost volby nad výkonem různých úkolů v domácnosti</a:t>
            </a:r>
          </a:p>
          <a:p>
            <a:r>
              <a:rPr lang="cs-CZ" dirty="0" smtClean="0"/>
              <a:t>Důraz na socializaci muže na rodičovské dovolené</a:t>
            </a:r>
          </a:p>
          <a:p>
            <a:r>
              <a:rPr lang="cs-CZ" dirty="0" smtClean="0"/>
              <a:t>Domácí práce jako něco, co na ženu „počká“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7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Perspektiva žen „pečujících“ partnerů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Čas v práci jako svobodný čas, oddych či občerstvení</a:t>
            </a:r>
          </a:p>
          <a:p>
            <a:r>
              <a:rPr lang="cs-CZ" dirty="0" err="1" smtClean="0"/>
              <a:t>Demýtizace</a:t>
            </a:r>
            <a:r>
              <a:rPr lang="cs-CZ" dirty="0" smtClean="0"/>
              <a:t> mateřské dovolené, vnímání nízkého společenského statusu matek (i matkami reprodukovaného)</a:t>
            </a:r>
          </a:p>
          <a:p>
            <a:r>
              <a:rPr lang="cs-CZ" dirty="0" smtClean="0"/>
              <a:t>Touha po svobodě a důraz na vlastní potřeby (x ideál obětujícího se mateřství)</a:t>
            </a:r>
          </a:p>
          <a:p>
            <a:r>
              <a:rPr lang="cs-CZ" dirty="0" smtClean="0"/>
              <a:t>Reakce okolí: kritika (</a:t>
            </a:r>
            <a:r>
              <a:rPr lang="cs-CZ" dirty="0" err="1" smtClean="0"/>
              <a:t>intepretovaná</a:t>
            </a:r>
            <a:r>
              <a:rPr lang="cs-CZ" dirty="0" smtClean="0"/>
              <a:t> jako závist), ignorace (x muž, okolím vnímaný jako hrdina, který „to zvládá“)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5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Strategie vyrovnávání se s netradiční mateřskou rolí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Točí se kolem statusu „ne-matek“, nikoli kolem statusu živitelek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Maternal</a:t>
            </a:r>
            <a:r>
              <a:rPr lang="cs-CZ" dirty="0" smtClean="0"/>
              <a:t> </a:t>
            </a:r>
            <a:r>
              <a:rPr lang="cs-CZ" dirty="0" err="1" smtClean="0"/>
              <a:t>gatekeeping</a:t>
            </a:r>
            <a:r>
              <a:rPr lang="cs-CZ" dirty="0" smtClean="0"/>
              <a:t> (</a:t>
            </a:r>
            <a:r>
              <a:rPr lang="cs-CZ" dirty="0" err="1" smtClean="0"/>
              <a:t>Hochschild</a:t>
            </a:r>
            <a:r>
              <a:rPr lang="cs-CZ" dirty="0" smtClean="0"/>
              <a:t>, 1990) – demonstrace mateřských kompetencí</a:t>
            </a:r>
          </a:p>
          <a:p>
            <a:pPr marL="514350" indent="-514350">
              <a:buAutoNum type="alphaLcParenR"/>
            </a:pPr>
            <a:r>
              <a:rPr lang="cs-CZ" dirty="0" smtClean="0"/>
              <a:t>Přijetí identity krkavčí matky („jsem hrozná matka, nemám na něj nervy“) - žena v rodině plní „otcovskou“ roli, ale má z toho výčitky</a:t>
            </a:r>
          </a:p>
          <a:p>
            <a:r>
              <a:rPr lang="cs-CZ" dirty="0" smtClean="0"/>
              <a:t>„</a:t>
            </a:r>
            <a:r>
              <a:rPr lang="cs-CZ" dirty="0"/>
              <a:t>Změny v oblasti rovných </a:t>
            </a:r>
            <a:r>
              <a:rPr lang="cs-CZ" dirty="0" smtClean="0"/>
              <a:t>příležitostí tedy </a:t>
            </a:r>
            <a:r>
              <a:rPr lang="cs-CZ" dirty="0"/>
              <a:t>nemusí zablokovat muži svou neochotou o </a:t>
            </a:r>
            <a:r>
              <a:rPr lang="cs-CZ" dirty="0" smtClean="0"/>
              <a:t>děti pečovat</a:t>
            </a:r>
            <a:r>
              <a:rPr lang="cs-CZ" dirty="0"/>
              <a:t>, ale neochota žen děti mužům svěřit. Tato </a:t>
            </a:r>
            <a:r>
              <a:rPr lang="cs-CZ" dirty="0" smtClean="0"/>
              <a:t>neochota nemusí </a:t>
            </a:r>
            <a:r>
              <a:rPr lang="cs-CZ" dirty="0"/>
              <a:t>být vedena nedůvěřivostí ve schopnosti </a:t>
            </a:r>
            <a:r>
              <a:rPr lang="cs-CZ" dirty="0" smtClean="0"/>
              <a:t>mužů, ale </a:t>
            </a:r>
            <a:r>
              <a:rPr lang="cs-CZ" dirty="0"/>
              <a:t>jednoduše snahou vyhnout se společenské ostrakizaci</a:t>
            </a:r>
            <a:r>
              <a:rPr lang="cs-CZ" dirty="0" smtClean="0"/>
              <a:t>.“</a:t>
            </a:r>
            <a:endParaRPr lang="cs-CZ" dirty="0"/>
          </a:p>
        </p:txBody>
      </p:sp>
      <p:pic>
        <p:nvPicPr>
          <p:cNvPr id="1026" name="Picture 2" descr="http://static.prozeny.cz/images/stories/muz_krmi_d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8" y="1916832"/>
            <a:ext cx="2833549" cy="19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prozeny.cz/images/stories/6-erven/08/HLFcc_1380342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437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Švédsko a fenomén „</a:t>
            </a:r>
            <a:r>
              <a:rPr lang="cs-CZ" dirty="0" err="1" smtClean="0"/>
              <a:t>lattepapa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současnosti čtvrtina otců zůstává na rodičovské dovolené aspoň nějaký čas</a:t>
            </a:r>
          </a:p>
          <a:p>
            <a:r>
              <a:rPr lang="cs-CZ" dirty="0" smtClean="0"/>
              <a:t>V roce 1980 jen 5 %</a:t>
            </a:r>
          </a:p>
          <a:p>
            <a:r>
              <a:rPr lang="cs-CZ" dirty="0" smtClean="0"/>
              <a:t>Tzv. otcovský měsíc (později dva) z 480 dnů rodičovské, rovnostní bonus atd., možnost vybrat si dovolenou do 8 let věku </a:t>
            </a:r>
            <a:r>
              <a:rPr lang="cs-CZ" dirty="0" smtClean="0"/>
              <a:t>dítěte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Zdroj: </a:t>
            </a:r>
            <a:r>
              <a:rPr lang="cs-CZ" sz="2000" dirty="0" err="1" smtClean="0"/>
              <a:t>Gašparová</a:t>
            </a:r>
            <a:r>
              <a:rPr lang="cs-CZ" sz="2000" dirty="0" smtClean="0"/>
              <a:t>, D. 2015. „</a:t>
            </a:r>
            <a:r>
              <a:rPr lang="cs-CZ" sz="2000" dirty="0" err="1" smtClean="0"/>
              <a:t>Latté</a:t>
            </a:r>
            <a:r>
              <a:rPr lang="cs-CZ" sz="2000" dirty="0" smtClean="0"/>
              <a:t> tátové a rodičovská dovolená ve Švédsku“, a2alarm.cz, 03/2015</a:t>
            </a:r>
            <a:endParaRPr lang="cs-CZ" sz="20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jde na otcovskou ve Švédsku?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ásadní </a:t>
            </a:r>
            <a:r>
              <a:rPr lang="cs-CZ" dirty="0"/>
              <a:t>především příjem a vzdělání rodičů. </a:t>
            </a:r>
            <a:endParaRPr lang="cs-CZ" dirty="0" smtClean="0"/>
          </a:p>
          <a:p>
            <a:r>
              <a:rPr lang="cs-CZ" dirty="0" smtClean="0"/>
              <a:t>Vyšší </a:t>
            </a:r>
            <a:r>
              <a:rPr lang="cs-CZ" dirty="0"/>
              <a:t>příjem matky, která má alespoň dvouleté univerzitní vzdělání, zvyšuje šance, že muž zůstane s dítětem doma déle. Naopak vyšší příjem otce šance na rovnoměrnější rozdělení rodičovské dovolené snižuje.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áry</a:t>
            </a:r>
            <a:r>
              <a:rPr lang="cs-CZ" dirty="0"/>
              <a:t>, kde otec zůstal s prvním dítětem doma, </a:t>
            </a:r>
            <a:r>
              <a:rPr lang="cs-CZ" dirty="0" smtClean="0"/>
              <a:t>mají o</a:t>
            </a:r>
            <a:r>
              <a:rPr lang="cs-CZ" dirty="0"/>
              <a:t> třicet procent menší pravděpodobnost rozvodu a rodí se v nich více dětí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4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Sedláček</a:t>
            </a:r>
            <a:r>
              <a:rPr lang="cs-CZ" sz="2800" dirty="0" smtClean="0"/>
              <a:t>, L., Janoušková, K. 2005. Jiné mateřství. Gender, rovné příležitosti, výzkum, 1/2005.</a:t>
            </a:r>
          </a:p>
          <a:p>
            <a:r>
              <a:rPr lang="cs-CZ" sz="2800" dirty="0">
                <a:hlinkClick r:id="rId2"/>
              </a:rPr>
              <a:t>http://</a:t>
            </a:r>
            <a:r>
              <a:rPr lang="cs-CZ" sz="2800" dirty="0" smtClean="0">
                <a:hlinkClick r:id="rId2"/>
              </a:rPr>
              <a:t>www.cec-wys.org/prilohy/d51b38a8/prezentace_matkove.pdf</a:t>
            </a:r>
            <a:endParaRPr lang="cs-CZ" sz="2800" dirty="0" smtClean="0"/>
          </a:p>
          <a:p>
            <a:r>
              <a:rPr lang="cs-CZ" sz="2800" dirty="0" smtClean="0"/>
              <a:t>Maříková, H. Pečující otcové. Příběhy plné odlišností. </a:t>
            </a:r>
            <a:r>
              <a:rPr lang="cs-CZ" sz="2800" i="1" dirty="0"/>
              <a:t>Sociologicky časopis/Czech </a:t>
            </a:r>
            <a:r>
              <a:rPr lang="cs-CZ" sz="2800" i="1" dirty="0" err="1"/>
              <a:t>Sociological</a:t>
            </a:r>
            <a:r>
              <a:rPr lang="cs-CZ" sz="2800" i="1" dirty="0"/>
              <a:t> </a:t>
            </a:r>
            <a:r>
              <a:rPr lang="cs-CZ" sz="2800" i="1" dirty="0" err="1"/>
              <a:t>Review</a:t>
            </a:r>
            <a:r>
              <a:rPr lang="cs-CZ" sz="2800" i="1" dirty="0"/>
              <a:t>, 2009, Vol. 45, No. </a:t>
            </a:r>
            <a:r>
              <a:rPr lang="cs-CZ" sz="2800" i="1" dirty="0" smtClean="0"/>
              <a:t>1</a:t>
            </a:r>
          </a:p>
          <a:p>
            <a:pPr marL="0" indent="0">
              <a:buNone/>
            </a:pPr>
            <a:endParaRPr lang="cs-CZ" sz="2800" i="1" dirty="0" smtClean="0"/>
          </a:p>
          <a:p>
            <a:pPr marL="0" indent="0">
              <a:buNone/>
            </a:pPr>
            <a:endParaRPr lang="cs-CZ" sz="2800" i="1" dirty="0" smtClean="0"/>
          </a:p>
          <a:p>
            <a:endParaRPr lang="cs-CZ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-322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 rozvody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 "Přehodnocuji svůj život. Myslím, že je nezbytné se čas od času, nejen v práci, ale i v soukromí, zastavit, uvědomit si, co doopravdy chcete, co v denním kolotoči můžete nechtěně přehlížet. A i když je to kruté, nemilosrdně zjistit, jak se věci ve skutečnosti mají. Zda se vyvíjejí tak, jak chcete. A pokud se nevyvíjejí, jak chcete, zda jste schopni je změnit. A pokud nejste schopni je změnit, rozhodnout se, jak dál. A já volím </a:t>
            </a:r>
            <a:r>
              <a:rPr lang="cs-CZ" dirty="0" smtClean="0"/>
              <a:t>rozchod.“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Když </a:t>
            </a:r>
            <a:r>
              <a:rPr lang="cs-CZ" dirty="0" smtClean="0"/>
              <a:t>člověk bilancuje</a:t>
            </a:r>
            <a:r>
              <a:rPr lang="cs-CZ" dirty="0"/>
              <a:t>, nemůže se vyhnout ani tomu, aby bilancoval svůj soukromý život. Při tom jsem bohužel zjistil, že jsem se pro své zaujetí prací  a také svou literární činností vyhýbal řešení problémů právě v soukromém životě a je načase uvést jej do relativní harmonie se sebou </a:t>
            </a:r>
            <a:r>
              <a:rPr lang="cs-CZ" dirty="0" smtClean="0"/>
              <a:t>samým.“</a:t>
            </a:r>
            <a:r>
              <a:rPr lang="cs-CZ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800" b="1" dirty="0" smtClean="0"/>
              <a:t>Rodiny, kde pečují otcové</a:t>
            </a:r>
            <a:endParaRPr lang="cs-CZ" sz="4800" b="1" dirty="0"/>
          </a:p>
        </p:txBody>
      </p:sp>
      <p:pic>
        <p:nvPicPr>
          <p:cNvPr id="4" name="Picture 6" descr="Gay parents are just as much parents as any other kind. Photograph: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129558" cy="21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ffr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008"/>
            <a:ext cx="2640260" cy="42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ffr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32" y="30828"/>
            <a:ext cx="3008339" cy="48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ffrag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08"/>
            <a:ext cx="2400201" cy="38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m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5" y="3813411"/>
            <a:ext cx="1896145" cy="3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reen Shot 2014-12-09 at 13.27.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73780"/>
            <a:ext cx="3948717" cy="26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ffrage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58" y="4894641"/>
            <a:ext cx="2964542" cy="19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tin Gagner, 35, administrator at Malmö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39" y="29880"/>
            <a:ext cx="3338567" cy="41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us Bergqvist, 33, construction engin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10" y="29880"/>
            <a:ext cx="2586629" cy="3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eas Bergström, 39, senior probation offic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" y="29880"/>
            <a:ext cx="3238061" cy="43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an Ekengård, 38, product developer at Sand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66" y="3478720"/>
            <a:ext cx="2544978" cy="33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a Larsson, 41, purchas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82" y="3478720"/>
            <a:ext cx="2534460" cy="33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ban North, 32, infrastructure consult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8" y="2810197"/>
            <a:ext cx="3046370" cy="40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-57926" y="4337720"/>
            <a:ext cx="1046440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400" dirty="0"/>
              <a:t>http://www.buzzfeed.com/lynzybilling/this-is-what-it-looks-like-when-men-are-allowed-to-take-60-d#.fmdX8rP3W</a:t>
            </a:r>
          </a:p>
        </p:txBody>
      </p:sp>
    </p:spTree>
    <p:extLst>
      <p:ext uri="{BB962C8B-B14F-4D97-AF65-F5344CB8AC3E}">
        <p14:creationId xmlns:p14="http://schemas.microsoft.com/office/powerpoint/2010/main" val="34160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Otcovství a mateřství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Esencializující</a:t>
            </a:r>
            <a:r>
              <a:rPr lang="cs-CZ" dirty="0" smtClean="0"/>
              <a:t> x konstruktivistická perspektiva</a:t>
            </a:r>
          </a:p>
          <a:p>
            <a:r>
              <a:rPr lang="cs-CZ" dirty="0" smtClean="0"/>
              <a:t>Lze se naučit péči?</a:t>
            </a:r>
          </a:p>
          <a:p>
            <a:r>
              <a:rPr lang="cs-CZ" dirty="0" smtClean="0"/>
              <a:t>Lze se naučit „mateřským“ emocím ve vztahu k dítěti?</a:t>
            </a:r>
          </a:p>
          <a:p>
            <a:r>
              <a:rPr lang="cs-CZ" dirty="0" smtClean="0"/>
              <a:t>Ženy jako převažující pečovatelky v soukromé i veřejné sféře (definice tohoto typu práce jako </a:t>
            </a:r>
            <a:r>
              <a:rPr lang="cs-CZ" dirty="0" err="1" smtClean="0"/>
              <a:t>feminní</a:t>
            </a:r>
            <a:r>
              <a:rPr lang="cs-CZ" dirty="0" smtClean="0"/>
              <a:t>, což mužům ztěžuje přístup k ní)</a:t>
            </a:r>
          </a:p>
          <a:p>
            <a:r>
              <a:rPr lang="cs-CZ" dirty="0" smtClean="0"/>
              <a:t>Muž „doma s dítětem“ x pečující muž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6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Tradiční model muž živitel, žena pečovatelka (také zakotven v legislativě, porozvodovém uspořádání)</a:t>
            </a:r>
          </a:p>
          <a:p>
            <a:r>
              <a:rPr lang="cs-CZ" dirty="0" smtClean="0"/>
              <a:t>Různé podoby rituálu vymanění se chlapců z mateřské péče a „vstup“ do světa mužů</a:t>
            </a:r>
          </a:p>
          <a:p>
            <a:r>
              <a:rPr lang="cs-CZ" dirty="0" smtClean="0"/>
              <a:t>Zaangažovaný otec jako přechodová kategorie</a:t>
            </a:r>
          </a:p>
          <a:p>
            <a:r>
              <a:rPr lang="cs-CZ" dirty="0" smtClean="0"/>
              <a:t>Revoluce otců, měnící se muži, pečující muži, matkové</a:t>
            </a:r>
          </a:p>
          <a:p>
            <a:r>
              <a:rPr lang="cs-CZ" dirty="0" smtClean="0"/>
              <a:t>Rodina, která „mění“ role, se ocitá pod tlakem vnitřním (vlastní očekávání, vliv rodičů, od nichž čerpáme inspiraci v rodičovství) i vnějším (mediální reprezentace, sociální politika, okolí – zejména u méně vzdělaných, starších, na venkově)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3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„Vařím, to mě baví, je to kreativní a užívají se při tom moderní </a:t>
            </a:r>
            <a:r>
              <a:rPr lang="cs-CZ" i="1" dirty="0" smtClean="0"/>
              <a:t>přístroje. Od </a:t>
            </a:r>
            <a:r>
              <a:rPr lang="cs-CZ" i="1" dirty="0"/>
              <a:t>té doby, co máme myčku, je mi jedno, že při vaření zašpiním </a:t>
            </a:r>
            <a:r>
              <a:rPr lang="cs-CZ" i="1" dirty="0" smtClean="0"/>
              <a:t>všechno nádobí</a:t>
            </a:r>
            <a:r>
              <a:rPr lang="cs-CZ" i="1" dirty="0"/>
              <a:t>, co máme. Trochu uklízím, ale neperu, nevěším prádlo a </a:t>
            </a:r>
            <a:r>
              <a:rPr lang="cs-CZ" i="1" dirty="0" smtClean="0"/>
              <a:t>nežehlím. Tam </a:t>
            </a:r>
            <a:r>
              <a:rPr lang="cs-CZ" i="1" dirty="0"/>
              <a:t>je spousta dodatečných ručních činností, které nezvládám. </a:t>
            </a:r>
            <a:r>
              <a:rPr lang="cs-CZ" i="1" dirty="0" smtClean="0"/>
              <a:t>Dvě ponožky </a:t>
            </a:r>
            <a:r>
              <a:rPr lang="cs-CZ" i="1" dirty="0"/>
              <a:t>pověsím, jiné dvě spadnou, a to bych do toho </a:t>
            </a:r>
            <a:r>
              <a:rPr lang="cs-CZ" i="1" dirty="0" smtClean="0"/>
              <a:t>kopl/a.“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„Jenom ta poslední půlhodina byla nejhorší. To očekávání, kdy konečně přijde a vysvobodí mě z toho. Pak už jsem tam byl/a houby </a:t>
            </a:r>
            <a:r>
              <a:rPr lang="cs-CZ" i="1" dirty="0" err="1" smtClean="0"/>
              <a:t>platnej</a:t>
            </a:r>
            <a:r>
              <a:rPr lang="cs-CZ" i="1" dirty="0" smtClean="0"/>
              <a:t>/platná. Děti začaly běhat, pištět a podobně, to už mě nikdo nechtěl. Tak jsem si šel/šla na chvilku ven, k vodě nebo do hospody/kavárny, abych to nějakým způsobem vydýchal/a. No a další den znovu.“</a:t>
            </a:r>
            <a:endParaRPr lang="cs-CZ" i="1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37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777</Words>
  <Application>Microsoft Office PowerPoint</Application>
  <PresentationFormat>Předvádění na obrazovce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Sociologie rodiny</vt:lpstr>
      <vt:lpstr>Ad rozvody</vt:lpstr>
      <vt:lpstr>Prezentace aplikace PowerPoint</vt:lpstr>
      <vt:lpstr>Prezentace aplikace PowerPoint</vt:lpstr>
      <vt:lpstr>Prezentace aplikace PowerPoint</vt:lpstr>
      <vt:lpstr>Otcovství a mateřství</vt:lpstr>
      <vt:lpstr>Prezentace aplikace PowerPoint</vt:lpstr>
      <vt:lpstr>Prezentace aplikace PowerPoint</vt:lpstr>
      <vt:lpstr>Prezentace aplikace PowerPoint</vt:lpstr>
      <vt:lpstr>Prezentace aplikace PowerPoint</vt:lpstr>
      <vt:lpstr>Problém s přijetím nové identity</vt:lpstr>
      <vt:lpstr>Mužský výkon rodičovské dovolené</vt:lpstr>
      <vt:lpstr>Perspektiva žen „pečujících“ partnerů</vt:lpstr>
      <vt:lpstr>Strategie vyrovnávání se s netradiční mateřskou rolí</vt:lpstr>
      <vt:lpstr>Švédsko a fenomén „lattepapa“</vt:lpstr>
      <vt:lpstr>Kdo jde na otcovskou ve Švédsku?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rodiny</dc:title>
  <dc:creator>Lenka Slepičková</dc:creator>
  <cp:lastModifiedBy>Slepickova</cp:lastModifiedBy>
  <cp:revision>24</cp:revision>
  <dcterms:created xsi:type="dcterms:W3CDTF">2013-03-27T20:28:52Z</dcterms:created>
  <dcterms:modified xsi:type="dcterms:W3CDTF">2015-03-31T13:31:55Z</dcterms:modified>
</cp:coreProperties>
</file>