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4" r:id="rId6"/>
    <p:sldId id="261" r:id="rId7"/>
    <p:sldId id="257" r:id="rId8"/>
    <p:sldId id="262" r:id="rId9"/>
    <p:sldId id="263" r:id="rId10"/>
    <p:sldId id="267" r:id="rId11"/>
    <p:sldId id="265" r:id="rId12"/>
    <p:sldId id="271" r:id="rId13"/>
    <p:sldId id="276" r:id="rId14"/>
    <p:sldId id="272" r:id="rId15"/>
    <p:sldId id="273" r:id="rId16"/>
    <p:sldId id="268" r:id="rId17"/>
    <p:sldId id="269" r:id="rId18"/>
    <p:sldId id="270" r:id="rId19"/>
    <p:sldId id="266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42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8BE73-4C71-4951-8533-3B884022E9F5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FE47F-5FC8-4771-BD0D-F35753455F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70393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8BE73-4C71-4951-8533-3B884022E9F5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FE47F-5FC8-4771-BD0D-F35753455F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6228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8BE73-4C71-4951-8533-3B884022E9F5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FE47F-5FC8-4771-BD0D-F35753455F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69020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467600" cy="4572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990600"/>
            <a:ext cx="4038600" cy="5029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990600"/>
            <a:ext cx="4038600" cy="2438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581400"/>
            <a:ext cx="4038600" cy="2438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</a:t>
            </a:r>
            <a:r>
              <a:rPr lang="cs-CZ" sz="1800">
                <a:solidFill>
                  <a:schemeClr val="bg1"/>
                </a:solidFill>
              </a:rPr>
              <a:t>- </a:t>
            </a:r>
            <a:fld id="{058F05A8-0E28-4805-A82D-03C8C7C61B11}" type="slidenum">
              <a:rPr lang="cs-CZ" sz="1400">
                <a:solidFill>
                  <a:schemeClr val="bg1"/>
                </a:solidFill>
              </a:rPr>
              <a:pPr>
                <a:defRPr/>
              </a:pPr>
              <a:t>‹#›</a:t>
            </a:fld>
            <a:r>
              <a:rPr lang="cs-CZ" sz="1800">
                <a:solidFill>
                  <a:schemeClr val="bg1"/>
                </a:solidFill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xmlns="" val="1091545349"/>
      </p:ext>
    </p:extLst>
  </p:cSld>
  <p:clrMapOvr>
    <a:masterClrMapping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8BE73-4C71-4951-8533-3B884022E9F5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FE47F-5FC8-4771-BD0D-F35753455F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1554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8BE73-4C71-4951-8533-3B884022E9F5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FE47F-5FC8-4771-BD0D-F35753455F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3082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8BE73-4C71-4951-8533-3B884022E9F5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FE47F-5FC8-4771-BD0D-F35753455F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96936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8BE73-4C71-4951-8533-3B884022E9F5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FE47F-5FC8-4771-BD0D-F35753455F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74157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8BE73-4C71-4951-8533-3B884022E9F5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FE47F-5FC8-4771-BD0D-F35753455F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35032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8BE73-4C71-4951-8533-3B884022E9F5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FE47F-5FC8-4771-BD0D-F35753455F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18677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8BE73-4C71-4951-8533-3B884022E9F5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FE47F-5FC8-4771-BD0D-F35753455F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65441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8BE73-4C71-4951-8533-3B884022E9F5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FE47F-5FC8-4771-BD0D-F35753455F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2487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8BE73-4C71-4951-8533-3B884022E9F5}" type="datetimeFigureOut">
              <a:rPr lang="cs-CZ" smtClean="0"/>
              <a:pPr/>
              <a:t>29.4.2015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FE47F-5FC8-4771-BD0D-F35753455F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11502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uov.cz/ae/dotaznik-klimatu-ucitelskeho-sboru-kus" TargetMode="External"/><Relationship Id="rId3" Type="http://schemas.openxmlformats.org/officeDocument/2006/relationships/hyperlink" Target="http://www.nuov.cz/ae/dotaznik-postoju-zaku" TargetMode="External"/><Relationship Id="rId7" Type="http://schemas.openxmlformats.org/officeDocument/2006/relationships/hyperlink" Target="http://www.nuov.cz/ae/ankety-pro-rodice" TargetMode="External"/><Relationship Id="rId2" Type="http://schemas.openxmlformats.org/officeDocument/2006/relationships/hyperlink" Target="http://www.nuov.cz/ae/dotaznik-skolni-vykonove-motivace-zak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uov.cz/ae/hospitacni-formular-vyuka-podporujici-rozvoj-kompetence-k" TargetMode="External"/><Relationship Id="rId5" Type="http://schemas.openxmlformats.org/officeDocument/2006/relationships/hyperlink" Target="http://www.nuov.cz/ae/dotaznik-strategii-uceni-cizimu-jazyku" TargetMode="External"/><Relationship Id="rId10" Type="http://schemas.openxmlformats.org/officeDocument/2006/relationships/hyperlink" Target="http://www.nuov.cz/ae/360-zpetna-vazba-pro-stredni-management-skoly" TargetMode="External"/><Relationship Id="rId4" Type="http://schemas.openxmlformats.org/officeDocument/2006/relationships/hyperlink" Target="http://www.nuov.cz/ae/dotaznik-interakce-ucitele-a-zaku" TargetMode="External"/><Relationship Id="rId9" Type="http://schemas.openxmlformats.org/officeDocument/2006/relationships/hyperlink" Target="http://www.nuov.cz/ae/profil-skola21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ov.cz/ae/ankety-pro-rodice" TargetMode="External"/><Relationship Id="rId2" Type="http://schemas.openxmlformats.org/officeDocument/2006/relationships/hyperlink" Target="http://www.nuov.cz/ae/ramcove-vlastni-hodnoceni-skol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uov.cz/ae/predvidani-a-analyza-ocekavanych-reakci-lidi-na-zmenu" TargetMode="External"/><Relationship Id="rId4" Type="http://schemas.openxmlformats.org/officeDocument/2006/relationships/hyperlink" Target="http://www.nuov.cz/ae/dobra-skola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.org/education/school/oecdreviewonevaluationandassessmentframeworksforimprovingschooloutcomes.htm" TargetMode="External"/><Relationship Id="rId2" Type="http://schemas.openxmlformats.org/officeDocument/2006/relationships/hyperlink" Target="http://schoolself-evaluation.ie/post-primary/index.php/rationale-for-SS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ydenik-skolstvi.cz/archiv-cisel/2009/37/sebehodnoceni-skoly-strasak-nebo-pomoc/" TargetMode="External"/><Relationship Id="rId4" Type="http://schemas.openxmlformats.org/officeDocument/2006/relationships/hyperlink" Target="http://www.nuov.cz/uploads/Publikace/Zajistovani_kvality_OV/Autoevaluace_skoly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2520280"/>
          </a:xfrm>
        </p:spPr>
        <p:txBody>
          <a:bodyPr>
            <a:normAutofit/>
          </a:bodyPr>
          <a:lstStyle/>
          <a:p>
            <a:r>
              <a:rPr lang="cs-CZ" dirty="0" smtClean="0"/>
              <a:t>Pedagogická evaluace </a:t>
            </a:r>
            <a:br>
              <a:rPr lang="cs-CZ" dirty="0" smtClean="0"/>
            </a:br>
            <a:r>
              <a:rPr lang="cs-CZ" dirty="0" smtClean="0"/>
              <a:t>a </a:t>
            </a:r>
            <a:br>
              <a:rPr lang="cs-CZ" dirty="0" smtClean="0"/>
            </a:br>
            <a:r>
              <a:rPr lang="cs-CZ" dirty="0" err="1" smtClean="0"/>
              <a:t>autoevaluce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Kateřina Vlčková</a:t>
            </a:r>
          </a:p>
          <a:p>
            <a:r>
              <a:rPr lang="cs-CZ" dirty="0" err="1" smtClean="0"/>
              <a:t>KPed</a:t>
            </a:r>
            <a:r>
              <a:rPr lang="cs-CZ" dirty="0" smtClean="0"/>
              <a:t> </a:t>
            </a:r>
            <a:r>
              <a:rPr lang="cs-CZ" dirty="0" err="1" smtClean="0"/>
              <a:t>PdF</a:t>
            </a:r>
            <a:r>
              <a:rPr lang="cs-CZ" dirty="0" smtClean="0"/>
              <a:t> MU</a:t>
            </a:r>
          </a:p>
          <a:p>
            <a:r>
              <a:rPr lang="cs-CZ" dirty="0" smtClean="0"/>
              <a:t>JS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591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Kdo hodnotí školu, učitele? Externí evaluace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</a:pPr>
            <a:r>
              <a:rPr lang="cs-CZ" dirty="0" smtClean="0"/>
              <a:t>Zejména všichni rodiče, 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političtí zástupci ve školské komisi, rada a zastupitelstvo radnice.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Rada školy. 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ČŠI (ze zákona)</a:t>
            </a:r>
          </a:p>
          <a:p>
            <a:pPr marL="914400" lvl="2" indent="-342900">
              <a:spcBef>
                <a:spcPts val="0"/>
              </a:spcBef>
            </a:pPr>
            <a:r>
              <a:rPr lang="cs-CZ" dirty="0" smtClean="0"/>
              <a:t> </a:t>
            </a:r>
            <a:r>
              <a:rPr lang="cs-CZ" dirty="0"/>
              <a:t>MŠMT se snaží vytvořit určitý hodnotící systém (pokus o zavedení státních maturit, vydání Rukověti školního inspektora apod.). </a:t>
            </a:r>
            <a:endParaRPr lang="cs-CZ" dirty="0" smtClean="0"/>
          </a:p>
          <a:p>
            <a:pPr>
              <a:spcBef>
                <a:spcPts val="0"/>
              </a:spcBef>
            </a:pPr>
            <a:r>
              <a:rPr lang="cs-CZ" dirty="0" smtClean="0"/>
              <a:t>Výzkumy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Specializované agentury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Hodnotí nás všechny návštěvy ve škole (studenti, kolegové z ČR i zahraničí, rodiče).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Reakce na mezinárodní úspěchy školy (organizace konferencí, cena Zlatá hvězda v Bruselu atd. Cena města Vídně za spolupráci na poli inovativního vyučování atd.) </a:t>
            </a:r>
          </a:p>
          <a:p>
            <a:pPr marL="0">
              <a:spcBef>
                <a:spcPts val="0"/>
              </a:spcBef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3421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Autoevaluace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073427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dirty="0" smtClean="0"/>
              <a:t>Proces </a:t>
            </a:r>
            <a:r>
              <a:rPr lang="cs-CZ" dirty="0"/>
              <a:t>systematického sběru a analýzy informací za účelem vytvoření soudů o hodnotách založených na spolehlivých důkazech (</a:t>
            </a:r>
            <a:r>
              <a:rPr lang="cs-CZ" dirty="0" err="1"/>
              <a:t>Rogers</a:t>
            </a:r>
            <a:r>
              <a:rPr lang="cs-CZ" dirty="0"/>
              <a:t> a </a:t>
            </a:r>
            <a:r>
              <a:rPr lang="cs-CZ" dirty="0" err="1"/>
              <a:t>Badham</a:t>
            </a:r>
            <a:r>
              <a:rPr lang="cs-CZ" dirty="0"/>
              <a:t>, 1994). 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Tyto </a:t>
            </a:r>
            <a:r>
              <a:rPr lang="cs-CZ" dirty="0"/>
              <a:t>soudy se zaměřují na zjištění stavu dosažených konkrétních cílů. Měly by tedy vést rozhodování v oblasti rozvoje</a:t>
            </a:r>
            <a:r>
              <a:rPr lang="cs-CZ" dirty="0" smtClean="0"/>
              <a:t>. </a:t>
            </a:r>
          </a:p>
          <a:p>
            <a:pPr marL="0" lvl="0" indent="0">
              <a:buNone/>
            </a:pPr>
            <a:r>
              <a:rPr lang="cs-CZ" dirty="0" smtClean="0"/>
              <a:t>Autoevaluace </a:t>
            </a:r>
            <a:r>
              <a:rPr lang="cs-CZ" dirty="0"/>
              <a:t>je často stavěna do kontextu cyklu monitorování, analýzy a revizí. (</a:t>
            </a:r>
            <a:r>
              <a:rPr lang="cs-CZ" dirty="0" err="1"/>
              <a:t>Tipple</a:t>
            </a:r>
            <a:r>
              <a:rPr lang="cs-CZ" dirty="0"/>
              <a:t>, 1989</a:t>
            </a:r>
            <a:r>
              <a:rPr lang="cs-CZ" dirty="0" smtClean="0"/>
              <a:t>):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Monitorování </a:t>
            </a:r>
            <a:r>
              <a:rPr lang="cs-CZ" dirty="0"/>
              <a:t>je proces sběru a prezentování informací ve vztahu ke konkrétním cílům na systematickém základě. Vždy by mělo být vedeno s konkrétním úmyslem, toto úsilí by mělo být něčím zdůvodněno.</a:t>
            </a:r>
          </a:p>
          <a:p>
            <a:pPr lvl="0"/>
            <a:r>
              <a:rPr lang="cs-CZ" dirty="0">
                <a:solidFill>
                  <a:schemeClr val="tx2"/>
                </a:solidFill>
              </a:rPr>
              <a:t>Autoevaluace</a:t>
            </a:r>
            <a:r>
              <a:rPr lang="cs-CZ" dirty="0"/>
              <a:t> přivádí tento proces o krok dále tím, že jsou informace analyzovány a vytvořeny soudy o hodnotách.</a:t>
            </a:r>
          </a:p>
          <a:p>
            <a:pPr lvl="0"/>
            <a:r>
              <a:rPr lang="cs-CZ" dirty="0">
                <a:solidFill>
                  <a:schemeClr val="tx2"/>
                </a:solidFill>
              </a:rPr>
              <a:t>Revizí </a:t>
            </a:r>
            <a:r>
              <a:rPr lang="cs-CZ" dirty="0"/>
              <a:t>se rozumí reflexe postupu prostřednictvím dat z autoevaluace za účelem vytvoření rozhodnutí pro strategického plánování.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991537" y="260648"/>
            <a:ext cx="1944216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dirty="0" err="1" smtClean="0"/>
              <a:t>Focus</a:t>
            </a:r>
            <a:r>
              <a:rPr lang="cs-CZ" dirty="0" smtClean="0"/>
              <a:t> všeho dění na škole je učení a vyučování.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15616" y="6237312"/>
            <a:ext cx="619092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dirty="0" smtClean="0"/>
              <a:t>Interní evaluace školy, vnitřní evaluace, vlastní </a:t>
            </a:r>
            <a:r>
              <a:rPr lang="cs-CZ" dirty="0"/>
              <a:t>hodnocení školy</a:t>
            </a:r>
          </a:p>
        </p:txBody>
      </p:sp>
    </p:spTree>
    <p:extLst>
      <p:ext uri="{BB962C8B-B14F-4D97-AF65-F5344CB8AC3E}">
        <p14:creationId xmlns:p14="http://schemas.microsoft.com/office/powerpoint/2010/main" xmlns="" val="292948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čemu je autoevaluace?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698976" cy="4525963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Zlepšení kvality organizace školy =&gt;</a:t>
            </a:r>
          </a:p>
          <a:p>
            <a:r>
              <a:rPr lang="cs-CZ" dirty="0" smtClean="0"/>
              <a:t>Zlepšení kvality poskytovaného vzdělávání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umožňuje reflektovat svoji práci a tedy si lépe stanovovat vlastní cíle a volit prostředky k jejich naplnění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Přínos pro:</a:t>
            </a:r>
            <a:endParaRPr lang="cs-CZ" b="1" dirty="0"/>
          </a:p>
          <a:p>
            <a:pPr marL="0" indent="0">
              <a:buNone/>
            </a:pPr>
            <a:r>
              <a:rPr lang="cs-CZ" dirty="0" smtClean="0"/>
              <a:t>Žáky</a:t>
            </a:r>
          </a:p>
          <a:p>
            <a:pPr marL="0" indent="0">
              <a:buNone/>
            </a:pPr>
            <a:r>
              <a:rPr lang="cs-CZ" dirty="0" smtClean="0"/>
              <a:t>Učitele</a:t>
            </a:r>
          </a:p>
          <a:p>
            <a:pPr marL="0" indent="0">
              <a:buNone/>
            </a:pPr>
            <a:r>
              <a:rPr lang="cs-CZ" dirty="0" smtClean="0"/>
              <a:t>Školu</a:t>
            </a:r>
          </a:p>
          <a:p>
            <a:pPr marL="0" indent="0">
              <a:buNone/>
            </a:pPr>
            <a:r>
              <a:rPr lang="cs-CZ" dirty="0" smtClean="0"/>
              <a:t>ČŠI</a:t>
            </a:r>
          </a:p>
          <a:p>
            <a:pPr marL="0" indent="0">
              <a:buNone/>
            </a:pPr>
            <a:r>
              <a:rPr lang="cs-CZ" dirty="0" smtClean="0"/>
              <a:t>Zřizovatele</a:t>
            </a:r>
          </a:p>
          <a:p>
            <a:pPr marL="0" indent="0">
              <a:buNone/>
            </a:pPr>
            <a:r>
              <a:rPr lang="cs-CZ" dirty="0" smtClean="0"/>
              <a:t>Rodiče</a:t>
            </a:r>
          </a:p>
          <a:p>
            <a:pPr marL="0" indent="0">
              <a:buNone/>
            </a:pPr>
            <a:r>
              <a:rPr lang="cs-CZ" dirty="0" smtClean="0"/>
              <a:t>….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372200" y="1700808"/>
            <a:ext cx="2592288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It is one of the four major objectives for education systems in the strategic framework for European cooperation in education and training (ET 2020). 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012160" y="4221088"/>
            <a:ext cx="2592288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dirty="0" err="1" smtClean="0"/>
              <a:t>Sumativní</a:t>
            </a:r>
            <a:endParaRPr lang="cs-CZ" dirty="0" smtClean="0"/>
          </a:p>
          <a:p>
            <a:r>
              <a:rPr lang="cs-CZ" dirty="0" smtClean="0"/>
              <a:t>Formativní</a:t>
            </a:r>
          </a:p>
          <a:p>
            <a:endParaRPr lang="cs-CZ" dirty="0"/>
          </a:p>
          <a:p>
            <a:r>
              <a:rPr lang="cs-CZ" b="1" dirty="0"/>
              <a:t>důraz na evaluaci interní, formativní a kriteriální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7849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Oblasti </a:t>
            </a:r>
            <a:r>
              <a:rPr lang="cs-CZ" dirty="0" smtClean="0"/>
              <a:t>autoevaluace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/>
          <a:lstStyle/>
          <a:p>
            <a:r>
              <a:rPr lang="cs-CZ" dirty="0" smtClean="0"/>
              <a:t>sdílení </a:t>
            </a:r>
            <a:r>
              <a:rPr lang="cs-CZ" dirty="0"/>
              <a:t>vize a poslání školy – jakou školou chceme být a jaký žák je naším cílem </a:t>
            </a:r>
            <a:endParaRPr lang="cs-CZ" dirty="0" smtClean="0"/>
          </a:p>
          <a:p>
            <a:r>
              <a:rPr lang="cs-CZ" dirty="0" smtClean="0"/>
              <a:t>podmínky </a:t>
            </a:r>
            <a:r>
              <a:rPr lang="cs-CZ" dirty="0"/>
              <a:t>vzdělávání </a:t>
            </a:r>
            <a:endParaRPr lang="cs-CZ" dirty="0" smtClean="0"/>
          </a:p>
          <a:p>
            <a:r>
              <a:rPr lang="cs-CZ" dirty="0" smtClean="0"/>
              <a:t>kvalita </a:t>
            </a:r>
            <a:r>
              <a:rPr lang="cs-CZ" dirty="0"/>
              <a:t>pedagogických pracovníků </a:t>
            </a:r>
            <a:endParaRPr lang="cs-CZ" dirty="0" smtClean="0"/>
          </a:p>
          <a:p>
            <a:r>
              <a:rPr lang="cs-CZ" dirty="0" smtClean="0"/>
              <a:t>výsledky </a:t>
            </a:r>
            <a:r>
              <a:rPr lang="cs-CZ" dirty="0"/>
              <a:t>vzdělávání </a:t>
            </a:r>
            <a:endParaRPr lang="cs-CZ" dirty="0" smtClean="0"/>
          </a:p>
          <a:p>
            <a:r>
              <a:rPr lang="cs-CZ" dirty="0" smtClean="0"/>
              <a:t>průběh </a:t>
            </a:r>
            <a:r>
              <a:rPr lang="cs-CZ" dirty="0"/>
              <a:t>vzdělávání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5220072" y="5085184"/>
            <a:ext cx="3456384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2000" dirty="0"/>
              <a:t>Hledáme odpovědi na </a:t>
            </a:r>
            <a:r>
              <a:rPr lang="cs-CZ" sz="2000" dirty="0" smtClean="0"/>
              <a:t>otázky:</a:t>
            </a:r>
          </a:p>
          <a:p>
            <a:r>
              <a:rPr lang="cs-CZ" sz="2000" dirty="0" smtClean="0"/>
              <a:t>Jak </a:t>
            </a:r>
            <a:r>
              <a:rPr lang="cs-CZ" sz="2000" dirty="0"/>
              <a:t>si vedeme? </a:t>
            </a:r>
            <a:endParaRPr lang="cs-CZ" sz="2000" dirty="0" smtClean="0"/>
          </a:p>
          <a:p>
            <a:r>
              <a:rPr lang="cs-CZ" sz="2000" dirty="0" smtClean="0"/>
              <a:t>Jak </a:t>
            </a:r>
            <a:r>
              <a:rPr lang="cs-CZ" sz="2000" dirty="0"/>
              <a:t>to víme? </a:t>
            </a:r>
            <a:endParaRPr lang="cs-CZ" sz="2000" dirty="0" smtClean="0"/>
          </a:p>
          <a:p>
            <a:r>
              <a:rPr lang="cs-CZ" sz="2000" dirty="0" smtClean="0"/>
              <a:t>Co </a:t>
            </a:r>
            <a:r>
              <a:rPr lang="cs-CZ" sz="2000" dirty="0"/>
              <a:t>s tím uděláme?</a:t>
            </a:r>
          </a:p>
        </p:txBody>
      </p:sp>
    </p:spTree>
    <p:extLst>
      <p:ext uri="{BB962C8B-B14F-4D97-AF65-F5344CB8AC3E}">
        <p14:creationId xmlns:p14="http://schemas.microsoft.com/office/powerpoint/2010/main" xmlns="" val="343495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 </a:t>
            </a:r>
            <a:r>
              <a:rPr lang="cs-CZ" sz="1800">
                <a:solidFill>
                  <a:schemeClr val="bg1"/>
                </a:solidFill>
              </a:rPr>
              <a:t>- </a:t>
            </a:r>
            <a:fld id="{75B0349C-90FC-4548-A1EC-0955D34D6FA4}" type="slidenum">
              <a:rPr lang="cs-CZ" sz="1400">
                <a:solidFill>
                  <a:schemeClr val="bg1"/>
                </a:solidFill>
              </a:rPr>
              <a:pPr>
                <a:defRPr/>
              </a:pPr>
              <a:t>14</a:t>
            </a:fld>
            <a:r>
              <a:rPr lang="cs-CZ" sz="1800">
                <a:solidFill>
                  <a:schemeClr val="bg1"/>
                </a:solidFill>
              </a:rPr>
              <a:t> -</a:t>
            </a:r>
          </a:p>
        </p:txBody>
      </p:sp>
      <p:sp>
        <p:nvSpPr>
          <p:cNvPr id="6147" name="AutoShape 10"/>
          <p:cNvSpPr>
            <a:spLocks noChangeArrowheads="1"/>
          </p:cNvSpPr>
          <p:nvPr/>
        </p:nvSpPr>
        <p:spPr bwMode="auto">
          <a:xfrm>
            <a:off x="403225" y="852488"/>
            <a:ext cx="8431213" cy="2105025"/>
          </a:xfrm>
          <a:prstGeom prst="roundRect">
            <a:avLst>
              <a:gd name="adj" fmla="val 16667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400"/>
          </a:p>
        </p:txBody>
      </p:sp>
      <p:sp>
        <p:nvSpPr>
          <p:cNvPr id="34823" name="AutoShape 7"/>
          <p:cNvSpPr>
            <a:spLocks noChangeArrowheads="1"/>
          </p:cNvSpPr>
          <p:nvPr/>
        </p:nvSpPr>
        <p:spPr bwMode="auto">
          <a:xfrm>
            <a:off x="5611813" y="4314825"/>
            <a:ext cx="3227387" cy="1770063"/>
          </a:xfrm>
          <a:prstGeom prst="wedgeRoundRectCallout">
            <a:avLst>
              <a:gd name="adj1" fmla="val -130718"/>
              <a:gd name="adj2" fmla="val 30630"/>
              <a:gd name="adj3" fmla="val 16667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cs-CZ" sz="1600" b="0">
                <a:latin typeface="Times New Roman" pitchFamily="18" charset="0"/>
              </a:rPr>
              <a:t>Pro hodnocení individuální účinnosti neexistují obecně platná, objektivně měřitelná kritéria. Hodnocení tedy bude vždy víceméně subjektivním názorem inspekce.</a:t>
            </a:r>
          </a:p>
        </p:txBody>
      </p:sp>
      <p:sp>
        <p:nvSpPr>
          <p:cNvPr id="34822" name="AutoShape 6"/>
          <p:cNvSpPr>
            <a:spLocks noChangeArrowheads="1"/>
          </p:cNvSpPr>
          <p:nvPr/>
        </p:nvSpPr>
        <p:spPr bwMode="auto">
          <a:xfrm>
            <a:off x="5578475" y="3265488"/>
            <a:ext cx="3236913" cy="942975"/>
          </a:xfrm>
          <a:prstGeom prst="wedgeRoundRectCallout">
            <a:avLst>
              <a:gd name="adj1" fmla="val -75648"/>
              <a:gd name="adj2" fmla="val 53704"/>
              <a:gd name="adj3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cs-CZ" sz="1600" b="0">
                <a:latin typeface="Times New Roman" pitchFamily="18" charset="0"/>
              </a:rPr>
              <a:t>Lze předpokládat, že struktura bude analogická se strukturou inspekční zprávy. 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4013" y="260648"/>
            <a:ext cx="7467600" cy="457200"/>
          </a:xfrm>
        </p:spPr>
        <p:txBody>
          <a:bodyPr>
            <a:normAutofit fontScale="90000"/>
          </a:bodyPr>
          <a:lstStyle/>
          <a:p>
            <a:pPr algn="r" eaLnBrk="1" hangingPunct="1">
              <a:defRPr/>
            </a:pPr>
            <a:r>
              <a:rPr lang="cs-CZ" dirty="0" smtClean="0"/>
              <a:t>Právní rámec autoevaluace školy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9900" y="942975"/>
            <a:ext cx="8308975" cy="1854200"/>
          </a:xfrm>
        </p:spPr>
        <p:txBody>
          <a:bodyPr>
            <a:normAutofit fontScale="92500" lnSpcReduction="20000"/>
          </a:bodyPr>
          <a:lstStyle/>
          <a:p>
            <a:pPr marL="444500" indent="-444500" algn="ctr" eaLnBrk="1" hangingPunct="1">
              <a:spcBef>
                <a:spcPct val="75000"/>
              </a:spcBef>
              <a:buClr>
                <a:schemeClr val="accent2"/>
              </a:buClr>
              <a:buSzPct val="150000"/>
              <a:buFont typeface="Wingdings" pitchFamily="2" charset="2"/>
              <a:buNone/>
              <a:defRPr/>
            </a:pPr>
            <a:endParaRPr lang="cs-CZ" sz="5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44500" indent="-444500" eaLnBrk="1" hangingPunct="1">
              <a:buClr>
                <a:schemeClr val="accent2"/>
              </a:buClr>
              <a:buSzPct val="150000"/>
              <a:buFont typeface="Wingdings" pitchFamily="2" charset="2"/>
              <a:buNone/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	Školský zákon 2005 podle §12 odst. 2 nařizuje provést vlastní hodnocení školy za období 1 nebo 2 let. Sebehodnocení tedy je POVINNOST</a:t>
            </a:r>
          </a:p>
          <a:p>
            <a:pPr marL="444500" indent="-444500" eaLnBrk="1" hangingPunct="1">
              <a:lnSpc>
                <a:spcPct val="80000"/>
              </a:lnSpc>
              <a:buClr>
                <a:schemeClr val="accent2"/>
              </a:buClr>
              <a:buSzPct val="150000"/>
              <a:buFont typeface="Wingdings" pitchFamily="2" charset="2"/>
              <a:buNone/>
              <a:defRPr/>
            </a:pPr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Vlastní hodnocení školy je podle zákona:</a:t>
            </a:r>
          </a:p>
          <a:p>
            <a:pPr marL="444500" indent="-444500" eaLnBrk="1" hangingPunct="1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cs-C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východiskem pro zpracování výroční zprávy</a:t>
            </a:r>
            <a:endParaRPr lang="cs-CZ" sz="1800" dirty="0" smtClean="0">
              <a:solidFill>
                <a:srgbClr val="FF0000"/>
              </a:solidFill>
            </a:endParaRPr>
          </a:p>
          <a:p>
            <a:pPr marL="444500" indent="-444500" eaLnBrk="1" hangingPunct="1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cs-C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podkladem pro hodnocení ČŠI</a:t>
            </a:r>
            <a:r>
              <a:rPr lang="cs-CZ" sz="1800" dirty="0" smtClean="0">
                <a:solidFill>
                  <a:srgbClr val="FF0000"/>
                </a:solidFill>
              </a:rPr>
              <a:t>.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54013" y="3173413"/>
            <a:ext cx="525145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74638" indent="-274638" algn="just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150000"/>
              <a:buFont typeface="Wingdings" pitchFamily="2" charset="2"/>
              <a:buNone/>
              <a:defRPr/>
            </a:pP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Dále pak zákon uvádí, že:</a:t>
            </a:r>
          </a:p>
          <a:p>
            <a:pPr marL="274638" indent="-274638" algn="just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cs-CZ" sz="2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</a:t>
            </a:r>
            <a:r>
              <a:rPr lang="cs-CZ" sz="2000">
                <a:latin typeface="Times New Roman" pitchFamily="18" charset="0"/>
              </a:rPr>
              <a:t>inisterstvo stanoví prováděcím právním předpisem rámcovou strukturu, pravidla a termíny vlastního hodnocení školy…</a:t>
            </a:r>
          </a:p>
          <a:p>
            <a:pPr marL="274638" indent="-274638" algn="just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cs-CZ" sz="2000">
                <a:latin typeface="Times New Roman" pitchFamily="18" charset="0"/>
              </a:rPr>
              <a:t>§174 odst. 6  určuje, že základním kritériem pro externí hodnocení inspekcí je zejména účinnost podpory rozvoje osobnosti žáka a dosahování cílů vzdělávání, přičemž kritéria hodnocení schvaluje ministerstvo na návrh inspekce…</a:t>
            </a:r>
            <a:r>
              <a:rPr lang="cs-CZ" sz="2000" i="1">
                <a:latin typeface="Times New Roman" pitchFamily="18" charset="0"/>
              </a:rPr>
              <a:t> </a:t>
            </a:r>
          </a:p>
        </p:txBody>
      </p:sp>
      <p:sp>
        <p:nvSpPr>
          <p:cNvPr id="6153" name="AutoShape 8"/>
          <p:cNvSpPr>
            <a:spLocks noChangeArrowheads="1"/>
          </p:cNvSpPr>
          <p:nvPr/>
        </p:nvSpPr>
        <p:spPr bwMode="auto">
          <a:xfrm>
            <a:off x="3578225" y="2914650"/>
            <a:ext cx="1619250" cy="430213"/>
          </a:xfrm>
          <a:prstGeom prst="downArrow">
            <a:avLst>
              <a:gd name="adj1" fmla="val 40389"/>
              <a:gd name="adj2" fmla="val 55352"/>
            </a:avLst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4400"/>
          </a:p>
        </p:txBody>
      </p:sp>
      <p:pic>
        <p:nvPicPr>
          <p:cNvPr id="6154" name="Picture 16" descr="new_icon"/>
          <p:cNvPicPr>
            <a:picLocks noGrp="1" noChangeAspect="1" noChangeArrowheads="1" noCrop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869113" y="2095500"/>
            <a:ext cx="1403350" cy="584200"/>
          </a:xfrm>
          <a:noFill/>
        </p:spPr>
      </p:pic>
    </p:spTree>
    <p:extLst>
      <p:ext uri="{BB962C8B-B14F-4D97-AF65-F5344CB8AC3E}">
        <p14:creationId xmlns:p14="http://schemas.microsoft.com/office/powerpoint/2010/main" xmlns="" val="3054980884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 animBg="1" autoUpdateAnimBg="0"/>
      <p:bldP spid="34822" grpId="0" animBg="1" autoUpdateAnimBg="0"/>
      <p:bldP spid="34819" grpId="0" build="p" autoUpdateAnimBg="0"/>
      <p:bldP spid="3482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439472" cy="457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Struktura a forma autoevaluační zprávy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23528" y="908720"/>
            <a:ext cx="8496944" cy="216024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cs-CZ" altLang="cs-CZ" sz="2400" dirty="0" smtClean="0"/>
              <a:t>Charakteristika školy 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cs-CZ" altLang="cs-CZ" sz="2400" dirty="0" smtClean="0"/>
              <a:t>Hodnocení  personálních  podmínek vzhledem ke schváleným učebním dokumentům 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cs-CZ" altLang="cs-CZ" sz="2400" dirty="0" smtClean="0"/>
              <a:t>Hodnocení  materiálně-technických  podmínek  vzhledem ke schváleným učebním dokumentům 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r>
              <a:rPr lang="cs-CZ" altLang="cs-CZ" sz="2400" dirty="0" smtClean="0"/>
              <a:t>Hodnocení výsledků výchovy a vzdělávání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716016" y="3573016"/>
            <a:ext cx="4038600" cy="2438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Nemělo by to sklouznout k:</a:t>
            </a:r>
          </a:p>
          <a:p>
            <a:r>
              <a:rPr lang="cs-CZ" sz="2400" dirty="0" smtClean="0"/>
              <a:t>parafrázi inspekční zprávy </a:t>
            </a:r>
          </a:p>
          <a:p>
            <a:r>
              <a:rPr lang="cs-CZ" sz="2400" dirty="0" smtClean="0"/>
              <a:t>reklamně marketingovému dokumentu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395536" y="3573016"/>
            <a:ext cx="4038600" cy="23663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Zdůraznit silné stránky a formulovat možnosti rozvoje, stavět na přesných a spolehlivých datech (evidence-</a:t>
            </a:r>
            <a:r>
              <a:rPr lang="cs-CZ" sz="2400" dirty="0" err="1" smtClean="0"/>
              <a:t>based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nepoškodit image školy – uvádět věci v kontextu jeho vývoje, psát konstruktivně</a:t>
            </a:r>
          </a:p>
        </p:txBody>
      </p:sp>
    </p:spTree>
    <p:extLst>
      <p:ext uri="{BB962C8B-B14F-4D97-AF65-F5344CB8AC3E}">
        <p14:creationId xmlns:p14="http://schemas.microsoft.com/office/powerpoint/2010/main" xmlns="" val="3669605870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149" y="491963"/>
            <a:ext cx="4644008" cy="652534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sz="5500" b="1" dirty="0" smtClean="0"/>
              <a:t>1</a:t>
            </a:r>
            <a:r>
              <a:rPr lang="cs-CZ" sz="5500" b="1" dirty="0"/>
              <a:t>. Podmínky ke vzdělávání</a:t>
            </a:r>
            <a:r>
              <a:rPr lang="cs-CZ" sz="5500" dirty="0"/>
              <a:t> </a:t>
            </a:r>
          </a:p>
          <a:p>
            <a:pPr marL="0" indent="0">
              <a:buNone/>
            </a:pPr>
            <a:r>
              <a:rPr lang="cs-CZ" sz="5500" dirty="0"/>
              <a:t>1.1. demografické (</a:t>
            </a:r>
            <a:r>
              <a:rPr lang="cs-CZ" sz="5500" u="sng" dirty="0">
                <a:hlinkClick r:id="rId2"/>
              </a:rPr>
              <a:t>motivace žáků</a:t>
            </a:r>
            <a:r>
              <a:rPr lang="cs-CZ" sz="5500" dirty="0"/>
              <a:t>, </a:t>
            </a:r>
            <a:r>
              <a:rPr lang="cs-CZ" sz="5500" u="sng" dirty="0">
                <a:hlinkClick r:id="rId3"/>
              </a:rPr>
              <a:t>postoje žáků ke škole</a:t>
            </a:r>
            <a:r>
              <a:rPr lang="cs-CZ" sz="5500" dirty="0"/>
              <a:t>)</a:t>
            </a:r>
            <a:br>
              <a:rPr lang="cs-CZ" sz="5500" dirty="0"/>
            </a:br>
            <a:r>
              <a:rPr lang="cs-CZ" sz="5500" dirty="0"/>
              <a:t>1.2. personální</a:t>
            </a:r>
            <a:br>
              <a:rPr lang="cs-CZ" sz="5500" dirty="0"/>
            </a:br>
            <a:r>
              <a:rPr lang="cs-CZ" sz="5500" dirty="0"/>
              <a:t>1.3. bezpečnostní a hygienické</a:t>
            </a:r>
            <a:br>
              <a:rPr lang="cs-CZ" sz="5500" dirty="0"/>
            </a:br>
            <a:r>
              <a:rPr lang="cs-CZ" sz="5500" dirty="0"/>
              <a:t>1.4. ekonomické</a:t>
            </a:r>
            <a:br>
              <a:rPr lang="cs-CZ" sz="5500" dirty="0"/>
            </a:br>
            <a:r>
              <a:rPr lang="cs-CZ" sz="5500" dirty="0"/>
              <a:t>1.5. materiální </a:t>
            </a:r>
            <a:endParaRPr lang="cs-CZ" sz="5500" dirty="0" smtClean="0"/>
          </a:p>
          <a:p>
            <a:pPr marL="0" indent="0">
              <a:buNone/>
            </a:pPr>
            <a:endParaRPr lang="cs-CZ" sz="5500" dirty="0"/>
          </a:p>
          <a:p>
            <a:pPr marL="0" indent="0">
              <a:buNone/>
            </a:pPr>
            <a:r>
              <a:rPr lang="cs-CZ" sz="5500" b="1" dirty="0"/>
              <a:t>2. Obsah a průběh vzdělávání</a:t>
            </a:r>
            <a:r>
              <a:rPr lang="cs-CZ" sz="5500" dirty="0"/>
              <a:t> </a:t>
            </a:r>
          </a:p>
          <a:p>
            <a:pPr marL="0" indent="0">
              <a:buNone/>
            </a:pPr>
            <a:r>
              <a:rPr lang="cs-CZ" sz="5500" dirty="0"/>
              <a:t>2.1. školní vzdělávací program</a:t>
            </a:r>
            <a:br>
              <a:rPr lang="cs-CZ" sz="5500" dirty="0"/>
            </a:br>
            <a:r>
              <a:rPr lang="cs-CZ" sz="5500" dirty="0"/>
              <a:t>2.2. plánování výuky</a:t>
            </a:r>
            <a:br>
              <a:rPr lang="cs-CZ" sz="5500" dirty="0"/>
            </a:br>
            <a:r>
              <a:rPr lang="cs-CZ" sz="5500" dirty="0"/>
              <a:t>2.3. podpůrné výukové materiály</a:t>
            </a:r>
            <a:br>
              <a:rPr lang="cs-CZ" sz="5500" dirty="0"/>
            </a:br>
            <a:r>
              <a:rPr lang="cs-CZ" sz="5500" dirty="0"/>
              <a:t>2.4. realizace výuky (</a:t>
            </a:r>
            <a:r>
              <a:rPr lang="cs-CZ" sz="5500" u="sng" dirty="0">
                <a:hlinkClick r:id="rId4"/>
              </a:rPr>
              <a:t>interakce učitele a žáků</a:t>
            </a:r>
            <a:r>
              <a:rPr lang="cs-CZ" sz="5500" dirty="0"/>
              <a:t>, </a:t>
            </a:r>
            <a:r>
              <a:rPr lang="cs-CZ" sz="5500" u="sng" dirty="0">
                <a:hlinkClick r:id="rId5"/>
              </a:rPr>
              <a:t>strategie učení cizímu jazyku</a:t>
            </a:r>
            <a:r>
              <a:rPr lang="cs-CZ" sz="5500" dirty="0"/>
              <a:t>, </a:t>
            </a:r>
            <a:r>
              <a:rPr lang="cs-CZ" sz="5500" u="sng" dirty="0">
                <a:hlinkClick r:id="rId6"/>
              </a:rPr>
              <a:t>rozvoj kompetencí k učení</a:t>
            </a:r>
            <a:r>
              <a:rPr lang="cs-CZ" sz="5500" dirty="0"/>
              <a:t>)</a:t>
            </a:r>
            <a:br>
              <a:rPr lang="cs-CZ" sz="5500" dirty="0"/>
            </a:br>
            <a:r>
              <a:rPr lang="cs-CZ" sz="5500" dirty="0"/>
              <a:t>2.5. </a:t>
            </a:r>
            <a:r>
              <a:rPr lang="cs-CZ" sz="5500" dirty="0" err="1"/>
              <a:t>mimovýukové</a:t>
            </a:r>
            <a:r>
              <a:rPr lang="cs-CZ" sz="5500" dirty="0"/>
              <a:t> aktivity (</a:t>
            </a:r>
            <a:r>
              <a:rPr lang="cs-CZ" sz="5500" u="sng" dirty="0">
                <a:hlinkClick r:id="rId7"/>
              </a:rPr>
              <a:t>ankety pro rodiče</a:t>
            </a:r>
            <a:r>
              <a:rPr lang="cs-CZ" sz="5500" dirty="0"/>
              <a:t>) </a:t>
            </a:r>
            <a:endParaRPr lang="cs-CZ" sz="5500" dirty="0" smtClean="0"/>
          </a:p>
          <a:p>
            <a:pPr marL="0" indent="0">
              <a:buNone/>
            </a:pPr>
            <a:endParaRPr lang="cs-CZ" sz="5500" dirty="0"/>
          </a:p>
          <a:p>
            <a:pPr marL="0" indent="0">
              <a:buNone/>
            </a:pPr>
            <a:r>
              <a:rPr lang="cs-CZ" sz="5500" b="1" dirty="0"/>
              <a:t>3. Podpora školy žákům, spolupráce s rodiči, vliv vzájemných vztahů školy, žáků, rodičů a dalších osob na vzdělávání</a:t>
            </a:r>
            <a:r>
              <a:rPr lang="cs-CZ" sz="5500" dirty="0"/>
              <a:t> </a:t>
            </a:r>
          </a:p>
          <a:p>
            <a:pPr marL="0" indent="0">
              <a:buNone/>
            </a:pPr>
            <a:r>
              <a:rPr lang="cs-CZ" sz="5500" dirty="0"/>
              <a:t>3.1. klima školy (</a:t>
            </a:r>
            <a:r>
              <a:rPr lang="cs-CZ" sz="5500" u="sng" dirty="0">
                <a:hlinkClick r:id="rId4"/>
              </a:rPr>
              <a:t>interakce učitele a žáků</a:t>
            </a:r>
            <a:r>
              <a:rPr lang="cs-CZ" sz="5500" dirty="0"/>
              <a:t>, </a:t>
            </a:r>
            <a:r>
              <a:rPr lang="cs-CZ" sz="5500" u="sng" dirty="0">
                <a:hlinkClick r:id="rId8"/>
              </a:rPr>
              <a:t>klima učitelského sboru</a:t>
            </a:r>
            <a:r>
              <a:rPr lang="cs-CZ" sz="5500" dirty="0"/>
              <a:t>)</a:t>
            </a:r>
            <a:br>
              <a:rPr lang="cs-CZ" sz="5500" dirty="0"/>
            </a:br>
            <a:r>
              <a:rPr lang="cs-CZ" sz="5500" dirty="0"/>
              <a:t>3.2. systém podpory žákům</a:t>
            </a:r>
            <a:br>
              <a:rPr lang="cs-CZ" sz="5500" dirty="0"/>
            </a:br>
            <a:r>
              <a:rPr lang="cs-CZ" sz="5500" dirty="0"/>
              <a:t>3.3. zohlednění individuálních potřeb žáků</a:t>
            </a:r>
            <a:br>
              <a:rPr lang="cs-CZ" sz="5500" dirty="0"/>
            </a:br>
            <a:r>
              <a:rPr lang="cs-CZ" sz="5500" dirty="0"/>
              <a:t>3.4. spolupráce s rodiči (</a:t>
            </a:r>
            <a:r>
              <a:rPr lang="cs-CZ" sz="5500" u="sng" dirty="0">
                <a:hlinkClick r:id="rId7"/>
              </a:rPr>
              <a:t>ankety pro rodiče</a:t>
            </a:r>
            <a:r>
              <a:rPr lang="cs-CZ" sz="5500" dirty="0"/>
              <a:t>)</a:t>
            </a:r>
            <a:br>
              <a:rPr lang="cs-CZ" sz="5500" dirty="0"/>
            </a:br>
            <a:r>
              <a:rPr lang="cs-CZ" sz="5500" dirty="0"/>
              <a:t>3.5. spolupráce s odbornými institucemi a zřizovatelem 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44008" y="0"/>
            <a:ext cx="4499992" cy="701730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b="1" dirty="0" smtClean="0"/>
              <a:t>4. Výsledky vzdělávání žáků</a:t>
            </a:r>
            <a:r>
              <a:rPr lang="cs-CZ" dirty="0" smtClean="0"/>
              <a:t> </a:t>
            </a:r>
          </a:p>
          <a:p>
            <a:r>
              <a:rPr lang="cs-CZ" dirty="0" smtClean="0"/>
              <a:t>4.1. hodnocení výuky (</a:t>
            </a:r>
            <a:r>
              <a:rPr lang="cs-CZ" u="sng" dirty="0" smtClean="0">
                <a:hlinkClick r:id="rId4"/>
              </a:rPr>
              <a:t>interakce učitele a žáků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4.2. klíčové kompetence</a:t>
            </a:r>
            <a:br>
              <a:rPr lang="cs-CZ" dirty="0" smtClean="0"/>
            </a:br>
            <a:r>
              <a:rPr lang="cs-CZ" dirty="0" smtClean="0"/>
              <a:t>4.3. znalosti a dovednosti</a:t>
            </a:r>
            <a:br>
              <a:rPr lang="cs-CZ" dirty="0" smtClean="0"/>
            </a:br>
            <a:r>
              <a:rPr lang="cs-CZ" dirty="0" smtClean="0"/>
              <a:t>4.4. postoje (</a:t>
            </a:r>
            <a:r>
              <a:rPr lang="cs-CZ" u="sng" dirty="0" smtClean="0">
                <a:hlinkClick r:id="rId3"/>
              </a:rPr>
              <a:t>postoje žáků ke škole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4.5. motivace (</a:t>
            </a:r>
            <a:r>
              <a:rPr lang="cs-CZ" u="sng" dirty="0" smtClean="0">
                <a:hlinkClick r:id="rId2"/>
              </a:rPr>
              <a:t>motivace žáků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4.6. úspěšnost absolventů </a:t>
            </a:r>
          </a:p>
          <a:p>
            <a:endParaRPr lang="cs-CZ" dirty="0" smtClean="0"/>
          </a:p>
          <a:p>
            <a:r>
              <a:rPr lang="cs-CZ" b="1" dirty="0" smtClean="0"/>
              <a:t>5. Vedení a řízení školy, kvalita personální práce, dalšího vzdělávání </a:t>
            </a:r>
            <a:r>
              <a:rPr lang="cs-CZ" b="1" dirty="0" err="1" smtClean="0"/>
              <a:t>ped</a:t>
            </a:r>
            <a:r>
              <a:rPr lang="cs-CZ" b="1" dirty="0" smtClean="0"/>
              <a:t>. pracovníků</a:t>
            </a:r>
            <a:r>
              <a:rPr lang="cs-CZ" dirty="0" smtClean="0"/>
              <a:t> </a:t>
            </a:r>
          </a:p>
          <a:p>
            <a:r>
              <a:rPr lang="cs-CZ" dirty="0" smtClean="0"/>
              <a:t>5.1. strategické řízení</a:t>
            </a:r>
            <a:br>
              <a:rPr lang="cs-CZ" dirty="0" smtClean="0"/>
            </a:br>
            <a:r>
              <a:rPr lang="cs-CZ" dirty="0" smtClean="0"/>
              <a:t>5.2. organizační řízení školy (</a:t>
            </a:r>
            <a:r>
              <a:rPr lang="cs-CZ" u="sng" dirty="0" smtClean="0">
                <a:hlinkClick r:id="rId9"/>
              </a:rPr>
              <a:t>Profil  škola</a:t>
            </a:r>
            <a:r>
              <a:rPr lang="cs-CZ" u="sng" baseline="30000" dirty="0" smtClean="0">
                <a:hlinkClick r:id="rId9"/>
              </a:rPr>
              <a:t>21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5.3. pedagogické řízení školy</a:t>
            </a:r>
            <a:br>
              <a:rPr lang="cs-CZ" dirty="0" smtClean="0"/>
            </a:br>
            <a:r>
              <a:rPr lang="cs-CZ" dirty="0" smtClean="0"/>
              <a:t>5.4. profesionalita a rozvoj lidských zdrojů (</a:t>
            </a:r>
            <a:r>
              <a:rPr lang="cs-CZ" u="sng" dirty="0" smtClean="0">
                <a:hlinkClick r:id="rId10"/>
              </a:rPr>
              <a:t>360° zpětná vazba pro střední management školy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5.5. partnerství školy a externí vztahy </a:t>
            </a:r>
          </a:p>
          <a:p>
            <a:endParaRPr lang="cs-CZ" dirty="0" smtClean="0"/>
          </a:p>
          <a:p>
            <a:r>
              <a:rPr lang="cs-CZ" b="1" dirty="0" smtClean="0"/>
              <a:t>6. Úroveň výsledků práce školy, zejm. vzhledem k podmínkám vzdělávání a </a:t>
            </a:r>
            <a:r>
              <a:rPr lang="cs-CZ" b="1" dirty="0" err="1" smtClean="0"/>
              <a:t>ekon</a:t>
            </a:r>
            <a:r>
              <a:rPr lang="cs-CZ" b="1" dirty="0" smtClean="0"/>
              <a:t>. zdrojům</a:t>
            </a:r>
            <a:r>
              <a:rPr lang="cs-CZ" dirty="0" smtClean="0"/>
              <a:t> </a:t>
            </a:r>
          </a:p>
          <a:p>
            <a:r>
              <a:rPr lang="cs-CZ" dirty="0" smtClean="0"/>
              <a:t>6.1. kvantitativní analýza</a:t>
            </a:r>
            <a:br>
              <a:rPr lang="cs-CZ" dirty="0" smtClean="0"/>
            </a:br>
            <a:r>
              <a:rPr lang="cs-CZ" dirty="0" smtClean="0"/>
              <a:t>6.2. kvalitativní analýza </a:t>
            </a:r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0" y="14514"/>
            <a:ext cx="4427984" cy="38472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1900" b="1" dirty="0" smtClean="0"/>
              <a:t>Oblasti kvality školy a </a:t>
            </a:r>
            <a:r>
              <a:rPr lang="cs-CZ" sz="1900" b="1" dirty="0" err="1" smtClean="0"/>
              <a:t>autoeval</a:t>
            </a:r>
            <a:r>
              <a:rPr lang="cs-CZ" sz="1900" b="1" dirty="0" smtClean="0"/>
              <a:t>. nástroje</a:t>
            </a:r>
          </a:p>
        </p:txBody>
      </p:sp>
    </p:spTree>
    <p:extLst>
      <p:ext uri="{BB962C8B-B14F-4D97-AF65-F5344CB8AC3E}">
        <p14:creationId xmlns:p14="http://schemas.microsoft.com/office/powerpoint/2010/main" xmlns="" val="385692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200" dirty="0" smtClean="0"/>
              <a:t>Evaluační nástroje pro více oblastí kvality školy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Vedle zde přiřazených nástrojů, které poskytují ukazatele kvality ve specifických oblastech, jsou vytvářeny </a:t>
            </a:r>
            <a:r>
              <a:rPr lang="cs-CZ" b="1" dirty="0" smtClean="0"/>
              <a:t>nástroje, které pokrývají najednou více oblastí</a:t>
            </a:r>
            <a:r>
              <a:rPr lang="cs-CZ" dirty="0" smtClean="0"/>
              <a:t>. Mezi ně patří: </a:t>
            </a:r>
          </a:p>
          <a:p>
            <a:r>
              <a:rPr lang="cs-CZ" u="sng" dirty="0" smtClean="0">
                <a:hlinkClick r:id="rId2"/>
              </a:rPr>
              <a:t>rámcové vlastní hodnocení školy</a:t>
            </a:r>
            <a:r>
              <a:rPr lang="cs-CZ" dirty="0" smtClean="0"/>
              <a:t> pokrývá všechny oblasti a podoblasti, </a:t>
            </a:r>
          </a:p>
          <a:p>
            <a:r>
              <a:rPr lang="cs-CZ" u="sng" dirty="0" smtClean="0">
                <a:hlinkClick r:id="rId3"/>
              </a:rPr>
              <a:t>ankety pro rodiče</a:t>
            </a:r>
            <a:r>
              <a:rPr lang="cs-CZ" dirty="0" smtClean="0"/>
              <a:t> mohou pokrývat všechny oblasti a podoblasti z pohledu rodičů.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Tyto nástroje kvantitativní povahy, jejichž hlavním cílem je poskytnutí spolehlivých informací o aktuálním stavu, jsou doplňovány </a:t>
            </a:r>
            <a:r>
              <a:rPr lang="cs-CZ" b="1" dirty="0" smtClean="0"/>
              <a:t>nástroji kvalitativními, které pomáhají</a:t>
            </a:r>
            <a:r>
              <a:rPr lang="cs-CZ" dirty="0" smtClean="0"/>
              <a:t> určité procesy důležité pro vlastní hodnocení školy </a:t>
            </a:r>
            <a:r>
              <a:rPr lang="cs-CZ" b="1" dirty="0" smtClean="0"/>
              <a:t>nastartovat</a:t>
            </a:r>
            <a:r>
              <a:rPr lang="cs-CZ" dirty="0" smtClean="0"/>
              <a:t> (</a:t>
            </a:r>
            <a:r>
              <a:rPr lang="cs-CZ" u="sng" dirty="0" smtClean="0">
                <a:hlinkClick r:id="rId4"/>
              </a:rPr>
              <a:t>dobrá škola</a:t>
            </a:r>
            <a:r>
              <a:rPr lang="cs-CZ" dirty="0" smtClean="0"/>
              <a:t>), či </a:t>
            </a:r>
            <a:r>
              <a:rPr lang="cs-CZ" b="1" dirty="0" smtClean="0"/>
              <a:t>podpořit</a:t>
            </a:r>
            <a:r>
              <a:rPr lang="cs-CZ" dirty="0" smtClean="0"/>
              <a:t> (</a:t>
            </a:r>
            <a:r>
              <a:rPr lang="cs-CZ" u="sng" dirty="0" smtClean="0">
                <a:hlinkClick r:id="rId5"/>
              </a:rPr>
              <a:t>analýza rizik zavádění změn)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0634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Ukázka k </a:t>
            </a:r>
            <a:r>
              <a:rPr lang="cs-CZ" dirty="0" err="1" smtClean="0"/>
              <a:t>autoevaluci</a:t>
            </a:r>
            <a:r>
              <a:rPr lang="cs-CZ" dirty="0" smtClean="0"/>
              <a:t> </a:t>
            </a:r>
            <a:r>
              <a:rPr lang="cs-CZ" dirty="0" smtClean="0"/>
              <a:t>školy (</a:t>
            </a:r>
            <a:r>
              <a:rPr lang="cs-CZ" dirty="0" smtClean="0"/>
              <a:t>Nezvalová</a:t>
            </a:r>
            <a:r>
              <a:rPr lang="cs-CZ" dirty="0" smtClean="0"/>
              <a:t>) – ZŠ </a:t>
            </a:r>
            <a:r>
              <a:rPr lang="cs-CZ" dirty="0" err="1" smtClean="0"/>
              <a:t>Chalabalova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Ukázka </a:t>
            </a:r>
            <a:r>
              <a:rPr lang="cs-CZ" dirty="0" err="1" smtClean="0"/>
              <a:t>autoevaluace</a:t>
            </a:r>
            <a:r>
              <a:rPr lang="cs-CZ" dirty="0" smtClean="0"/>
              <a:t> školy – ZŠ </a:t>
            </a:r>
            <a:r>
              <a:rPr lang="cs-CZ" dirty="0" err="1" smtClean="0"/>
              <a:t>Vodňanská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Ukázka nástrojů (Roupec)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2073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a zdroje tohoto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Průcha, </a:t>
            </a:r>
            <a:r>
              <a:rPr lang="cs-CZ" dirty="0"/>
              <a:t>J. </a:t>
            </a:r>
            <a:r>
              <a:rPr lang="cs-CZ" dirty="0" smtClean="0"/>
              <a:t>(1996). </a:t>
            </a:r>
            <a:r>
              <a:rPr lang="cs-CZ" i="1" dirty="0" smtClean="0"/>
              <a:t>Pedagogická </a:t>
            </a:r>
            <a:r>
              <a:rPr lang="cs-CZ" i="1" dirty="0"/>
              <a:t>evaluace</a:t>
            </a:r>
            <a:r>
              <a:rPr lang="cs-CZ" dirty="0"/>
              <a:t>. </a:t>
            </a:r>
            <a:r>
              <a:rPr lang="cs-CZ" dirty="0" smtClean="0"/>
              <a:t>Brno: MU. 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dirty="0" smtClean="0"/>
              <a:t>Roupec, </a:t>
            </a:r>
            <a:r>
              <a:rPr lang="cs-CZ" dirty="0"/>
              <a:t>P. </a:t>
            </a:r>
            <a:r>
              <a:rPr lang="cs-CZ" dirty="0" smtClean="0"/>
              <a:t>(1197). </a:t>
            </a:r>
            <a:r>
              <a:rPr lang="cs-CZ" i="1" dirty="0" smtClean="0"/>
              <a:t>Vedení </a:t>
            </a:r>
            <a:r>
              <a:rPr lang="cs-CZ" i="1" dirty="0"/>
              <a:t>školy. Autoevaluace</a:t>
            </a:r>
            <a:r>
              <a:rPr lang="cs-CZ" dirty="0"/>
              <a:t>. </a:t>
            </a:r>
            <a:r>
              <a:rPr lang="cs-CZ" dirty="0" smtClean="0"/>
              <a:t>Praha: </a:t>
            </a:r>
            <a:r>
              <a:rPr lang="cs-CZ" dirty="0" err="1" smtClean="0"/>
              <a:t>xx</a:t>
            </a:r>
            <a:r>
              <a:rPr lang="cs-CZ" dirty="0" smtClean="0"/>
              <a:t>. 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dirty="0" smtClean="0"/>
              <a:t>Rýdl, </a:t>
            </a:r>
            <a:r>
              <a:rPr lang="cs-CZ" dirty="0"/>
              <a:t>K. et al. </a:t>
            </a:r>
            <a:r>
              <a:rPr lang="cs-CZ" dirty="0" smtClean="0"/>
              <a:t>(1998). </a:t>
            </a:r>
            <a:r>
              <a:rPr lang="cs-CZ" i="1" dirty="0" smtClean="0"/>
              <a:t>Sebehodnocení </a:t>
            </a:r>
            <a:r>
              <a:rPr lang="cs-CZ" i="1" dirty="0"/>
              <a:t>školy</a:t>
            </a:r>
            <a:r>
              <a:rPr lang="cs-CZ" dirty="0"/>
              <a:t>. </a:t>
            </a:r>
            <a:r>
              <a:rPr lang="cs-CZ" dirty="0" smtClean="0"/>
              <a:t>Praha: Strom. 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dirty="0" smtClean="0"/>
              <a:t>Nezvalová, </a:t>
            </a:r>
            <a:r>
              <a:rPr lang="cs-CZ" dirty="0"/>
              <a:t>D. </a:t>
            </a:r>
            <a:r>
              <a:rPr lang="cs-CZ" i="1" dirty="0"/>
              <a:t>Pedagogická evaluace ve škole. In: Eger, L.: Komunikace školy s veřejností, s. 52 - 65</a:t>
            </a:r>
            <a:r>
              <a:rPr lang="cs-CZ" dirty="0"/>
              <a:t>. </a:t>
            </a:r>
            <a:r>
              <a:rPr lang="cs-CZ" dirty="0" smtClean="0"/>
              <a:t>Plzeň: </a:t>
            </a:r>
            <a:r>
              <a:rPr lang="cs-CZ" dirty="0" err="1" smtClean="0"/>
              <a:t>xx</a:t>
            </a:r>
            <a:r>
              <a:rPr lang="cs-CZ" dirty="0" smtClean="0"/>
              <a:t>. 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dirty="0" err="1" smtClean="0"/>
              <a:t>MacBeath</a:t>
            </a:r>
            <a:r>
              <a:rPr lang="cs-CZ" dirty="0" smtClean="0"/>
              <a:t>, J., </a:t>
            </a:r>
            <a:r>
              <a:rPr lang="cs-CZ" dirty="0" err="1" smtClean="0"/>
              <a:t>Schratz</a:t>
            </a:r>
            <a:r>
              <a:rPr lang="cs-CZ" dirty="0"/>
              <a:t>, </a:t>
            </a:r>
            <a:r>
              <a:rPr lang="cs-CZ" dirty="0" smtClean="0"/>
              <a:t>M., </a:t>
            </a:r>
            <a:r>
              <a:rPr lang="cs-CZ" dirty="0" err="1" smtClean="0"/>
              <a:t>Meuret</a:t>
            </a:r>
            <a:r>
              <a:rPr lang="cs-CZ" dirty="0"/>
              <a:t>, </a:t>
            </a:r>
            <a:r>
              <a:rPr lang="cs-CZ" dirty="0" smtClean="0"/>
              <a:t>D., </a:t>
            </a:r>
            <a:r>
              <a:rPr lang="cs-CZ" dirty="0" err="1" smtClean="0"/>
              <a:t>Jakobsen</a:t>
            </a:r>
            <a:r>
              <a:rPr lang="cs-CZ" dirty="0" smtClean="0"/>
              <a:t>, L. </a:t>
            </a:r>
            <a:r>
              <a:rPr lang="cs-CZ" dirty="0"/>
              <a:t>a kol</a:t>
            </a:r>
            <a:r>
              <a:rPr lang="cs-CZ" dirty="0" smtClean="0"/>
              <a:t>. (2006). </a:t>
            </a:r>
            <a:r>
              <a:rPr lang="cs-CZ" dirty="0" err="1" smtClean="0"/>
              <a:t>Serena</a:t>
            </a:r>
            <a:r>
              <a:rPr lang="cs-CZ" dirty="0" smtClean="0"/>
              <a:t> </a:t>
            </a:r>
            <a:r>
              <a:rPr lang="cs-CZ" dirty="0"/>
              <a:t>aneb Autoevaluace škol v Evropě. Redakce českého vydání: Milan Pol. Žďár nad </a:t>
            </a:r>
            <a:r>
              <a:rPr lang="cs-CZ" dirty="0" smtClean="0"/>
              <a:t>Sázavou: Fakta.</a:t>
            </a:r>
            <a:endParaRPr lang="cs-CZ" dirty="0"/>
          </a:p>
          <a:p>
            <a:r>
              <a:rPr lang="cs-CZ" dirty="0" err="1"/>
              <a:t>Vašťatková</a:t>
            </a:r>
            <a:r>
              <a:rPr lang="cs-CZ" dirty="0"/>
              <a:t>, </a:t>
            </a:r>
            <a:r>
              <a:rPr lang="cs-CZ" dirty="0" smtClean="0"/>
              <a:t>J. </a:t>
            </a:r>
            <a:r>
              <a:rPr lang="cs-CZ" i="1" dirty="0"/>
              <a:t>Úvod do autoevaluace školy</a:t>
            </a:r>
            <a:r>
              <a:rPr lang="cs-CZ" dirty="0" smtClean="0"/>
              <a:t>. </a:t>
            </a:r>
            <a:r>
              <a:rPr lang="cs-CZ" dirty="0" smtClean="0"/>
              <a:t>Olomouc: Univerzita Palackého v </a:t>
            </a:r>
            <a:r>
              <a:rPr lang="cs-CZ" dirty="0" smtClean="0"/>
              <a:t>Olomouci</a:t>
            </a:r>
            <a:r>
              <a:rPr lang="cs-CZ" dirty="0" smtClean="0"/>
              <a:t>. </a:t>
            </a:r>
            <a:endParaRPr lang="cs-CZ" dirty="0" smtClean="0"/>
          </a:p>
          <a:p>
            <a:r>
              <a:rPr lang="cs-CZ" dirty="0"/>
              <a:t>Starý, </a:t>
            </a:r>
            <a:r>
              <a:rPr lang="cs-CZ" dirty="0" smtClean="0"/>
              <a:t>K</a:t>
            </a:r>
            <a:r>
              <a:rPr lang="cs-CZ" dirty="0" smtClean="0"/>
              <a:t>. (2005). </a:t>
            </a:r>
            <a:r>
              <a:rPr lang="cs-CZ" i="1" dirty="0"/>
              <a:t>Autoevaluace školy</a:t>
            </a:r>
            <a:r>
              <a:rPr lang="cs-CZ" dirty="0"/>
              <a:t>. </a:t>
            </a:r>
            <a:r>
              <a:rPr lang="cs-CZ" dirty="0" smtClean="0"/>
              <a:t>Praha: Národní </a:t>
            </a:r>
            <a:r>
              <a:rPr lang="cs-CZ" dirty="0"/>
              <a:t>ústav odborného </a:t>
            </a:r>
            <a:r>
              <a:rPr lang="cs-CZ" dirty="0" smtClean="0"/>
              <a:t>vzdělávání. Praha: NÚV. (20 </a:t>
            </a:r>
            <a:r>
              <a:rPr lang="cs-CZ" dirty="0"/>
              <a:t>s. Studijní text autoevaluace školy vytvořený pro systémový projekt PILOT S - autoevaluace škol vzhledem k zavádění </a:t>
            </a:r>
            <a:r>
              <a:rPr lang="cs-CZ" dirty="0" smtClean="0"/>
              <a:t>ŠVP).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9444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evaluace?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Analýza jevů a činností a vyjádření užitku či hodnoty z nich plynoucí</a:t>
            </a:r>
          </a:p>
          <a:p>
            <a:r>
              <a:rPr lang="cs-CZ" dirty="0" smtClean="0"/>
              <a:t>Evaluace je proces systematického shromažďování a analýzy informací podle určitých kritérií za účelem dalšího rozhodování (</a:t>
            </a:r>
            <a:r>
              <a:rPr lang="cs-CZ" dirty="0" err="1" smtClean="0"/>
              <a:t>Bennet</a:t>
            </a:r>
            <a:r>
              <a:rPr lang="cs-CZ" dirty="0" smtClean="0"/>
              <a:t> a kol., 1994).</a:t>
            </a:r>
          </a:p>
          <a:p>
            <a:endParaRPr lang="cs-CZ" dirty="0" smtClean="0"/>
          </a:p>
          <a:p>
            <a:r>
              <a:rPr lang="cs-CZ" dirty="0" smtClean="0"/>
              <a:t>Fungování systému je třeba nejen dobře naplánovat, ale také jej systematicky kontrolovat, vyhodnocovat a podle toho korigovat</a:t>
            </a:r>
          </a:p>
          <a:p>
            <a:pPr lvl="1"/>
            <a:r>
              <a:rPr lang="cs-CZ" dirty="0" smtClean="0"/>
              <a:t>K tomu je potřeba vymezit, co je kvalita (teorie)</a:t>
            </a:r>
          </a:p>
          <a:p>
            <a:pPr lvl="1"/>
            <a:r>
              <a:rPr lang="cs-CZ" dirty="0" smtClean="0"/>
              <a:t>A jak ji objektivně měřit (metody)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2706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Inspirace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hlinkClick r:id="rId2"/>
              </a:rPr>
              <a:t>http://schoolself-evaluation.ie/post-primary/index.php/rationale-for-SSE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http://www.oecd.org/education/school/oecdreviewonevaluationandassessmentframeworksforimprovingschooloutcomes.htm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www.nuov.cz/uploads/Publikace/Zajistovani_kvality_OV/Autoevaluace_skoly.pdf</a:t>
            </a:r>
            <a:endParaRPr lang="cs-CZ" dirty="0" smtClean="0"/>
          </a:p>
          <a:p>
            <a:r>
              <a:rPr lang="cs-CZ" dirty="0">
                <a:hlinkClick r:id="rId5"/>
              </a:rPr>
              <a:t>http://www.tydenik-skolstvi.cz/archiv-cisel/2009/37/sebehodnoceni-skoly-strasak-nebo-pomoc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  <a:p>
            <a:r>
              <a:rPr lang="cs-CZ" dirty="0"/>
              <a:t>http://slideplayer.cz/slide/3141768/</a:t>
            </a:r>
          </a:p>
        </p:txBody>
      </p:sp>
    </p:spTree>
    <p:extLst>
      <p:ext uri="{BB962C8B-B14F-4D97-AF65-F5344CB8AC3E}">
        <p14:creationId xmlns:p14="http://schemas.microsoft.com/office/powerpoint/2010/main" xmlns="" val="372828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Původ slova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latiny </a:t>
            </a:r>
            <a:r>
              <a:rPr lang="cs-CZ" dirty="0" err="1" smtClean="0"/>
              <a:t>valere</a:t>
            </a:r>
            <a:r>
              <a:rPr lang="cs-CZ" dirty="0" smtClean="0"/>
              <a:t> (sloveso) = být silný, mít platnost, závažnost =&gt; ve fr. </a:t>
            </a:r>
            <a:r>
              <a:rPr lang="cs-CZ" dirty="0" err="1"/>
              <a:t>é</a:t>
            </a:r>
            <a:r>
              <a:rPr lang="cs-CZ" dirty="0" err="1" smtClean="0"/>
              <a:t>valuer</a:t>
            </a:r>
            <a:r>
              <a:rPr lang="cs-CZ" dirty="0" smtClean="0"/>
              <a:t> = hodnotit, oceňovat</a:t>
            </a:r>
          </a:p>
          <a:p>
            <a:r>
              <a:rPr lang="cs-CZ" dirty="0" smtClean="0"/>
              <a:t>Angl. </a:t>
            </a:r>
            <a:r>
              <a:rPr lang="cs-CZ" dirty="0" err="1"/>
              <a:t>e</a:t>
            </a:r>
            <a:r>
              <a:rPr lang="cs-CZ" dirty="0" err="1" smtClean="0"/>
              <a:t>valuation</a:t>
            </a:r>
            <a:r>
              <a:rPr lang="cs-CZ" dirty="0" smtClean="0"/>
              <a:t> = určení hodnoty, ocenění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691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Pedagogická evaluace 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Teoretický přístup</a:t>
            </a:r>
            <a:r>
              <a:rPr lang="cs-CZ" dirty="0" smtClean="0">
                <a:solidFill>
                  <a:schemeClr val="tx2"/>
                </a:solidFill>
              </a:rPr>
              <a:t>,</a:t>
            </a:r>
            <a:r>
              <a:rPr lang="cs-CZ" dirty="0" smtClean="0"/>
              <a:t> podle něhož všechny </a:t>
            </a:r>
            <a:r>
              <a:rPr lang="cs-CZ" dirty="0" err="1" smtClean="0"/>
              <a:t>ped</a:t>
            </a:r>
            <a:r>
              <a:rPr lang="cs-CZ" dirty="0" smtClean="0"/>
              <a:t>. jevy mohou být hodnoceny, pracuje s koncepty kvality a efektivnosti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Metodologie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smtClean="0"/>
              <a:t>– soubor nástrojů a konvencí k jejich aplikaci pro účely realizace přístupu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Proces</a:t>
            </a:r>
            <a:r>
              <a:rPr lang="cs-CZ" b="1" dirty="0" smtClean="0"/>
              <a:t> </a:t>
            </a:r>
            <a:r>
              <a:rPr lang="cs-CZ" dirty="0" smtClean="0"/>
              <a:t>– soubor aktivit zajišťovaných institucionální a organizační infrastrukturou výzkumu, kterými se realizuje přístup pomocí metodologie; zaměřuje se na monitorování a měření jevů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lvl="1"/>
            <a:r>
              <a:rPr lang="cs-CZ" dirty="0"/>
              <a:t>u</a:t>
            </a:r>
            <a:r>
              <a:rPr lang="cs-CZ" dirty="0" smtClean="0"/>
              <a:t>skutečňuje se na různých úrovních </a:t>
            </a:r>
            <a:r>
              <a:rPr lang="cs-CZ" dirty="0" smtClean="0">
                <a:solidFill>
                  <a:schemeClr val="tx2"/>
                </a:solidFill>
              </a:rPr>
              <a:t>vzdělávací praxe </a:t>
            </a:r>
            <a:r>
              <a:rPr lang="cs-CZ" dirty="0" smtClean="0"/>
              <a:t>– jedinec, </a:t>
            </a:r>
            <a:r>
              <a:rPr lang="cs-CZ" dirty="0" err="1" smtClean="0"/>
              <a:t>vzděl</a:t>
            </a:r>
            <a:r>
              <a:rPr lang="cs-CZ" dirty="0" smtClean="0"/>
              <a:t>. program až po státy, vzdělávací soustavy mnoha zemí</a:t>
            </a:r>
          </a:p>
          <a:p>
            <a:pPr lvl="1"/>
            <a:r>
              <a:rPr lang="cs-CZ" dirty="0" smtClean="0">
                <a:solidFill>
                  <a:schemeClr val="tx2"/>
                </a:solidFill>
              </a:rPr>
              <a:t>využití</a:t>
            </a:r>
            <a:r>
              <a:rPr lang="cs-CZ" dirty="0" smtClean="0"/>
              <a:t> vědecké a výzkumné (explanace chování), praktické (základ řízení vzdělávacích institucí, financování atd.)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2921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Evaluace by měla být: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systematická</a:t>
            </a:r>
            <a:r>
              <a:rPr lang="cs-CZ" dirty="0"/>
              <a:t>, tzn. explicitně vymezená oblast a její struktura;</a:t>
            </a:r>
          </a:p>
          <a:p>
            <a:pPr lvl="0"/>
            <a:r>
              <a:rPr lang="cs-CZ" dirty="0"/>
              <a:t>provedena správně metodicky;</a:t>
            </a:r>
          </a:p>
          <a:p>
            <a:pPr lvl="0"/>
            <a:r>
              <a:rPr lang="cs-CZ" dirty="0"/>
              <a:t>prováděna pravidelně;</a:t>
            </a:r>
          </a:p>
          <a:p>
            <a:pPr lvl="0"/>
            <a:r>
              <a:rPr lang="cs-CZ" dirty="0"/>
              <a:t>řízena podle předem stanovených kritérií;</a:t>
            </a:r>
          </a:p>
          <a:p>
            <a:r>
              <a:rPr lang="cs-CZ" dirty="0" smtClean="0"/>
              <a:t>použitelná pro rozhodování a další plánování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39552" y="5733255"/>
            <a:ext cx="7992888" cy="97872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dirty="0" smtClean="0">
                <a:ea typeface="SimHei" panose="02010609060101010101" pitchFamily="49" charset="-122"/>
              </a:rPr>
              <a:t>Problematičnost evaluace:</a:t>
            </a:r>
          </a:p>
          <a:p>
            <a:pPr marL="627063" indent="-627063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cs-CZ" sz="2400" dirty="0" smtClean="0">
                <a:ea typeface="SimHei" panose="02010609060101010101" pitchFamily="49" charset="-122"/>
              </a:rPr>
              <a:t>Kvalita </a:t>
            </a:r>
            <a:r>
              <a:rPr lang="cs-CZ" sz="2400" dirty="0">
                <a:ea typeface="SimHei" panose="02010609060101010101" pitchFamily="49" charset="-122"/>
              </a:rPr>
              <a:t>vzdělávání jako něco kvantitativně uchopitelného</a:t>
            </a:r>
          </a:p>
          <a:p>
            <a:pPr marL="627063" indent="-627063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cs-CZ" sz="2400" dirty="0">
                <a:ea typeface="SimHei" panose="02010609060101010101" pitchFamily="49" charset="-122"/>
              </a:rPr>
              <a:t>Měřitelnost výsledků vzdělávání</a:t>
            </a:r>
          </a:p>
        </p:txBody>
      </p:sp>
    </p:spTree>
    <p:extLst>
      <p:ext uri="{BB962C8B-B14F-4D97-AF65-F5344CB8AC3E}">
        <p14:creationId xmlns:p14="http://schemas.microsoft.com/office/powerpoint/2010/main" xmlns="" val="280328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Evaluace vs.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9"/>
            <a:ext cx="4042792" cy="3600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cs-CZ" b="1" dirty="0" smtClean="0"/>
              <a:t>Evaluace</a:t>
            </a:r>
          </a:p>
          <a:p>
            <a:pPr>
              <a:buFontTx/>
              <a:buChar char="-"/>
            </a:pPr>
            <a:r>
              <a:rPr lang="cs-CZ" dirty="0"/>
              <a:t>š</a:t>
            </a:r>
            <a:r>
              <a:rPr lang="cs-CZ" dirty="0" smtClean="0"/>
              <a:t>irší termín</a:t>
            </a:r>
          </a:p>
          <a:p>
            <a:pPr>
              <a:buFontTx/>
              <a:buChar char="-"/>
            </a:pPr>
            <a:r>
              <a:rPr lang="cs-CZ" dirty="0" smtClean="0"/>
              <a:t>teorie, metodologie, praxe hodnocení </a:t>
            </a:r>
            <a:r>
              <a:rPr lang="cs-CZ" dirty="0" err="1" smtClean="0"/>
              <a:t>ped</a:t>
            </a:r>
            <a:r>
              <a:rPr lang="cs-CZ" dirty="0" smtClean="0"/>
              <a:t>. jevů</a:t>
            </a:r>
          </a:p>
          <a:p>
            <a:pPr>
              <a:buFontTx/>
              <a:buChar char="-"/>
            </a:pPr>
            <a:r>
              <a:rPr lang="cs-CZ" dirty="0"/>
              <a:t>o</a:t>
            </a:r>
            <a:r>
              <a:rPr lang="cs-CZ" dirty="0" smtClean="0"/>
              <a:t>dborný termín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572000" y="1340769"/>
            <a:ext cx="4392488" cy="3600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b="1" dirty="0" smtClean="0"/>
              <a:t>Hodnocení</a:t>
            </a:r>
          </a:p>
          <a:p>
            <a:pPr>
              <a:buFontTx/>
              <a:buChar char="-"/>
            </a:pPr>
            <a:r>
              <a:rPr lang="cs-CZ" dirty="0" smtClean="0"/>
              <a:t>zejména v praxi</a:t>
            </a:r>
          </a:p>
          <a:p>
            <a:pPr>
              <a:buFontTx/>
              <a:buChar char="-"/>
            </a:pPr>
            <a:r>
              <a:rPr lang="cs-CZ" dirty="0" smtClean="0"/>
              <a:t>ve vztahu k jednotlivým subjektům (hodnocení žáka, učitele)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5785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evaluace (a)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6203032" cy="3917032"/>
          </a:xfrm>
        </p:spPr>
        <p:txBody>
          <a:bodyPr>
            <a:normAutofit/>
          </a:bodyPr>
          <a:lstStyle/>
          <a:p>
            <a:pPr lvl="1"/>
            <a:r>
              <a:rPr lang="cs-CZ" dirty="0" smtClean="0"/>
              <a:t>programů</a:t>
            </a:r>
          </a:p>
          <a:p>
            <a:pPr lvl="1"/>
            <a:r>
              <a:rPr lang="cs-CZ" dirty="0" smtClean="0"/>
              <a:t>personálu</a:t>
            </a:r>
          </a:p>
          <a:p>
            <a:pPr lvl="1"/>
            <a:r>
              <a:rPr lang="cs-CZ" dirty="0" smtClean="0"/>
              <a:t>výkonů</a:t>
            </a:r>
          </a:p>
          <a:p>
            <a:pPr lvl="1"/>
            <a:r>
              <a:rPr lang="cs-CZ" dirty="0" smtClean="0"/>
              <a:t>produktů</a:t>
            </a:r>
          </a:p>
          <a:p>
            <a:pPr lvl="1"/>
            <a:r>
              <a:rPr lang="cs-CZ" dirty="0" smtClean="0"/>
              <a:t>projektů, záměrů</a:t>
            </a:r>
          </a:p>
          <a:p>
            <a:pPr lvl="1"/>
            <a:r>
              <a:rPr lang="cs-CZ" dirty="0" smtClean="0"/>
              <a:t>politiky, strategií</a:t>
            </a:r>
          </a:p>
          <a:p>
            <a:pPr lvl="1"/>
            <a:r>
              <a:rPr lang="cs-CZ" dirty="0" err="1"/>
              <a:t>m</a:t>
            </a:r>
            <a:r>
              <a:rPr lang="cs-CZ" dirty="0" err="1" smtClean="0"/>
              <a:t>etaevaluace</a:t>
            </a:r>
            <a:r>
              <a:rPr lang="cs-CZ" dirty="0" smtClean="0"/>
              <a:t> (evaluace evaluací)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020272" y="2708920"/>
            <a:ext cx="1735475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2000" dirty="0" smtClean="0"/>
              <a:t>(</a:t>
            </a:r>
            <a:r>
              <a:rPr lang="cs-CZ" sz="2000" dirty="0" err="1" smtClean="0"/>
              <a:t>Scriven</a:t>
            </a:r>
            <a:r>
              <a:rPr lang="cs-CZ" sz="2000" dirty="0" smtClean="0"/>
              <a:t>, 1994)</a:t>
            </a:r>
          </a:p>
        </p:txBody>
      </p:sp>
    </p:spTree>
    <p:extLst>
      <p:ext uri="{BB962C8B-B14F-4D97-AF65-F5344CB8AC3E}">
        <p14:creationId xmlns:p14="http://schemas.microsoft.com/office/powerpoint/2010/main" xmlns="" val="57406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Oblasti evaluace (b): předmětová pole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73325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cs-CZ" dirty="0" smtClean="0"/>
              <a:t>Vzdělávací potřeby </a:t>
            </a:r>
            <a:r>
              <a:rPr lang="cs-CZ" sz="2600" dirty="0" smtClean="0">
                <a:solidFill>
                  <a:schemeClr val="tx2"/>
                </a:solidFill>
              </a:rPr>
              <a:t>(jednotlivců, skupin, institucí, obcí, zemí)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cs-CZ" dirty="0" smtClean="0"/>
              <a:t>Vzdělávací programy </a:t>
            </a:r>
            <a:r>
              <a:rPr lang="cs-CZ" sz="2600" dirty="0" smtClean="0">
                <a:solidFill>
                  <a:schemeClr val="tx2"/>
                </a:solidFill>
              </a:rPr>
              <a:t>(kurikula)</a:t>
            </a:r>
          </a:p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cs-CZ" dirty="0" smtClean="0"/>
              <a:t>Učebnic, didaktické texty</a:t>
            </a:r>
          </a:p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cs-CZ" dirty="0" smtClean="0"/>
              <a:t>Výuka </a:t>
            </a:r>
            <a:r>
              <a:rPr lang="cs-CZ" sz="2600" dirty="0" smtClean="0">
                <a:solidFill>
                  <a:schemeClr val="tx2"/>
                </a:solidFill>
              </a:rPr>
              <a:t>(učení a vyučování) – průběh, podmínky, školní, mimoškolní, evaluace učitelovy výkonnosti (</a:t>
            </a:r>
            <a:r>
              <a:rPr lang="cs-CZ" sz="2600" dirty="0" err="1" smtClean="0">
                <a:solidFill>
                  <a:schemeClr val="tx2"/>
                </a:solidFill>
              </a:rPr>
              <a:t>efficacy</a:t>
            </a:r>
            <a:r>
              <a:rPr lang="cs-CZ" sz="2600" dirty="0" smtClean="0">
                <a:solidFill>
                  <a:schemeClr val="tx2"/>
                </a:solidFill>
              </a:rPr>
              <a:t>)</a:t>
            </a:r>
          </a:p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cs-CZ" dirty="0" smtClean="0"/>
              <a:t>Edukační prostředí </a:t>
            </a:r>
            <a:r>
              <a:rPr lang="cs-CZ" sz="2600" dirty="0" smtClean="0">
                <a:solidFill>
                  <a:schemeClr val="tx2"/>
                </a:solidFill>
              </a:rPr>
              <a:t>(psychosociální klima,..)</a:t>
            </a:r>
          </a:p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cs-CZ" dirty="0" smtClean="0"/>
              <a:t>Vzdělávací výsledky </a:t>
            </a:r>
            <a:r>
              <a:rPr lang="cs-CZ" sz="2600" dirty="0" smtClean="0">
                <a:solidFill>
                  <a:schemeClr val="tx2"/>
                </a:solidFill>
              </a:rPr>
              <a:t>(nejvíce zpracovávaná oblast, pomocí standardů – dosahování cílů, mezinárodní srovnávací evaluace vzdělávacích výsledků – TIMSS, PISA aj.)</a:t>
            </a:r>
          </a:p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cs-CZ" dirty="0" smtClean="0"/>
              <a:t>Vzdělávací efekty </a:t>
            </a:r>
            <a:r>
              <a:rPr lang="cs-CZ" sz="2900" dirty="0" smtClean="0"/>
              <a:t>(</a:t>
            </a:r>
            <a:r>
              <a:rPr lang="cs-CZ" sz="2600" dirty="0" smtClean="0">
                <a:solidFill>
                  <a:schemeClr val="tx2"/>
                </a:solidFill>
              </a:rPr>
              <a:t>dlouhodobé důsledky, hůře měřitelné)</a:t>
            </a:r>
          </a:p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cs-CZ" dirty="0" smtClean="0"/>
              <a:t>Škola, vzdělávací instituce </a:t>
            </a:r>
            <a:r>
              <a:rPr lang="cs-CZ" sz="2600" dirty="0" smtClean="0">
                <a:solidFill>
                  <a:schemeClr val="tx2"/>
                </a:solidFill>
              </a:rPr>
              <a:t>(včetně VŠ)</a:t>
            </a:r>
          </a:p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cs-CZ" dirty="0" smtClean="0"/>
              <a:t>Alternativní školy, alternativní vzdělávání </a:t>
            </a:r>
            <a:r>
              <a:rPr lang="cs-CZ" sz="2600" dirty="0" smtClean="0">
                <a:solidFill>
                  <a:schemeClr val="tx2"/>
                </a:solidFill>
              </a:rPr>
              <a:t>(zda jsou lepší)</a:t>
            </a:r>
          </a:p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cs-CZ" dirty="0" smtClean="0"/>
              <a:t>Evaluace na základě indikátorů vzdělávacího systému </a:t>
            </a:r>
            <a:r>
              <a:rPr lang="cs-CZ" sz="2600" dirty="0" smtClean="0">
                <a:solidFill>
                  <a:schemeClr val="tx2"/>
                </a:solidFill>
              </a:rPr>
              <a:t>(OECD - INES, UNESCO aj. – přírůstek obyvatel, indikátory gramotnosti, počty studentů, absolventů, učitelů, výdaje na vzdělávání a jejich zdroje, náklady na žáka)</a:t>
            </a:r>
          </a:p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cs-CZ" dirty="0" smtClean="0"/>
              <a:t>Evaluace pedagogických věd a výzkumu </a:t>
            </a:r>
            <a:r>
              <a:rPr lang="cs-CZ" sz="2600" dirty="0" smtClean="0">
                <a:solidFill>
                  <a:schemeClr val="tx2"/>
                </a:solidFill>
              </a:rPr>
              <a:t>(nejvýznamnější témata, nakolik je soustředěn na potřebná témata, kvalita , citační analýzy, jádrové časopisy, nejvlivnější publikace, atd.)</a:t>
            </a:r>
            <a:endParaRPr lang="cs-CZ" sz="2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658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Kdo provádí evaluaci?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08720"/>
            <a:ext cx="8424936" cy="554583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800" b="1" dirty="0" smtClean="0"/>
              <a:t>Interní evaluace (autoevaluace)</a:t>
            </a:r>
          </a:p>
          <a:p>
            <a:pPr marL="0">
              <a:spcBef>
                <a:spcPts val="0"/>
              </a:spcBef>
            </a:pPr>
            <a:r>
              <a:rPr lang="cs-CZ" sz="2400" dirty="0" smtClean="0"/>
              <a:t>kolegium</a:t>
            </a:r>
            <a:r>
              <a:rPr lang="cs-CZ" sz="2400" dirty="0"/>
              <a:t>, do kterého mají přístup všichni pedagogové (viz pravidelně schůzky, hodnocení projektů</a:t>
            </a:r>
            <a:r>
              <a:rPr lang="cs-CZ" sz="2400" dirty="0" smtClean="0"/>
              <a:t>)</a:t>
            </a:r>
          </a:p>
          <a:p>
            <a:pPr marL="0">
              <a:spcBef>
                <a:spcPts val="0"/>
              </a:spcBef>
            </a:pPr>
            <a:r>
              <a:rPr lang="cs-CZ" sz="2400" dirty="0" smtClean="0"/>
              <a:t>pedagogická </a:t>
            </a:r>
            <a:r>
              <a:rPr lang="cs-CZ" sz="2400" dirty="0"/>
              <a:t>rada (viz statistika, průměry ve třídě, reakce na slabý prospěch atd</a:t>
            </a:r>
            <a:r>
              <a:rPr lang="cs-CZ" sz="2400" dirty="0" smtClean="0"/>
              <a:t>.)</a:t>
            </a:r>
          </a:p>
          <a:p>
            <a:pPr marL="0">
              <a:spcBef>
                <a:spcPts val="0"/>
              </a:spcBef>
            </a:pPr>
            <a:r>
              <a:rPr lang="cs-CZ" sz="2400" dirty="0" smtClean="0"/>
              <a:t>učitelé </a:t>
            </a:r>
            <a:r>
              <a:rPr lang="cs-CZ" sz="2400" dirty="0"/>
              <a:t>ve své třídě</a:t>
            </a:r>
            <a:r>
              <a:rPr lang="cs-CZ" sz="2400" dirty="0" smtClean="0"/>
              <a:t>.</a:t>
            </a:r>
          </a:p>
          <a:p>
            <a:pPr marL="0">
              <a:spcBef>
                <a:spcPts val="0"/>
              </a:spcBef>
            </a:pPr>
            <a:r>
              <a:rPr lang="cs-CZ" sz="2400" dirty="0" smtClean="0"/>
              <a:t>předmětové </a:t>
            </a:r>
            <a:r>
              <a:rPr lang="cs-CZ" sz="2400" dirty="0"/>
              <a:t>komise (viz zápisy</a:t>
            </a:r>
            <a:r>
              <a:rPr lang="cs-CZ" sz="2400" dirty="0" smtClean="0"/>
              <a:t>)</a:t>
            </a:r>
          </a:p>
          <a:p>
            <a:pPr marL="0">
              <a:spcBef>
                <a:spcPts val="0"/>
              </a:spcBef>
            </a:pPr>
            <a:r>
              <a:rPr lang="cs-CZ" sz="2400" dirty="0"/>
              <a:t>u</a:t>
            </a:r>
            <a:r>
              <a:rPr lang="cs-CZ" sz="2400" dirty="0" smtClean="0"/>
              <a:t>čitel ve vyučování </a:t>
            </a:r>
            <a:r>
              <a:rPr lang="cs-CZ" sz="2400" dirty="0"/>
              <a:t>(viz hodnocení práce žáků, neformální rozhovory, formální zápisy</a:t>
            </a:r>
            <a:r>
              <a:rPr lang="cs-CZ" sz="2400" dirty="0" smtClean="0"/>
              <a:t>)</a:t>
            </a:r>
          </a:p>
          <a:p>
            <a:pPr marL="0">
              <a:spcBef>
                <a:spcPts val="0"/>
              </a:spcBef>
            </a:pPr>
            <a:r>
              <a:rPr lang="cs-CZ" sz="2400" dirty="0" smtClean="0"/>
              <a:t>vždy </a:t>
            </a:r>
            <a:r>
              <a:rPr lang="cs-CZ" sz="2400" dirty="0"/>
              <a:t>hodnotíme projekty (viz finální evaluace na závěr projektu</a:t>
            </a:r>
            <a:r>
              <a:rPr lang="cs-CZ" sz="2400" dirty="0" smtClean="0"/>
              <a:t>)</a:t>
            </a:r>
          </a:p>
          <a:p>
            <a:pPr marL="0">
              <a:spcBef>
                <a:spcPts val="0"/>
              </a:spcBef>
            </a:pPr>
            <a:r>
              <a:rPr lang="cs-CZ" sz="2400" dirty="0" smtClean="0"/>
              <a:t>vyzýváme </a:t>
            </a:r>
            <a:r>
              <a:rPr lang="cs-CZ" sz="2400" dirty="0"/>
              <a:t>k hodnocení žáky (dotazníky, rozhovory s žáky, komunikace přes www stránky, e-komunikace jednotlivých učitelů s žáky, menší projekty ve třídách atd.) </a:t>
            </a:r>
            <a:endParaRPr lang="cs-CZ" sz="2400" dirty="0" smtClean="0"/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>
              <a:spcBef>
                <a:spcPts val="0"/>
              </a:spcBef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292615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1286</Words>
  <Application>Microsoft Office PowerPoint</Application>
  <PresentationFormat>Předvádění na obrazovce (4:3)</PresentationFormat>
  <Paragraphs>184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systému Office</vt:lpstr>
      <vt:lpstr>Pedagogická evaluace  a  autoevaluce</vt:lpstr>
      <vt:lpstr>Co je to evaluace?</vt:lpstr>
      <vt:lpstr>Původ slova</vt:lpstr>
      <vt:lpstr>Pedagogická evaluace je:</vt:lpstr>
      <vt:lpstr>Evaluace by měla být:</vt:lpstr>
      <vt:lpstr>Evaluace vs. hodnocení</vt:lpstr>
      <vt:lpstr>Oblasti evaluace (a)</vt:lpstr>
      <vt:lpstr>Oblasti evaluace (b): předmětová pole</vt:lpstr>
      <vt:lpstr>Kdo provádí evaluaci?</vt:lpstr>
      <vt:lpstr>Kdo hodnotí školu, učitele? Externí evaluace </vt:lpstr>
      <vt:lpstr>Autoevaluace školy</vt:lpstr>
      <vt:lpstr>K čemu je autoevaluace?</vt:lpstr>
      <vt:lpstr>Oblasti autoevaluace</vt:lpstr>
      <vt:lpstr>Právní rámec autoevaluace školy</vt:lpstr>
      <vt:lpstr>Struktura a forma autoevaluační zprávy</vt:lpstr>
      <vt:lpstr>Snímek 16</vt:lpstr>
      <vt:lpstr>Evaluační nástroje pro více oblastí kvality školy</vt:lpstr>
      <vt:lpstr>Ukázky</vt:lpstr>
      <vt:lpstr>Literatura a zdroje tohoto textu</vt:lpstr>
      <vt:lpstr>Inspirace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evaluace a autoevaluce</dc:title>
  <dc:creator>Vlckova</dc:creator>
  <cp:lastModifiedBy>Lektor</cp:lastModifiedBy>
  <cp:revision>15</cp:revision>
  <dcterms:created xsi:type="dcterms:W3CDTF">2015-04-28T20:56:49Z</dcterms:created>
  <dcterms:modified xsi:type="dcterms:W3CDTF">2015-04-29T06:26:57Z</dcterms:modified>
</cp:coreProperties>
</file>