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4"/>
  </p:notesMasterIdLst>
  <p:handoutMasterIdLst>
    <p:handoutMasterId r:id="rId65"/>
  </p:handoutMasterIdLst>
  <p:sldIdLst>
    <p:sldId id="257" r:id="rId2"/>
    <p:sldId id="289" r:id="rId3"/>
    <p:sldId id="288" r:id="rId4"/>
    <p:sldId id="347" r:id="rId5"/>
    <p:sldId id="349" r:id="rId6"/>
    <p:sldId id="350" r:id="rId7"/>
    <p:sldId id="351" r:id="rId8"/>
    <p:sldId id="352" r:id="rId9"/>
    <p:sldId id="353" r:id="rId10"/>
    <p:sldId id="354" r:id="rId11"/>
    <p:sldId id="312" r:id="rId12"/>
    <p:sldId id="313" r:id="rId13"/>
    <p:sldId id="355" r:id="rId14"/>
    <p:sldId id="315" r:id="rId15"/>
    <p:sldId id="316" r:id="rId16"/>
    <p:sldId id="317" r:id="rId17"/>
    <p:sldId id="318" r:id="rId18"/>
    <p:sldId id="319" r:id="rId19"/>
    <p:sldId id="358" r:id="rId20"/>
    <p:sldId id="359" r:id="rId21"/>
    <p:sldId id="320" r:id="rId22"/>
    <p:sldId id="321" r:id="rId23"/>
    <p:sldId id="356" r:id="rId24"/>
    <p:sldId id="357" r:id="rId25"/>
    <p:sldId id="323" r:id="rId26"/>
    <p:sldId id="329" r:id="rId27"/>
    <p:sldId id="330" r:id="rId28"/>
    <p:sldId id="331" r:id="rId29"/>
    <p:sldId id="332" r:id="rId30"/>
    <p:sldId id="360" r:id="rId31"/>
    <p:sldId id="361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2" r:id="rId42"/>
    <p:sldId id="343" r:id="rId43"/>
    <p:sldId id="344" r:id="rId44"/>
    <p:sldId id="345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362" r:id="rId55"/>
    <p:sldId id="299" r:id="rId56"/>
    <p:sldId id="300" r:id="rId57"/>
    <p:sldId id="301" r:id="rId58"/>
    <p:sldId id="303" r:id="rId59"/>
    <p:sldId id="302" r:id="rId60"/>
    <p:sldId id="304" r:id="rId61"/>
    <p:sldId id="305" r:id="rId62"/>
    <p:sldId id="286" r:id="rId63"/>
  </p:sldIdLst>
  <p:sldSz cx="9144000" cy="6858000" type="screen4x3"/>
  <p:notesSz cx="9942513" cy="67611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734B28B-75EC-42D9-8D96-A84BA187D4B1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BE8594-B8EF-4ABC-80D2-E7E53F7FA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9655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987596-FA4A-4C8A-A655-67445CA6CCD5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23D46D-331B-4598-A871-1EC3BAA92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522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346C57-334C-42FB-B835-7EE68BE612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EA5549-565B-4C21-B2A7-EE778CC3CF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31BF0C-2B8D-4BF9-B478-04D955A82E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976CBE-B6E6-4600-8CE4-E5CADE749B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708AC0-4E0C-48E4-8078-50FD40A8F8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DC16C3-83C9-4E21-99E6-574AE1B447F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FAFE6F-2F8A-4874-BC14-D2582B610B9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C028E5-7869-47DA-906C-3C89DEA0C09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B9C0AB-3296-4A9A-898E-C876747DD7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9BD4E9-B9B4-4C4B-9306-9B236210508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CB654B-1C8E-47D4-BE79-3A3BAF139F2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9F27D9-B399-4D37-8FC1-FEC5D0D9C64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701B28-B660-43B6-862C-3A1FAA0E8A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42F814-E4ED-4CFE-8CF0-9297B170B56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3C1DA6-0788-4FCA-92DE-2FC3E278ACF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7E68BD-A922-4CF6-A838-318D91A58C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3DCA26-3D3B-4B86-ABC9-08355EB03C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E820F8-2974-45ED-938A-7ABE14F54C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98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460B5C-F2D4-43BA-B279-AD9BF659AD8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19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8BEE6B-61E0-4325-8E7E-4E8A259089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39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AC267B-CA5B-4712-BBA2-46EF601783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60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6411FD-053A-49D2-9FB7-99399929B3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3A321A-6452-4E75-A9D8-058DA67B1AA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80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D342D6-ED15-403F-AC46-987AC4679AA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01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B70D81-5990-4D5E-95AD-C75A9A07B67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21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5BA8E0-58CD-4188-B094-417AACBFAC9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42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664A7F-EE69-405F-AA4C-3A3F321600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62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17D8CC-6AF5-4FA1-9916-0400A14169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83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32CC8F-5461-453B-A0D6-2687158C88C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03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D106F9-320B-4FC9-97A0-29D56E35F59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24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9576DC-5A9C-4FF4-BD9B-DC9E75D59A2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44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41A994-FDF3-47D7-A028-55A0B96AB78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64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6630D5-F4A1-486F-940E-1C05A75FC6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DC6C1F-3AD0-4263-9472-188CDF7C66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85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1A59CE-ED40-4FAF-B681-665AD4B1EE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05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023E46-73BD-41A2-8DD8-2AC5F34C4D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26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CADF9D-E2B2-46C9-AB11-AF9016C0FD1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46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60610B-6DDE-49AF-9894-91B1D83DB27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67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C12F9-248E-45A4-BEC2-27A396E80E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87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AC8988-FF89-4BB4-AB73-74213E6E713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08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A2553-F4CF-4E5B-A097-FB3F03EBE36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28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591E52-223A-49A0-AA81-F86EEFCBB4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49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D76D47-23DD-4CE1-8DE5-645ED2B41C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69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AF5226-9083-4ED6-8B83-4F75E08C71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B35239-714C-4C18-A1D3-0632B0D2872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90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7B084F-EBDF-4742-A57B-8FF9D64295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10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05E3A2-165D-43DE-917B-8DB0839953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31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6268CF-3285-4CCD-9DC7-B2F7A9E65D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51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DEFC4-D6CB-4AA2-8DE8-D6758F8A543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72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DB3BB0-D6EC-4A91-9706-48CD3F6FB73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92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795521-B3F3-4DEC-833A-DEDD3EEE417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cs-CZ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13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6F4369-A793-4324-AE0E-2331D25DA05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3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5FCCC9-2A32-4A0C-BBCA-9BC2202D69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5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391579-0195-4DF5-9A4E-1AF8BE7443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7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8D83A6-4CCE-484A-AF90-2CC53132F7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BD13D6-9DFC-4169-B598-ED118A93479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9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3ADCDA-6546-4C61-9D1A-AF22277CFAA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cs-CZ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1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1D2535-DBCE-4D80-9867-F2C03B841E2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cs-CZ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8DC1B1-B103-437C-A4E1-00A2D7C2CB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8FFCA6-1EAB-4201-993B-8082FA86DBF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9EC108-F51C-470F-BB5E-5D786FCFD41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CA8F91-5989-4E2A-8064-F633E2C4FE5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180957-3547-41DF-AF16-5A18184DB79B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2D99A-A190-4FBA-A3AE-D1E44E6C62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9537-A53D-450B-AC74-D22AF00638DF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E664-8520-4B8B-82B1-1FB917913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09B7-5633-4F12-AE2B-574A62DEBC71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20E9-4032-4A9D-A3EA-11F8C744F5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3423-2C8F-4AB3-8F78-4A1C2509E505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37BF-A0E4-492B-A224-1E4C46870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FF816-4797-4EF7-ADEA-0930A3C96426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098EAE-6F97-4356-B449-D153796CC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4AAA10-ED16-4353-B294-39F57DB1FDB6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7618F0-C9ED-49E6-B595-6BD2B4532A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3F914-82EB-4DFB-8DC2-F8B1D10A20C1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38A9B-286F-4196-A726-A48226DB17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9ABD-6E7F-41BF-9C4C-08E3E5BCCD81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7994-E8CC-4DCE-A25F-D4D32216A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065190-2008-419E-886A-2B8907893D2F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FC58B-843D-4AD6-8BC9-B721D13BD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A284-6D98-446F-9CB2-EFFA3CE00945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4AA1-1903-44E5-9C3D-10FD9E7872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06422F-8E80-423F-BB64-9532C287BA5E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67C0F-3933-4399-A4C9-9E9CA3320D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B55BBDD-CD31-479D-9322-246A06CE8466}" type="datetimeFigureOut">
              <a:rPr lang="cs-CZ"/>
              <a:pPr>
                <a:defRPr/>
              </a:pPr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3ECA37D-1C6A-4D6F-8C19-01C30F5DB5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694" r:id="rId6"/>
    <p:sldLayoutId id="2147483700" r:id="rId7"/>
    <p:sldLayoutId id="2147483693" r:id="rId8"/>
    <p:sldLayoutId id="2147483701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Na&#345;&#237;zen&#237;%20o%20soustav&#283;%20obor&#367;%20211_2010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Prohl&#225;&#353;en&#237;,%20z&#225;znam%20o%20&#250;razu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JKMPBOZzakudoPV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dokumenty/zakony" TargetMode="External"/><Relationship Id="rId7" Type="http://schemas.openxmlformats.org/officeDocument/2006/relationships/hyperlink" Target="http://www.jmskoly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" TargetMode="External"/><Relationship Id="rId5" Type="http://schemas.openxmlformats.org/officeDocument/2006/relationships/hyperlink" Target="http://www.skolskeodbory.cz/" TargetMode="External"/><Relationship Id="rId4" Type="http://schemas.openxmlformats.org/officeDocument/2006/relationships/hyperlink" Target="4557-10_III_Seznam_platnych_predpisu%5b1%5d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Školské právo</a:t>
            </a:r>
            <a:br>
              <a:rPr lang="cs-CZ" dirty="0" smtClean="0"/>
            </a:br>
            <a:r>
              <a:rPr lang="cs-CZ" dirty="0" smtClean="0"/>
              <a:t>a jeho aplikace v praxi</a:t>
            </a:r>
            <a:br>
              <a:rPr lang="cs-CZ" dirty="0" smtClean="0"/>
            </a:br>
            <a:r>
              <a:rPr lang="cs-CZ" sz="2400" dirty="0" smtClean="0"/>
              <a:t>2015– </a:t>
            </a:r>
            <a:r>
              <a:rPr lang="cs-CZ" sz="2400" dirty="0" err="1" smtClean="0"/>
              <a:t>JARní</a:t>
            </a:r>
            <a:r>
              <a:rPr lang="cs-CZ" sz="2400" dirty="0" smtClean="0"/>
              <a:t> </a:t>
            </a:r>
            <a:r>
              <a:rPr lang="cs-CZ" sz="2400" dirty="0" smtClean="0"/>
              <a:t>semestr</a:t>
            </a:r>
            <a:endParaRPr lang="cs-CZ" sz="2400" dirty="0"/>
          </a:p>
        </p:txBody>
      </p:sp>
      <p:sp>
        <p:nvSpPr>
          <p:cNvPr id="15362" name="Podnadpis 3"/>
          <p:cNvSpPr>
            <a:spLocks noGrp="1"/>
          </p:cNvSpPr>
          <p:nvPr>
            <p:ph type="subTitle" idx="1"/>
          </p:nvPr>
        </p:nvSpPr>
        <p:spPr>
          <a:xfrm>
            <a:off x="395288" y="5373688"/>
            <a:ext cx="8458200" cy="10795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PaedDr. Jan Šťáva, CSc.</a:t>
            </a:r>
          </a:p>
          <a:p>
            <a:pPr>
              <a:spcBef>
                <a:spcPct val="0"/>
              </a:spcBef>
            </a:pPr>
            <a:r>
              <a:rPr lang="cs-CZ" smtClean="0"/>
              <a:t>PdF MU Brno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Nejdůležitější zásady poskytování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Rovnost přístupu každého občana ČR nebo jiného členského státu EU bez jakékoliv diskriminace</a:t>
            </a:r>
          </a:p>
          <a:p>
            <a:r>
              <a:rPr lang="cs-CZ" sz="2400" smtClean="0"/>
              <a:t>Zohledňování vzdělávacích potřeb jednotlivce</a:t>
            </a:r>
          </a:p>
          <a:p>
            <a:r>
              <a:rPr lang="cs-CZ" sz="2400" smtClean="0"/>
              <a:t>Bezplatné základní a střední vzdělávání ve veřejnoprávních školách</a:t>
            </a:r>
          </a:p>
          <a:p>
            <a:r>
              <a:rPr lang="cs-CZ" sz="2400" smtClean="0"/>
              <a:t>Svobodné šíření poznatků vyplývajících z výsledků soudobého stavu poznání</a:t>
            </a:r>
          </a:p>
          <a:p>
            <a:r>
              <a:rPr lang="cs-CZ" sz="2400" smtClean="0"/>
              <a:t>Vzdělávání podle soudobého stavu výsledků dosažených ve vědě, výzkumu a vývoji účinnými ped. přístupy a metodami</a:t>
            </a:r>
          </a:p>
          <a:p>
            <a:r>
              <a:rPr lang="cs-CZ" sz="2400" smtClean="0"/>
              <a:t>Možnost každého vzdělávat se po dobu celého života</a:t>
            </a: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EEF13F-C8E9-430A-BFA2-B60FE31DE7F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Základní pojmy ve školském zákoně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Děti, žáci, studenti – předškolní, základní, střední a vyšší odborné vzdělávání</a:t>
            </a:r>
          </a:p>
          <a:p>
            <a:r>
              <a:rPr lang="cs-CZ" smtClean="0"/>
              <a:t>Vzdělávání – myslí se vzdělávání + výchova</a:t>
            </a:r>
          </a:p>
          <a:p>
            <a:r>
              <a:rPr lang="cs-CZ" smtClean="0"/>
              <a:t>Školské služby – služby a vzdělávání ve školských zařízeních – doplňují anebo podporují vzdělávání ve školách nebo s ním přímo souvisejí, nebo zajišťují ústavní a ochrannou výchovu anebo preventivně výchovnou péči)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ředitel a jeho starosti s odpovědností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Které jsou „TOP“ starosti?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trestně odpovědný?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způsobenou škodu?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úraz?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všechno nese osobní odpovědnost?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Co pro něho znamená odpovědnost za majetek a zdraví lidí?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odvolán(a)?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dirty="0" smtClean="0"/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2 nejpodstatnější oblasti: 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financování + bezpečnost a ochrana zdraví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BOZ ve školách a ŠZ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školy - §29 ŠZ:</a:t>
            </a:r>
          </a:p>
          <a:p>
            <a:pPr lvl="1"/>
            <a:r>
              <a:rPr lang="cs-CZ" smtClean="0"/>
              <a:t>Přihlížet k zákl. fyziologickým potřebám žáků</a:t>
            </a:r>
          </a:p>
          <a:p>
            <a:pPr lvl="1"/>
            <a:r>
              <a:rPr lang="cs-CZ" smtClean="0"/>
              <a:t>Vytvářet podmínky pro zdravý vývoj a pro předcházení soc. patologických jevů</a:t>
            </a:r>
          </a:p>
          <a:p>
            <a:pPr lvl="1"/>
            <a:r>
              <a:rPr lang="cs-CZ" smtClean="0"/>
              <a:t>Poskytovat nezbytné informace k zajištění bezpečnosti a ochrany zdraví</a:t>
            </a:r>
          </a:p>
          <a:p>
            <a:r>
              <a:rPr lang="cs-CZ" smtClean="0"/>
              <a:t>Právní opora – vyhláška č. 64/2005 Sb., o evidenci úrazů,.. v platném znění</a:t>
            </a:r>
          </a:p>
          <a:p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EA3518-4EE4-41AB-9B33-2F8470FECD5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 dětí, žáků a studentů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– školní řád - § 30: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Povinnost stanovit podmínky zajištění bezpečnosti a ochrany zdraví a ochrany před sociálně patologickými jevy a před projevy diskriminace, nepřátelství nebo násilí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ŠZ - vzdělávání dětí, žáků a studentů se speciálními vzdělávacími potřebami - § 16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je třeba zajistit jejich právo na obsah, metody a formy vzdělávání, které odpovídají jejich vzdělávacím potřebám a možnostem a na vytvoření nezbytných podmínek, které toto vzdělávání umožní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trestněprávní: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Jak byl zabezpečen dohled, kdo byl pověřen na dítě dohlížet a co pro to udělal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Míru dohledu je vždy nutno posuzovat s ohledem na věk a osobu dítěte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občanskoprávní: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Upravuje občanský zákoník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škole – o odpovědnost se dělí dítě a dohlížející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třetí osobě – o odpovědnost se dělí dítě a škola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Občanský zákoník - § 422</a:t>
            </a:r>
            <a:r>
              <a:rPr lang="cs-CZ" dirty="0" smtClean="0"/>
              <a:t>: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(1)	Nezletilý nebo ten, kdo je stižen duševní poruchou, odpovídá za škodu jím způsobenou, je-li schopen ovládnout své jednání a posoudit jeho následky; společně a nerozdílně s ním odpovídá, kdo je povinen vykonávat nad ním dohled. Není-li ten, kdo způsobí škodu, </a:t>
            </a:r>
            <a:r>
              <a:rPr lang="cs-CZ" dirty="0" smtClean="0">
                <a:solidFill>
                  <a:srgbClr val="FF0000"/>
                </a:solidFill>
              </a:rPr>
              <a:t>pro nezletilost </a:t>
            </a:r>
            <a:r>
              <a:rPr lang="cs-CZ" dirty="0" smtClean="0"/>
              <a:t>nebo pro duševní poruchu schopen ovládnout své jednání nebo posoudit jeho následky, </a:t>
            </a:r>
            <a:r>
              <a:rPr lang="cs-CZ" dirty="0" smtClean="0">
                <a:solidFill>
                  <a:srgbClr val="FF0000"/>
                </a:solidFill>
              </a:rPr>
              <a:t>odpovídá za škodu ten</a:t>
            </a:r>
            <a:r>
              <a:rPr lang="cs-CZ" dirty="0" smtClean="0"/>
              <a:t>, kdo je </a:t>
            </a:r>
            <a:r>
              <a:rPr lang="cs-CZ" dirty="0" smtClean="0">
                <a:solidFill>
                  <a:srgbClr val="FF0000"/>
                </a:solidFill>
              </a:rPr>
              <a:t>povinen vykonávat nad ním dohled. 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(2) 	Kdo je povinen vykonávat dohled, </a:t>
            </a:r>
            <a:r>
              <a:rPr lang="cs-CZ" dirty="0" smtClean="0">
                <a:solidFill>
                  <a:srgbClr val="FF0000"/>
                </a:solidFill>
              </a:rPr>
              <a:t>zprostí se odpovědnosti, jestliže prokáže, že náležitý dohled nezanedbal.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(3) 	Vykonává-li dohled právnická osoba, její pracovníci dohledem pověření sami za škodu takto vzniklou podle tohoto zákona neodpovídají; jejich odpovědnost podle pracovněprávních předpisů není tím dotčena.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6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z="3200" smtClean="0"/>
              <a:t>Vyhláška o předškolním vzdělávání - § 5 Péče o zdraví a bezpečnost dětí:</a:t>
            </a:r>
          </a:p>
          <a:p>
            <a:pPr lvl="1"/>
            <a:r>
              <a:rPr lang="cs-CZ" sz="2800" smtClean="0"/>
              <a:t>Dohled od doby, kdy pracovník dítě převezme, až do doby, kdy je předá (pověřené osobě jen na základě písemného pověření podepsaného ZZ)</a:t>
            </a:r>
          </a:p>
          <a:p>
            <a:pPr lvl="1"/>
            <a:r>
              <a:rPr lang="cs-CZ" sz="2800" smtClean="0"/>
              <a:t>Stanovují se nejvyšší počty dětí na 1 pracovníka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vzdělávání a některých náležitostech plnění povinné školní docházky 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však nejméně jedním pedagogickým pracovníkem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25 žáků na 1 pracovníka při pobytu mimo školu (ředitel může udělit výjimku s ohledem na náročnost zajištění BOZ)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Pokud je sraz žáků jinde – dozor je zajištěn 15 min před, po skončení podle předem stanoveného místa a času (ZZ oznámeno nejméně jeden den předem)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ZŠ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/>
          <a:lstStyle/>
          <a:p>
            <a:r>
              <a:rPr lang="cs-CZ" sz="2400" smtClean="0"/>
              <a:t>Akce mimo místo vzdělávání</a:t>
            </a:r>
          </a:p>
          <a:p>
            <a:pPr lvl="1"/>
            <a:r>
              <a:rPr lang="cs-CZ" sz="2400" smtClean="0"/>
              <a:t>Zajišťuje škola </a:t>
            </a:r>
            <a:r>
              <a:rPr lang="cs-CZ" sz="2400" b="1" smtClean="0"/>
              <a:t>svými zaměstnanci</a:t>
            </a:r>
            <a:r>
              <a:rPr lang="cs-CZ" sz="2400" smtClean="0"/>
              <a:t>, vždy nejméně 1 PP </a:t>
            </a:r>
          </a:p>
          <a:p>
            <a:pPr lvl="1"/>
            <a:r>
              <a:rPr lang="cs-CZ" sz="2400" smtClean="0"/>
              <a:t>Zaměstnanec, který není PP musí být zletilý a způsobilý k právním úkonům</a:t>
            </a:r>
          </a:p>
          <a:p>
            <a:pPr lvl="1"/>
            <a:r>
              <a:rPr lang="cs-CZ" sz="2400" smtClean="0"/>
              <a:t>Na 1 osobu zajišťující BOZ nesmí být více než 25 žáků (výjimku může povolit ve výjimečných případech ŘŠ)</a:t>
            </a:r>
          </a:p>
          <a:p>
            <a:pPr lvl="1"/>
            <a:r>
              <a:rPr lang="cs-CZ" sz="2400" smtClean="0"/>
              <a:t>BOZ se zajišťuje na předem určeném místě 15 minut před dobou shromáždění; po ukončení akce končí na předem určeném místě a v předem určeném čase</a:t>
            </a:r>
          </a:p>
          <a:p>
            <a:pPr lvl="1"/>
            <a:r>
              <a:rPr lang="cs-CZ" sz="2400" smtClean="0"/>
              <a:t>Místo, čas shromáždění a skončení akce škola prokazatelně oznámí 1 den předem zákonným zástupcům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C0E76D-348E-4457-9E32-4D77FD27CE8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8686800" cy="11064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Co rozumíme pojmem „školské právo“?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03350" y="2708275"/>
            <a:ext cx="2232025" cy="10080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563/2004 Sb.</a:t>
            </a:r>
          </a:p>
        </p:txBody>
      </p:sp>
      <p:sp>
        <p:nvSpPr>
          <p:cNvPr id="5" name="Elipsa 4"/>
          <p:cNvSpPr/>
          <p:nvPr/>
        </p:nvSpPr>
        <p:spPr>
          <a:xfrm>
            <a:off x="3851275" y="2133600"/>
            <a:ext cx="2160588" cy="935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561/2004 Sb.</a:t>
            </a:r>
          </a:p>
        </p:txBody>
      </p:sp>
      <p:sp>
        <p:nvSpPr>
          <p:cNvPr id="6" name="Elipsa 5"/>
          <p:cNvSpPr/>
          <p:nvPr/>
        </p:nvSpPr>
        <p:spPr>
          <a:xfrm>
            <a:off x="6011863" y="2852738"/>
            <a:ext cx="2211387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109/2002 Sb.</a:t>
            </a:r>
          </a:p>
        </p:txBody>
      </p:sp>
      <p:sp>
        <p:nvSpPr>
          <p:cNvPr id="7" name="Elipsa 6"/>
          <p:cNvSpPr/>
          <p:nvPr/>
        </p:nvSpPr>
        <p:spPr>
          <a:xfrm>
            <a:off x="2411413" y="4076700"/>
            <a:ext cx="2160587" cy="8651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306/1999 Sb.</a:t>
            </a:r>
          </a:p>
        </p:txBody>
      </p:sp>
      <p:sp>
        <p:nvSpPr>
          <p:cNvPr id="8" name="Elipsa 7"/>
          <p:cNvSpPr/>
          <p:nvPr/>
        </p:nvSpPr>
        <p:spPr>
          <a:xfrm>
            <a:off x="5003800" y="4076700"/>
            <a:ext cx="2376488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179/2006 Sb.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613" y="5300663"/>
            <a:ext cx="5688012" cy="3603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Nařízení vlády a vyhlášky MŠMT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313" y="5732463"/>
            <a:ext cx="4537075" cy="2889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Pokyny, směrnice, opatření MŠMT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SŠ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Speciální předpis bezpečnostní předpisy tak jak na ZŠ neřeší</a:t>
            </a:r>
          </a:p>
          <a:p>
            <a:endParaRPr lang="cs-CZ" smtClean="0"/>
          </a:p>
          <a:p>
            <a:r>
              <a:rPr lang="cs-CZ" smtClean="0"/>
              <a:t>Praktické vyučování a odborný výcvik</a:t>
            </a:r>
          </a:p>
          <a:p>
            <a:pPr lvl="1"/>
            <a:r>
              <a:rPr lang="cs-CZ" smtClean="0"/>
              <a:t>Nařízení vlády o soustavě oborů</a:t>
            </a:r>
          </a:p>
          <a:p>
            <a:pPr lvl="2"/>
            <a:r>
              <a:rPr lang="cs-CZ" smtClean="0">
                <a:hlinkClick r:id="rId3" action="ppaction://hlinkfile"/>
              </a:rPr>
              <a:t>Nařízení o soustavě oborů 211_2010.pdf</a:t>
            </a:r>
            <a:endParaRPr lang="cs-CZ" smtClean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D19FCF-40D4-40C5-B765-7F2C0E2C7A5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evidenci úrazů dětí, žáků a studentů: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 knize úrazů se zapisuje každý úraz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Záznam se vyhotovuje, když má úraz za následek nepřítomnost (výklad – nepřítomnost následující den)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uměleckém vzdělávání: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nejméně jedním pedagogickým pracovníkem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Počet žáků na 1 pracovníka a pravidla pro akce mimo školu – totéž jako u ZŠ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837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z="3200" smtClean="0"/>
              <a:t>Vyhláška o vzdělávání dětí, žáků a studentů se speciálními vzdělávacími potřebami a dětí, žáků a studentů mimořádně nadaných – vyhláška č. 73/2005 Sb, §11:</a:t>
            </a:r>
          </a:p>
          <a:p>
            <a:pPr lvl="1"/>
            <a:r>
              <a:rPr lang="cs-CZ" sz="2800" smtClean="0"/>
              <a:t>Při koupání a plaveckém výcviku nejvýše 4 žáci na 1 pedagoga</a:t>
            </a:r>
          </a:p>
          <a:p>
            <a:pPr lvl="1"/>
            <a:r>
              <a:rPr lang="cs-CZ" sz="2800" smtClean="0"/>
              <a:t>Při lyžařském výcviku nejvýše 8 žáků na 1 pedagoga, u slabozrakých a s tělesným postižením 6, u nevidomých 1 na 1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č. 64/2005 Sb. v platném znění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>
          <a:xfrm>
            <a:off x="611188" y="1700213"/>
            <a:ext cx="8013700" cy="4425950"/>
          </a:xfrm>
        </p:spPr>
        <p:txBody>
          <a:bodyPr/>
          <a:lstStyle/>
          <a:p>
            <a:r>
              <a:rPr lang="cs-CZ" sz="2800" smtClean="0"/>
              <a:t>Kniha úrazů</a:t>
            </a:r>
          </a:p>
          <a:p>
            <a:pPr lvl="1"/>
            <a:r>
              <a:rPr lang="cs-CZ" sz="2400" smtClean="0"/>
              <a:t>Evidují se všechny úrazy dětí, žáků, studentů, ke kterým došlo při vzdělávání a s ním přímo souvisejících činnostech</a:t>
            </a:r>
          </a:p>
          <a:p>
            <a:pPr lvl="1"/>
            <a:r>
              <a:rPr lang="cs-CZ" sz="2400" smtClean="0"/>
              <a:t>Zápis se provádí nejpozději do 24 hodin od okamžiku, kdy se škola o úrazu dozví</a:t>
            </a:r>
          </a:p>
          <a:p>
            <a:r>
              <a:rPr lang="cs-CZ" sz="2800" smtClean="0"/>
              <a:t>Záznam o úrazu</a:t>
            </a:r>
          </a:p>
          <a:p>
            <a:pPr lvl="1"/>
            <a:r>
              <a:rPr lang="cs-CZ" sz="2400" smtClean="0"/>
              <a:t>Vyhotovuje se, jde-li o úraz, jehož následkem byla nepřítomnost žáka nebo studenta  ve škole nebo smrtelný úraz</a:t>
            </a:r>
          </a:p>
          <a:p>
            <a:pPr lvl="1"/>
            <a:r>
              <a:rPr lang="cs-CZ" sz="2400" smtClean="0">
                <a:hlinkClick r:id="rId3" action="ppaction://hlinkfile"/>
              </a:rPr>
              <a:t>Prohlášení, záznam o úrazu.doc</a:t>
            </a:r>
            <a:endParaRPr lang="cs-CZ" sz="2400" smtClean="0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11D8A4-D02A-4310-B49F-59C32DE2BC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Kam se záznam odesílá, úraz hlásí?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Bezodkladně informovat zákonného zástupce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Byl-li spáchán v souvislosti s úrazem trestný čin nebo přestupek nebo se jedná o smrtelný úraz – bezodkladně nahlásit Policii ČR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Nahlášení pojišťovně, příslušnému inspektorátu bezpečnosti práce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Záznam o úrazu odeslat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Zřizovateli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Zdravotní pojišťovně žáka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Inspektorátu ČŠI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Policii ČR jedná-li se o smrtelný úraz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C3FF3A-650B-437D-A831-F32305EFE5B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zmírnit rizika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Proškolování a sepsání záznamu (případně tyto služby zajistit od profesionálů)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Účinný dohled nad dětmi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Zvyšování právního vědomí pracovníků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Informování rodičů a jejich informovaný souhlas, podepsaný! – návrat ze školy či akce, činnosti ve škole i mimo ni apod.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Dobré pojištění odpovědnosti za škodu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Kurzy první pomoci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Dobrý školní řád (vnitřní řád)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Respektovat Metodický pokyn MŠMT k zajištění bezpečnosti a ochrany zdraví (nepovinný, ale účelný a podporující, pomůže při řešení soudních sporů)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 smtClean="0">
                <a:hlinkClick r:id="rId3" action="ppaction://hlinkfile"/>
              </a:rPr>
              <a:t>JKMPBOZzakudoPV.pdf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Přestupky ve školském zákonu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88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Týká se to § 182a a jde o dva typy přestupků:</a:t>
            </a:r>
          </a:p>
          <a:p>
            <a:pPr lvl="1"/>
            <a:r>
              <a:rPr lang="cs-CZ" smtClean="0"/>
              <a:t>Porušení povinnosti mlčenlivosti o informacích veřejně nepřístupných podle § 80b (jakákoli část zadání společné části maturitní zkoušky) – až do výše 500 000 Kč</a:t>
            </a:r>
          </a:p>
          <a:p>
            <a:pPr lvl="1"/>
            <a:r>
              <a:rPr lang="cs-CZ" smtClean="0"/>
              <a:t>Pro osoby odpovědné za přijetí nebo splnění opatření k odstranění nedostatků zjištěných ČŠI – jestliže tato opatření nepřijme nebo nesplní ve stanovené lhůtě – až do výše 50 000 Kč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>Zásady vzdělávání v ČR, obecná ustanovení školského zákona, vzdělávací systém</a:t>
            </a:r>
            <a: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upravuje poměry v tzv. „regionálním školství“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Podoba zákona se hledala několik let – v roce 2004 byl schválen většinou 1 hlasu!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Zákon o školách nebo zákon o vzdělávání?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Zásadní novinky: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err="1" smtClean="0"/>
              <a:t>Kurikulární</a:t>
            </a:r>
            <a:r>
              <a:rPr lang="cs-CZ" dirty="0" smtClean="0"/>
              <a:t> reforma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Státní maturita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Sebehodnocení škol, povinnost zřídit školské rady, výstupní hodnocení žáků, správní řízení, školské právnické osoby…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 – zásady a cíle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29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Mohou být tyto obecné formulace důležité pro vedoucího pracovníka školy?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Limity pro svobodu učitele</a:t>
            </a:r>
          </a:p>
          <a:p>
            <a:pPr lvl="1"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Limity pro požadavky a představy rodičů, případně zřizovatelů škol – je zde formulováno ideové a filozofické zadání státu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3 – § 6	Vzdělávací programy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zavádí se systém dvouúrovňového kurikula,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stát povinnost vydat národní program vzdělávání (tu stát dosud nesplnil)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vydat RVP pro každý obor (téměř splněno) a pro školy vydat ŠVP (splněno tam, kde vydány RVP).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Je možné mít v jedné škole více vzdělávacích programů?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§ 5, odst. 3:	ŠVP je veřejně přístupným dokumentem!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„Resortní“ zákony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561/2004 Sb.	Zákon o předškolním, základním, středním, vyšším odborném a jiném vzdělávání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563/2004 Sb.	Zákon o pedagogických pracovnících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306/1999 Sb.	Zákon o poskytování dotací soukromým školám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109/2002 Sb.	Zákon o zařízeních ústavní výchovy, ochranné výchovy a zařízeních výchovně preventivní péče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179/2006 Sb.	Zákon o ověřování a uznávání výsledků dalšího vzdělávání a o změně některých zákonů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s RVP a ŠVP, VOŠ?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a pro koho vydává RVP?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vydává RVP pro: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každý obor vzdělání v základním a středním vzdělávání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předškolní, základní umělecké a jazykové vzdělávání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které druhy vzdělávání a školské služby nejsou RVP vydávány, ale vzdělávání je poskytováno podle ŠVP?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Středisko volného času,školní klub,DM,,..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Konkrétní cíle,délku, formy, obsah,čas. plán,podmínky přijímání, průběh a ukončování, označení dokladu o absolvování a účasti, mater. person. a ekonom. podmínky,BOZP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RVP x ŠVP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Jak je to s vyššími odbornými školami?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endParaRPr lang="cs-CZ" dirty="0"/>
          </a:p>
        </p:txBody>
      </p:sp>
      <p:sp>
        <p:nvSpPr>
          <p:cNvPr id="8704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CBED42-8E54-4929-8A1D-A4E996CCA9B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RVP x ŠVP – na co nezapomenout?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9090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869238" cy="4352925"/>
          </a:xfrm>
        </p:spPr>
        <p:txBody>
          <a:bodyPr/>
          <a:lstStyle/>
          <a:p>
            <a:r>
              <a:rPr lang="cs-CZ" smtClean="0"/>
              <a:t>ŠVP vydává ředitel školy – musí být opatřen č.j.</a:t>
            </a:r>
          </a:p>
          <a:p>
            <a:r>
              <a:rPr lang="cs-CZ" smtClean="0"/>
              <a:t>Kontakt na zřizovatele</a:t>
            </a:r>
          </a:p>
          <a:p>
            <a:r>
              <a:rPr lang="cs-CZ" smtClean="0"/>
              <a:t>ŠVP musí být zveřejněno na přístupném místě ve škole nebo ŠZ</a:t>
            </a:r>
          </a:p>
          <a:p>
            <a:r>
              <a:rPr lang="cs-CZ" smtClean="0"/>
              <a:t>ŠVP musí být v plném souladu s RVP</a:t>
            </a:r>
          </a:p>
          <a:p>
            <a:r>
              <a:rPr lang="cs-CZ" smtClean="0"/>
              <a:t>Rozpracování postupu vzdělávání u žáků se spec. vzdělávacími potřebami, zdr. a soc. znevýhodněnými, mimořádně nadanými,..</a:t>
            </a:r>
          </a:p>
        </p:txBody>
      </p:sp>
      <p:sp>
        <p:nvSpPr>
          <p:cNvPr id="8909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2AD875-878C-443A-BB30-7C9E28BB46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Připravovaná novelizace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11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Školní vzdělávací program pro základní vzdělávání zpracovává škola v souladu s obsahem vybraných vzdělávacích oblastí, které vydá ministerstvo a zveřejní je způsobem umožňujícím dálkový přístup.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86800" cy="911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523287" cy="4164012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dělení na školy a školská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škol: mateřská, základní, střední (gymnázium, střední odborná, střední odborné učiliště), konzervatoř, vyšší odborná, základní umělecká, jazyková + MŠMT stanoví prováděcím předpisem typy škol (např. vyhláška o středním vzdělávání – střední průmyslová, zemědělská…)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školských zařízení: ŠZ pro DVPP, školská poradenská zařízení, ŠZ pro zájmové a další vzdělávání, školská účelová zařízení, výchovná a ubytovací zařízení, </a:t>
            </a:r>
            <a:r>
              <a:rPr lang="cs-CZ" dirty="0" err="1" smtClean="0"/>
              <a:t>zařízení</a:t>
            </a:r>
            <a:r>
              <a:rPr lang="cs-CZ" dirty="0" smtClean="0"/>
              <a:t> školního stravování, školská zařízení pro výkon ústavní výchovy, ochranné výchovy a preventivně výchovnou péči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5888"/>
            <a:ext cx="86868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7, odst. 7 – „Ve školách a školských zařízeních zajišťují vzdělávání pedagogičtí pracovníci.“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Zřizovateli mohou být: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Kraj, obec, svazek obcí – zřizuje je jako školské právnické osoby nebo příspěvkové organizace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MŠMT – zřizuje jako školské právnické osoby nebo příspěvkové organizace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MO, MV, MS – zřizují jako organizační složky státu nebo jejich součásti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MZV – zřizuje školy při diplomatické misi nebo konzulárním úřadu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Registrované církve, náboženské společnosti, ostatní právnické nebo fyzické osoby – zřizují jako školské právnické osoby nebo jako právnické osoby podle zvláštních předpisů (obchodní zákoník)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8a 	Název právnické osoby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Musí vždy obsahovat: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Označení příslušného druhu nebo typu školy nebo školského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dále obsahovat označení všech druhů nebo typů školských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Součástí názvu může být upřesňující přívlastek nebo čestný název (Soukromá základní Škola Hrou“, Fakultní základní škola udržitelného rozvoje…)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K podrobnostem názvů existuje právní výklad MŠMT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smtClean="0"/>
              <a:t>dlouhodobé záměry zpracovává MŠMT a krajský úřad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2 letá periodicita byla změněna na 4 letou, takže poslední DZ vzdělávání a rozvoje vzdělávací soustavy ČR je </a:t>
            </a:r>
            <a:r>
              <a:rPr lang="cs-CZ" sz="2800" smtClean="0">
                <a:latin typeface="Arial" charset="0"/>
              </a:rPr>
              <a:t>2011</a:t>
            </a:r>
            <a:r>
              <a:rPr lang="cs-CZ" sz="2800" smtClean="0"/>
              <a:t> (schvaluje vláda, Parlament projednává, na to se můžeme těšit na jaře)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V návaznosti na to zpracovává KÚ DZ vzdělávání a rozvoje vzdělávací soustavy v kraji (MŠMT se vyjadřuje, tu část, která se týká škol a školských zařízení zřizovaných krajem, schvaluje krajské zastupitelstvo</a:t>
            </a: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Výroční zprávy – zpracovává MŠMT, KÚ, ředitel základní, střední a vyšší odborné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Schvaluje školská rada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Zasílají se zřizovateli (ale ten neschvaluje)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MŠMT stanoví prováděcím předpisem podrobnosti: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 </a:t>
            </a:r>
            <a:r>
              <a:rPr lang="cs-CZ" sz="3200" dirty="0" smtClean="0"/>
              <a:t>(pozor – novelizována </a:t>
            </a:r>
            <a:r>
              <a:rPr lang="cs-CZ" sz="3200" dirty="0" err="1" smtClean="0"/>
              <a:t>vyhl</a:t>
            </a:r>
            <a:r>
              <a:rPr lang="cs-CZ" sz="3200" dirty="0" smtClean="0"/>
              <a:t>. 225/2009!)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§12	Hodnocení škol a školských zařízení 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Vlastní hodnocení  - východisko pro zpracování  výroční zprávy a jeden z podkladů pro hodnocení ČŠI – prováděcí předpis stanoví podrobnosti: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(pozor – novelizována </a:t>
            </a:r>
            <a:r>
              <a:rPr lang="cs-CZ" dirty="0" err="1" smtClean="0"/>
              <a:t>vyhl</a:t>
            </a:r>
            <a:r>
              <a:rPr lang="cs-CZ" dirty="0" smtClean="0"/>
              <a:t>. 225/2009! – tam se posunuje frekvence na 3 roky)  </a:t>
            </a:r>
            <a:r>
              <a:rPr lang="cs-CZ" sz="3200" dirty="0" smtClean="0"/>
              <a:t> 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Hodnocení ČŠI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provádět také zřizovatel podle vlastních kritérií, která musí předem zveřejnit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§12 	Hodnocení vzdělávací soustavy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54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MŠMT:	</a:t>
            </a:r>
          </a:p>
          <a:p>
            <a:pPr lvl="1"/>
            <a:r>
              <a:rPr lang="cs-CZ" smtClean="0"/>
              <a:t>zpráva o stavu a rozvoji vzdělávací soustavy ČR</a:t>
            </a:r>
          </a:p>
          <a:p>
            <a:r>
              <a:rPr lang="cs-CZ" smtClean="0"/>
              <a:t>ČŠI:</a:t>
            </a:r>
          </a:p>
          <a:p>
            <a:pPr lvl="1"/>
            <a:r>
              <a:rPr lang="cs-CZ" smtClean="0"/>
              <a:t>výroční zpráva</a:t>
            </a:r>
          </a:p>
          <a:p>
            <a:r>
              <a:rPr lang="cs-CZ" smtClean="0"/>
              <a:t>Krajský úřad:</a:t>
            </a:r>
          </a:p>
          <a:p>
            <a:pPr lvl="1"/>
            <a:r>
              <a:rPr lang="cs-CZ" smtClean="0"/>
              <a:t>zpráva o stavu a rozvoji vzdělávací soustavy v kraji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Nařízení vlády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Nařízení vlády č. 211/2010 Sb., o soustavě oborů vzdělání v základním, středním a vyšším odborném vzdělávání v platném znění</a:t>
            </a:r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DC3878-FAAC-41EC-BD3C-CDEE8DA2B3C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13	Vyučovací jazyk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75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Vyučovacím jazykem je jazyk český (výjimkou jsou VOŠ)</a:t>
            </a:r>
          </a:p>
          <a:p>
            <a:r>
              <a:rPr lang="cs-CZ" smtClean="0"/>
              <a:t>MŠMT může povolit výuku některých předmětů v cizím jazyce</a:t>
            </a:r>
          </a:p>
          <a:p>
            <a:r>
              <a:rPr lang="cs-CZ" smtClean="0"/>
              <a:t>Metoda CLIL umožňuje částečně vyučovat v cizím jazyce, resp. prolínání jiného předmětu s cizím jazykem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§15		Výuka náboženství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95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Mohou vyučovat registrované církve a náboženské společnosti – musí to být kvalifikovaný pedagogický pracovník, v pracovněprávním poměru ke škole</a:t>
            </a:r>
          </a:p>
          <a:p>
            <a:r>
              <a:rPr lang="cs-CZ" smtClean="0"/>
              <a:t>Nepovinný předmět</a:t>
            </a:r>
          </a:p>
          <a:p>
            <a:r>
              <a:rPr lang="cs-CZ" smtClean="0"/>
              <a:t>Pokud se přihlásí aspoň 7 žáků (lze i spojovat z více ročníků i z více škol)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0"/>
            <a:ext cx="8153400" cy="981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§16-§19      Speciální vzdělávací potřeby a mimořádné nadání</a:t>
            </a:r>
            <a:b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667750" cy="4451350"/>
          </a:xfrm>
        </p:spPr>
        <p:txBody>
          <a:bodyPr>
            <a:normAutofit fontScale="70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postižení – mentální, tělesné, zrakové nebo sluchové postižení, vady řeči, souběžné postižení více vadami, autismus a vývojové poruchy učení nebo chování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znevýhodnění – zdravotně oslabení, dlouhodobá nemoc, lehčí zdravotní poruchy vedoucí k poruchám učení a chování, které vyžadují zohlednění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Sociálně znevýhodnění: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rodinné prostředí s nízkým sociálně kulturním postavením, ohrožení sociálně patologickými jevy,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nařízená ústavní výchova nebo uložená ochranná výchova, nebo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postavení azylanta a účastníka řízení o udělení azylu na území České republiky podle zákona č. 325/1999 Sb., o azylu a o změně zákona č. 283/1991 Sb., o Policii České republiky, ve znění pozdějších předpisů, (zákon o azylu).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Vzdělávání nadaných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36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vytvářet podmínky pro rozvoj nadání</a:t>
            </a:r>
          </a:p>
          <a:p>
            <a:r>
              <a:rPr lang="cs-CZ" smtClean="0"/>
              <a:t>Lze realizovat rozšířenou výuku některých předmětů</a:t>
            </a:r>
          </a:p>
          <a:p>
            <a:r>
              <a:rPr lang="cs-CZ" smtClean="0"/>
              <a:t>Žák může být přeřazen do vyššího ročníku (musí být žádost ZZ, vyjádření poradenského zařízení i praktického lékaře), pokud vykoná zkoušky z učiva ročníku, který přeskakuje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20	Vzdělávání cizinců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Rozsáhlá novelizace 2007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Všichni občané EU mají stejný přístup ke vzdělání a školským službám a stejné podmínky jako občané ČR.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Osoby mimo EU mají za stejných podmínek přístup k: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Základnímu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Školnímu stravování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Zájmovému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Střednímu vzdělávání a VOV, ale </a:t>
            </a:r>
            <a:r>
              <a:rPr lang="cs-CZ" sz="2800" dirty="0" smtClean="0">
                <a:solidFill>
                  <a:srgbClr val="FF0000"/>
                </a:solidFill>
              </a:rPr>
              <a:t>pokud prokážou oprávněnost pobytu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Předškolnímu vzdělávání, základnímu uměleckému, jazykovému a školským službám, </a:t>
            </a:r>
            <a:r>
              <a:rPr lang="cs-CZ" sz="2800" dirty="0" smtClean="0">
                <a:solidFill>
                  <a:srgbClr val="FF0000"/>
                </a:solidFill>
              </a:rPr>
              <a:t>pokud pobývají oprávněně a mají právo pobytu na více než 90 dnů</a:t>
            </a:r>
            <a:r>
              <a:rPr lang="cs-CZ" sz="2800" dirty="0" smtClean="0"/>
              <a:t>, (nebo výzkum, azylanti a některá další specifika)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-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77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Na vzdělávání a školské služby</a:t>
            </a:r>
          </a:p>
          <a:p>
            <a:r>
              <a:rPr lang="cs-CZ" smtClean="0"/>
              <a:t>Na informace o průběhu a výsledcích svého vzdělávání</a:t>
            </a:r>
          </a:p>
          <a:p>
            <a:r>
              <a:rPr lang="cs-CZ" smtClean="0"/>
              <a:t>Volit a být voleni do školské rady (zletilí)</a:t>
            </a:r>
          </a:p>
          <a:p>
            <a:r>
              <a:rPr lang="cs-CZ" smtClean="0">
                <a:solidFill>
                  <a:srgbClr val="FF0000"/>
                </a:solidFill>
              </a:rPr>
              <a:t>Zakládat v rámci školy samosprávné orgány žáků a studentů, volit a být do nich voleni, pracovat v nich a jejich prostřednictvím se obracet na ředitele školy – ten je povinen se stanovisky a vyjádřeními zabývat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9810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Vyjadřovat se ke všem rozhodnutím týkajícím se podstatných záležitostí jejich vzdělávání, přičemž jejich vyjádřením musí být věnována pozornost odpovídající jejich věku a stupni vývoje</a:t>
            </a:r>
          </a:p>
          <a:p>
            <a:r>
              <a:rPr lang="cs-CZ" smtClean="0"/>
              <a:t>Na informace a poradenskou pomoc školy nebo školského poradenského zařízení v záležitostech týkajících se vzdělávání podle tohoto zákona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v případě zletilých žáků s právem na informace?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1858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mtClean="0"/>
              <a:t>§ 21, odst. 3:</a:t>
            </a:r>
          </a:p>
          <a:p>
            <a:endParaRPr lang="cs-CZ" smtClean="0"/>
          </a:p>
          <a:p>
            <a:pPr lvl="1"/>
            <a:r>
              <a:rPr lang="cs-CZ" smtClean="0"/>
              <a:t>Na informace o průběhu a výsledcích vzdělávání mají v případě zletilých žáků a studentů právo také jejich rodiče, případně osoby, které vůči nim plní vyživovací povinnost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žáků a studentů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Řádně docházet do školy a řádně se vzdělávat</a:t>
            </a:r>
          </a:p>
          <a:p>
            <a:r>
              <a:rPr lang="cs-CZ" smtClean="0"/>
              <a:t>Dodržovat školní řád a předpisy a pokyny školy</a:t>
            </a:r>
          </a:p>
          <a:p>
            <a:r>
              <a:rPr lang="cs-CZ" smtClean="0"/>
              <a:t>Plnit pokyny pedagogických pracovníků (vydané v souladu s právními předpisy a školním řádem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zákonných zástupců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196975"/>
            <a:ext cx="8686800" cy="4525963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Zajistit, aby dítě a žák docházel řádně do školy nebo školského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Na vyzvání ředitele se osobně zúčastnit projednání závažných otázek týkajících se vzdělávání dítěte nebo žáka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Informovat školu a školské zařízení o…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Dokládat důvody nepřítomnosti ve vyučování v souladu s podmínkami stanovenými školním řádem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Oznamovat škole a školskému zařízení údaje…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Vyhlášky, které by se nám mohly hodit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Vyhláška č. 671/2004 Sb. v platném znění – přijímací řízení</a:t>
            </a:r>
          </a:p>
          <a:p>
            <a:r>
              <a:rPr lang="cs-CZ" sz="2400" smtClean="0"/>
              <a:t>Vyhláška č. 13/2005 Sb. v platném znění – o středním vzdělávání</a:t>
            </a:r>
          </a:p>
          <a:p>
            <a:r>
              <a:rPr lang="cs-CZ" sz="2400" smtClean="0"/>
              <a:t>Vyhláška č. 16/2005 Sb. v platném znění o organizaci školního roku</a:t>
            </a:r>
          </a:p>
          <a:p>
            <a:r>
              <a:rPr lang="cs-CZ" sz="2400" smtClean="0"/>
              <a:t>Vyhláška č. 47/2005 Sb. v platném znění o ukončování vzdělávání ve SŠ záv. zkouškou</a:t>
            </a:r>
          </a:p>
          <a:p>
            <a:r>
              <a:rPr lang="cs-CZ" sz="2400" smtClean="0"/>
              <a:t>Vyhláška č. 48/2005 Sb. v platném znění o zákl. vzdělávání</a:t>
            </a:r>
          </a:p>
          <a:p>
            <a:pPr>
              <a:buFont typeface="Wingdings" pitchFamily="2" charset="2"/>
              <a:buNone/>
            </a:pPr>
            <a:endParaRPr lang="cs-CZ" sz="2800" smtClean="0"/>
          </a:p>
          <a:p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6D6742-491F-4926-8BE6-24032B14A3A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Organizace škol - § 23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r>
              <a:rPr lang="cs-CZ" smtClean="0"/>
              <a:t>Členění na třídy, studijní skupiny, oddělení, kursy</a:t>
            </a:r>
          </a:p>
          <a:p>
            <a:r>
              <a:rPr lang="cs-CZ" smtClean="0"/>
              <a:t>Zmocnění k vydání vyhlášky, kde jsou uvedeny nejnižší a nejvyšší počty dětí, žáků, studentů</a:t>
            </a:r>
          </a:p>
          <a:p>
            <a:r>
              <a:rPr lang="cs-CZ" smtClean="0"/>
              <a:t>Zřizovatel může povolit výjimky – u nejnižšího počtu jakkoli, pokud uhradí zvýšené náklady (ve vyhlášce je počet, na který dostanou peníze od státu), u nejvyššího počtu ve třídě max. 4 (tj. např. v ZŠ je tím maximum žáků ve třídě 34)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rok - §24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mtClean="0"/>
              <a:t>Školní rok = období školního vyučování + období školních prázdnin</a:t>
            </a:r>
          </a:p>
          <a:p>
            <a:r>
              <a:rPr lang="cs-CZ" smtClean="0"/>
              <a:t>Možnost až 5 „ředitelských“ dnů (závažné důvody, </a:t>
            </a:r>
            <a:r>
              <a:rPr lang="cs-CZ" b="1" smtClean="0">
                <a:solidFill>
                  <a:srgbClr val="FF0000"/>
                </a:solidFill>
              </a:rPr>
              <a:t>zejména</a:t>
            </a:r>
            <a:r>
              <a:rPr lang="cs-CZ" smtClean="0"/>
              <a:t> organizační a technické)</a:t>
            </a:r>
          </a:p>
          <a:p>
            <a:r>
              <a:rPr lang="cs-CZ" smtClean="0"/>
              <a:t>MŠMT může v jednotlivých případech </a:t>
            </a:r>
            <a:r>
              <a:rPr lang="cs-CZ" b="1" smtClean="0">
                <a:solidFill>
                  <a:srgbClr val="FF0000"/>
                </a:solidFill>
              </a:rPr>
              <a:t>hodných zvláštního zřetele</a:t>
            </a:r>
            <a:r>
              <a:rPr lang="cs-CZ" smtClean="0"/>
              <a:t> stanovit odlišnosti</a:t>
            </a:r>
          </a:p>
          <a:p>
            <a:r>
              <a:rPr lang="cs-CZ" smtClean="0"/>
              <a:t>Prováděcí předpis:</a:t>
            </a:r>
          </a:p>
          <a:p>
            <a:pPr lvl="1"/>
            <a:r>
              <a:rPr lang="cs-CZ" smtClean="0"/>
              <a:t>Vyhláška 16/2005 Sb. o organizaci školního roku – týká se pouze základních a středních škol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16/2005 Sb. o organizaci školního roku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209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Konkrétní odlišnosti, např.:</a:t>
            </a:r>
          </a:p>
          <a:p>
            <a:pPr lvl="1"/>
            <a:r>
              <a:rPr lang="cs-CZ" smtClean="0"/>
              <a:t>Připadne-li 1.září na pátek…</a:t>
            </a:r>
          </a:p>
          <a:p>
            <a:pPr lvl="1"/>
            <a:r>
              <a:rPr lang="cs-CZ" smtClean="0"/>
              <a:t>Připadne-li 30.červen na pondělí…</a:t>
            </a:r>
          </a:p>
          <a:p>
            <a:pPr lvl="1"/>
            <a:r>
              <a:rPr lang="cs-CZ" smtClean="0"/>
              <a:t>Jednotlivé prázdniny trvají od…do…</a:t>
            </a:r>
          </a:p>
          <a:p>
            <a:pPr lvl="1"/>
            <a:r>
              <a:rPr lang="cs-CZ" smtClean="0"/>
              <a:t>„ředitelské dny se vyhlašují (nejde-li o nepředvítalné situace) po projednání s žáky a zřizovatelem</a:t>
            </a:r>
          </a:p>
          <a:p>
            <a:pPr lvl="1"/>
            <a:r>
              <a:rPr lang="cs-CZ" smtClean="0"/>
              <a:t>Termíny vydávání vysvědčení (v pololetí se může vydat jen výpis)</a:t>
            </a:r>
          </a:p>
          <a:p>
            <a:pPr lvl="1"/>
            <a:r>
              <a:rPr lang="cs-CZ" smtClean="0"/>
              <a:t>Příloha – termíny jarních prázdnin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Vyučovací hodina - § 26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4146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r>
              <a:rPr lang="cs-CZ" smtClean="0"/>
              <a:t>Délka je striktně 45 minut, ale:</a:t>
            </a:r>
          </a:p>
          <a:p>
            <a:pPr lvl="1"/>
            <a:r>
              <a:rPr lang="cs-CZ" smtClean="0"/>
              <a:t>V odůvodněných případech lze hodiny dělit či spojovat!</a:t>
            </a:r>
          </a:p>
          <a:p>
            <a:r>
              <a:rPr lang="cs-CZ" smtClean="0"/>
              <a:t>Délka na VOŠ, OV, odborná praxe 60 minut</a:t>
            </a:r>
          </a:p>
          <a:p>
            <a:r>
              <a:rPr lang="cs-CZ" smtClean="0"/>
              <a:t>Maximální počty </a:t>
            </a:r>
            <a:r>
              <a:rPr lang="cs-CZ" b="1" smtClean="0"/>
              <a:t>povinných</a:t>
            </a:r>
            <a:r>
              <a:rPr lang="cs-CZ" smtClean="0"/>
              <a:t> hodin v jednotlivých ročnících stanovuje ŠZ</a:t>
            </a:r>
          </a:p>
          <a:p>
            <a:r>
              <a:rPr lang="cs-CZ" smtClean="0"/>
              <a:t>Nejnižší počty stanovuje RVP</a:t>
            </a:r>
          </a:p>
          <a:p>
            <a:r>
              <a:rPr lang="cs-CZ" smtClean="0"/>
              <a:t>RVP může stanovit i kratší délku vyuč. hodiny u žáků se spec. vzdělávacími potřebami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Praktické vyučování – odborný výcvik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250825" y="1773238"/>
            <a:ext cx="8740775" cy="4679950"/>
          </a:xfrm>
        </p:spPr>
        <p:txBody>
          <a:bodyPr/>
          <a:lstStyle/>
          <a:p>
            <a:r>
              <a:rPr lang="cs-CZ" smtClean="0"/>
              <a:t>Vyhl. č.13/2005 Sb., o SŠ</a:t>
            </a:r>
          </a:p>
          <a:p>
            <a:pPr lvl="1"/>
            <a:r>
              <a:rPr lang="cs-CZ" smtClean="0"/>
              <a:t>V 1. ročníku nesmí být více než 6 vyuč. hodin</a:t>
            </a:r>
          </a:p>
          <a:p>
            <a:pPr lvl="1"/>
            <a:r>
              <a:rPr lang="cs-CZ" smtClean="0"/>
              <a:t>Dopolední vyučování začíná nejdříve v 7 hodin</a:t>
            </a:r>
          </a:p>
          <a:p>
            <a:pPr lvl="1"/>
            <a:r>
              <a:rPr lang="cs-CZ" smtClean="0"/>
              <a:t>Odpolední vyučování končí nejpozději ve 20 hodin</a:t>
            </a:r>
          </a:p>
          <a:p>
            <a:pPr lvl="1"/>
            <a:r>
              <a:rPr lang="cs-CZ" smtClean="0"/>
              <a:t>V odůvodněných případech ŘŠ může u 2. a vyšších roč. – začátek nejdříve v 6:00; konec 22:00</a:t>
            </a:r>
          </a:p>
          <a:p>
            <a:pPr lvl="1"/>
            <a:r>
              <a:rPr lang="cs-CZ" smtClean="0"/>
              <a:t>Zpravidla po 2. hodině přestávka 15 – 25 minut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Učebnice, učební texty, školní potřeby - §27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Doložky MŠMT k učebnicím a učebním textům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Možnost použít i jiné texty – odpovídá ředitel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podle seznamu doložek (vázáno na povinnou školní docházku nebo zdravotně postižené)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školních potřeb – 1.ročník, přípravné třídy, žáci se zdravotním postižením, žáci v zahraničí (vyhláška 48/2005 Sb. stanovuje rozsah – 200 Kč/žáka 1.třídy, 100 Kč/žáka s postižením)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Povinná dokumentace - § 28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Je možné vést v elektronické podobě a (?) na konci roku vytisknout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Vyjmenovány údaje o dětech, žácích a studentech, které je možné shromažďovat!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vedení a zpracování dokumentace je důležitý zákon 101/2000 o ochraně osobních údajů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může do dokumentace nahlížet?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Vyhláška 364/2005 Sb. o vedení dokumentace škola školských zařízení a školní matriky a o předávání údajů z dokumentace a ze školní matriky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233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Povinný obsah školního řádu – co musí a může obsahovat</a:t>
            </a:r>
          </a:p>
          <a:p>
            <a:r>
              <a:rPr lang="cs-CZ" smtClean="0"/>
              <a:t>Obsahuje také pravidla pro hodnocení výsledků vzdělávání</a:t>
            </a:r>
          </a:p>
          <a:p>
            <a:r>
              <a:rPr lang="cs-CZ" smtClean="0"/>
              <a:t>Školní řád:</a:t>
            </a:r>
          </a:p>
          <a:p>
            <a:pPr lvl="1"/>
            <a:r>
              <a:rPr lang="cs-CZ" smtClean="0"/>
              <a:t>Zveřejní ředitel na přístupném místě (nestačí na webu)</a:t>
            </a:r>
          </a:p>
          <a:p>
            <a:pPr lvl="1"/>
            <a:r>
              <a:rPr lang="cs-CZ" smtClean="0"/>
              <a:t>Prokazatelným způsobem s ním seznámí zaměstnance, žáky a studenty</a:t>
            </a:r>
          </a:p>
          <a:p>
            <a:pPr lvl="1"/>
            <a:r>
              <a:rPr lang="cs-CZ" smtClean="0"/>
              <a:t>Informuje zákonné zástupce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752975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Školní řád a vnitřní řád upravuje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podrobnosti k výkonu práv a povinností</a:t>
            </a:r>
            <a:r>
              <a:rPr lang="cs-CZ" dirty="0" smtClean="0"/>
              <a:t> dětí, žáků, studentů a jejich zákonných zástupců ve škole nebo školském zařízení a podrobnosti o pravidlech vzájemných vztahů s pedagogickými pracovníky,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provoz a vnitřní režim školy</a:t>
            </a:r>
            <a:r>
              <a:rPr lang="cs-CZ" dirty="0" smtClean="0"/>
              <a:t> nebo školského zařízení,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 zajištění </a:t>
            </a:r>
            <a:r>
              <a:rPr lang="cs-CZ" b="1" dirty="0" smtClean="0"/>
              <a:t>bezpečnosti a ochrany zdraví</a:t>
            </a:r>
            <a:r>
              <a:rPr lang="cs-CZ" dirty="0" smtClean="0"/>
              <a:t> dětí, žáků nebo studentů a jejich ochrany před sociálně patologickými jevy a před projevy diskriminace, nepřátelství nebo násilí,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 </a:t>
            </a:r>
            <a:r>
              <a:rPr lang="cs-CZ" b="1" dirty="0" smtClean="0"/>
              <a:t>zacházení s majetkem </a:t>
            </a:r>
            <a:r>
              <a:rPr lang="cs-CZ" dirty="0" smtClean="0"/>
              <a:t>školy nebo školského zařízení ze strany dětí, žáků a studentů.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6434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Nesmí být v rozporu s právními předpisy, nemůže ukládat další povinnosti, které v nich nemají oporu (příklad – „reprezentace školy na veřejnosti“, chování mimo školu)</a:t>
            </a:r>
          </a:p>
          <a:p>
            <a:r>
              <a:rPr lang="cs-CZ" smtClean="0"/>
              <a:t>Je zbytečné opakovat to, co je již v právních předpisech</a:t>
            </a:r>
          </a:p>
          <a:p>
            <a:r>
              <a:rPr lang="cs-CZ" smtClean="0"/>
              <a:t>Na tvorbě by se měli podílet pedagogičtí pracovníci, přiměřeně žáci a rodiče</a:t>
            </a:r>
          </a:p>
          <a:p>
            <a:r>
              <a:rPr lang="cs-CZ" smtClean="0"/>
              <a:t>Schvaluje školská rada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Vyhláška č. 64/2005 Sb. ve znění vyhlášky č. 57/2010 o evidenci úrazů dětí, žáků a studentů</a:t>
            </a:r>
          </a:p>
          <a:p>
            <a:r>
              <a:rPr lang="cs-CZ" sz="2400" smtClean="0"/>
              <a:t>Vyhláška č. 73/2005 Sb. v platném znění o vzdělávání dětí, žáků a studentů se speciálními vzdělávacími potřebami a dětí, žáků a studentů mimořádně nadaných</a:t>
            </a:r>
          </a:p>
          <a:p>
            <a:r>
              <a:rPr lang="cs-CZ" sz="2400" smtClean="0"/>
              <a:t>Vyhláška č. 177/2009 Sb. v platném znění  o ukončování zdělávání ve středních školách MZ</a:t>
            </a:r>
          </a:p>
          <a:p>
            <a:r>
              <a:rPr lang="cs-CZ" sz="2400" smtClean="0"/>
              <a:t>a další </a:t>
            </a:r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B107A3-7CD5-45D8-813F-5F1EB1772DB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Výchovnými opatřeními jsou pochvaly nebo jiná ocenění a kázeňská opatření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Kázeňská opatření: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Podmínečné vyloučení nebo vyloučení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… a další kázeňská opatření, která nemají právní důsledky pro žáka:</a:t>
            </a:r>
          </a:p>
          <a:p>
            <a:pPr marL="996696" lvl="2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Napomenutí, důtky… (podle prováděcích předpisů)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Škola může používat vlastní systém </a:t>
            </a:r>
            <a:r>
              <a:rPr lang="cs-CZ" smtClean="0"/>
              <a:t>výchovných opatření  </a:t>
            </a:r>
            <a:r>
              <a:rPr lang="cs-CZ" dirty="0" smtClean="0"/>
              <a:t>a odměn (v souladu s právními předpisy), uplatňovaný před udělením formálních opatření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0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Sankce lze použít v případě úmyslného porušení právního předpisu nebo školního řádu</a:t>
            </a:r>
          </a:p>
          <a:p>
            <a:r>
              <a:rPr lang="cs-CZ" smtClean="0"/>
              <a:t>Musí jít o jednání, které proběhlo při poskytování vzdělávání nebo školské služby, nebo při činnostech přímo souvisejících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58200" cy="1800200"/>
          </a:xfrm>
          <a:solidFill>
            <a:schemeClr val="bg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Děkuji za pozornost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Jan Šťáva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2578" name="Podnadpis 5"/>
          <p:cNvSpPr>
            <a:spLocks noGrp="1"/>
          </p:cNvSpPr>
          <p:nvPr>
            <p:ph type="subTitle" idx="1"/>
          </p:nvPr>
        </p:nvSpPr>
        <p:spPr>
          <a:xfrm>
            <a:off x="395288" y="5445125"/>
            <a:ext cx="8458200" cy="91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stava@kerio.ped.muni.cz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 a předpisy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8013700" cy="4281488"/>
          </a:xfrm>
        </p:spPr>
        <p:txBody>
          <a:bodyPr/>
          <a:lstStyle/>
          <a:p>
            <a:r>
              <a:rPr lang="cs-CZ" smtClean="0"/>
              <a:t>Směrnice, opatření, příkazy, pokyny, např.</a:t>
            </a:r>
          </a:p>
          <a:p>
            <a:pPr lvl="1"/>
            <a:r>
              <a:rPr lang="cs-CZ" sz="2400" smtClean="0"/>
              <a:t>Met. pokyn MŠMT k prevenci a řešení šikanování č.j. 24246/2008-6, věstník 1/2009</a:t>
            </a:r>
          </a:p>
          <a:p>
            <a:pPr lvl="1"/>
            <a:r>
              <a:rPr lang="cs-CZ" sz="2400" smtClean="0"/>
              <a:t>Met. pokyn MŠMT k jednotnému postupu při uvolňování a omlouvání žáků z vyučování, prevenci a postihu záškoláctví č.j. 10 194/2002-14, věstník 3/2002</a:t>
            </a:r>
          </a:p>
          <a:p>
            <a:pPr lvl="1"/>
            <a:r>
              <a:rPr lang="cs-CZ" sz="2400" smtClean="0"/>
              <a:t>Met. pokyn MŠMT k zajištění BOZ dětí, žáků, studentů ve školách a ŠZ zřizovaných MŠMT č.j. 37014/2005-25, věstník 2/2006</a:t>
            </a:r>
          </a:p>
          <a:p>
            <a:pPr lvl="1"/>
            <a:r>
              <a:rPr lang="cs-CZ" sz="2400" smtClean="0"/>
              <a:t>Met. pokyn MŠMT k primární prevenci sociálně patologických jevů u dělí, žáků a studentů č.j. 20006/2007-51 věstník 1/2007  </a:t>
            </a:r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C6E14A-F039-47C7-86BB-885A2434B47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Rámcově vzdělávací programy</a:t>
            </a:r>
          </a:p>
          <a:p>
            <a:r>
              <a:rPr lang="cs-CZ" dirty="0" smtClean="0"/>
              <a:t>Pokusná ověřování a rozvojové programy ve vzdělávání</a:t>
            </a:r>
          </a:p>
          <a:p>
            <a:pPr lvl="1"/>
            <a:r>
              <a:rPr lang="cs-CZ" dirty="0" smtClean="0"/>
              <a:t>Pokusné ověřování nové formy a organizace ukončování středního vzdělávání závěrečnou zkouškou a maturitní zkouškou,…</a:t>
            </a:r>
          </a:p>
          <a:p>
            <a:r>
              <a:rPr lang="cs-CZ" dirty="0" smtClean="0"/>
              <a:t>Informace a doporučení</a:t>
            </a:r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29F498-1473-4958-91B5-09563AFF418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Kde vše nalezneme?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96975"/>
            <a:ext cx="8013700" cy="4929188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www.gov.cz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www.msmt.cz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Stránky www.msmt.cz - legislativa - předpisy a dokumenty</a:t>
            </a:r>
            <a:endParaRPr lang="pl-PL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4" action="ppaction://hlinkfile"/>
              </a:rPr>
              <a:t>Seznam platných předpisů v resortu MŠMT k 1.6.2010</a:t>
            </a:r>
            <a:endParaRPr lang="cs-CZ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5"/>
              </a:rPr>
              <a:t>www.</a:t>
            </a:r>
            <a:r>
              <a:rPr lang="cs-CZ" sz="2800" dirty="0" err="1" smtClean="0">
                <a:hlinkClick r:id="rId5"/>
              </a:rPr>
              <a:t>skolskeodbory.cz</a:t>
            </a:r>
            <a:r>
              <a:rPr lang="cs-CZ" sz="2800" dirty="0" smtClean="0"/>
              <a:t>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6"/>
              </a:rPr>
              <a:t>www.</a:t>
            </a:r>
            <a:r>
              <a:rPr lang="cs-CZ" sz="2800" dirty="0" err="1" smtClean="0">
                <a:hlinkClick r:id="rId6"/>
              </a:rPr>
              <a:t>mpsv.cz</a:t>
            </a:r>
            <a:endParaRPr lang="cs-CZ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7"/>
              </a:rPr>
              <a:t>www.</a:t>
            </a:r>
            <a:r>
              <a:rPr lang="cs-CZ" sz="2800" dirty="0" err="1" smtClean="0">
                <a:hlinkClick r:id="rId7"/>
              </a:rPr>
              <a:t>jmskoly.cz</a:t>
            </a:r>
            <a:r>
              <a:rPr lang="cs-CZ" sz="2800" dirty="0" smtClean="0"/>
              <a:t>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/>
              <a:t>a další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638A68-B017-46A0-AE2F-F3CCE206DF9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702</TotalTime>
  <Words>3275</Words>
  <Application>Microsoft Office PowerPoint</Application>
  <PresentationFormat>Předvádění na obrazovce (4:3)</PresentationFormat>
  <Paragraphs>439</Paragraphs>
  <Slides>62</Slides>
  <Notes>62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3" baseType="lpstr">
      <vt:lpstr>Metro</vt:lpstr>
      <vt:lpstr>Školské právo a jeho aplikace v praxi 2015– JARní semestr</vt:lpstr>
      <vt:lpstr>Co rozumíme pojmem „školské právo“?</vt:lpstr>
      <vt:lpstr>„Resortní“ zákony</vt:lpstr>
      <vt:lpstr>Nařízení vlády</vt:lpstr>
      <vt:lpstr>Vyhlášky, které by se nám mohly hodit</vt:lpstr>
      <vt:lpstr>Vyhlášky</vt:lpstr>
      <vt:lpstr>Ostatní dokumenty a předpisy</vt:lpstr>
      <vt:lpstr>Ostatní dokumenty</vt:lpstr>
      <vt:lpstr>Kde vše nalezneme?</vt:lpstr>
      <vt:lpstr>Nejdůležitější zásady poskytování vzdělávání</vt:lpstr>
      <vt:lpstr>Základní pojmy ve školském zákoně</vt:lpstr>
      <vt:lpstr>ředitel a jeho starosti s odpovědností</vt:lpstr>
      <vt:lpstr>BOZ ve školách a ŠZ</vt:lpstr>
      <vt:lpstr>Bezpečnost dětí, žáků a studentů</vt:lpstr>
      <vt:lpstr>Odpovědnost za škodu</vt:lpstr>
      <vt:lpstr>Odpovědnost za škodu</vt:lpstr>
      <vt:lpstr>Bezpečnost a ochrana zdraví ve vyhláškách</vt:lpstr>
      <vt:lpstr>Bezpečnost a ochrana zdraví ve vyhláškách</vt:lpstr>
      <vt:lpstr>Bezpečnostní předpisy na ZŠ</vt:lpstr>
      <vt:lpstr>Bezpečnostní předpisy na SŠ</vt:lpstr>
      <vt:lpstr>Bezpečnost a ochrana zdraví ve vyhláškách</vt:lpstr>
      <vt:lpstr>Bezpečnost a ochrana zdraví ve vyhláškách</vt:lpstr>
      <vt:lpstr>Vyhláška č. 64/2005 Sb. v platném znění</vt:lpstr>
      <vt:lpstr>Kam se záznam odesílá, úraz hlásí?</vt:lpstr>
      <vt:lpstr>Jak zmírnit rizika</vt:lpstr>
      <vt:lpstr>Přestupky ve školském zákonu</vt:lpstr>
      <vt:lpstr> Zásady vzdělávání v ČR, obecná ustanovení školského zákona, vzdělávací systém </vt:lpstr>
      <vt:lpstr>§ 2 – zásady a cíle vzdělávání</vt:lpstr>
      <vt:lpstr>§ 3 – § 6 Vzdělávací programy</vt:lpstr>
      <vt:lpstr>Jak je to s RVP a ŠVP, VOŠ?</vt:lpstr>
      <vt:lpstr>RVP x ŠVP – na co nezapomenout?</vt:lpstr>
      <vt:lpstr>Připravovaná novelizace</vt:lpstr>
      <vt:lpstr> Vzdělávací soustava – školy a školská zařízení (§ 7 - § 8) </vt:lpstr>
      <vt:lpstr>Vzdělávací soustava – školy a školská zařízení (§ 7 - § 8)</vt:lpstr>
      <vt:lpstr>§ 8a  Název právnické osoby</vt:lpstr>
      <vt:lpstr>§9-§10 Dlouhodobé záměry a výroční zprávy</vt:lpstr>
      <vt:lpstr>§9-§10 Dlouhodobé záměry a výroční zprávy</vt:lpstr>
      <vt:lpstr>§12 Hodnocení škol a školských zařízení </vt:lpstr>
      <vt:lpstr>§12  Hodnocení vzdělávací soustavy</vt:lpstr>
      <vt:lpstr>§ 13 Vyučovací jazyk</vt:lpstr>
      <vt:lpstr>§15  Výuka náboženství</vt:lpstr>
      <vt:lpstr>  §16-§19      Speciální vzdělávací potřeby a mimořádné nadání </vt:lpstr>
      <vt:lpstr>Vzdělávání nadaných</vt:lpstr>
      <vt:lpstr>§ 20 Vzdělávání cizinců</vt:lpstr>
      <vt:lpstr>Práva žáků, studentů a zákonných zástupců - § 21</vt:lpstr>
      <vt:lpstr>Práva žáků, studentů a zákonných zástupců  § 21</vt:lpstr>
      <vt:lpstr>Jak je to v případě zletilých žáků s právem na informace?</vt:lpstr>
      <vt:lpstr>Povinnosti žáků a studentů - § 22</vt:lpstr>
      <vt:lpstr>Povinnosti zákonných zástupců - § 22</vt:lpstr>
      <vt:lpstr>Organizace škol - § 23</vt:lpstr>
      <vt:lpstr>Školní rok - §24</vt:lpstr>
      <vt:lpstr>Vyhláška 16/2005 Sb. o organizaci školního roku</vt:lpstr>
      <vt:lpstr>Vyučovací hodina - § 26</vt:lpstr>
      <vt:lpstr>Praktické vyučování – odborný výcvik</vt:lpstr>
      <vt:lpstr>Učebnice, učební texty, školní potřeby - §27</vt:lpstr>
      <vt:lpstr>Povinná dokumentace - § 28</vt:lpstr>
      <vt:lpstr>Školní řád, vnitřní řád - §30</vt:lpstr>
      <vt:lpstr>Školní řád, vnitřní řád - §30</vt:lpstr>
      <vt:lpstr>Školní řád, vnitřní řád - §30</vt:lpstr>
      <vt:lpstr>Výchovná opatření</vt:lpstr>
      <vt:lpstr>Výchovná opatření</vt:lpstr>
      <vt:lpstr>Děkuji za pozornost  Jan Šťáva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Školské právo PdF MU Brno</dc:title>
  <dc:creator>Jana Marková</dc:creator>
  <cp:lastModifiedBy>Lektor</cp:lastModifiedBy>
  <cp:revision>75</cp:revision>
  <dcterms:created xsi:type="dcterms:W3CDTF">2011-02-12T15:23:06Z</dcterms:created>
  <dcterms:modified xsi:type="dcterms:W3CDTF">2015-03-04T08:13:52Z</dcterms:modified>
</cp:coreProperties>
</file>