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2" r:id="rId5"/>
    <p:sldId id="263" r:id="rId6"/>
    <p:sldId id="257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6D9AB-CD38-4724-8C2B-011D2717E0A5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D0C6A-6E12-4CF6-807A-EC677C6181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D0C6A-6E12-4CF6-807A-EC677C6181C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6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73A96-C0A6-4964-BABC-AE3528B3854C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3FD8-ECF9-4EA5-B7EB-1BED3101E9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549412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sgajdosova.cz/dokumenty/pedagogika_monte.pdf" TargetMode="External"/><Relationship Id="rId2" Type="http://schemas.openxmlformats.org/officeDocument/2006/relationships/hyperlink" Target="http://montessorihracky.cz/16-tradicni-montessori-pomuck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714488"/>
            <a:ext cx="7772400" cy="1470025"/>
          </a:xfrm>
        </p:spPr>
        <p:txBody>
          <a:bodyPr/>
          <a:lstStyle/>
          <a:p>
            <a:r>
              <a:rPr lang="cs-CZ" b="1" dirty="0" err="1" smtClean="0"/>
              <a:t>Montessori</a:t>
            </a:r>
            <a:r>
              <a:rPr lang="cs-CZ" b="1" dirty="0" smtClean="0"/>
              <a:t> pedagogika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4338" name="Picture 2" descr="Geometrická t&amp;ecaron;lesa s podstav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643314"/>
            <a:ext cx="3000396" cy="2500330"/>
          </a:xfrm>
          <a:prstGeom prst="rect">
            <a:avLst/>
          </a:prstGeom>
          <a:noFill/>
        </p:spPr>
      </p:pic>
      <p:pic>
        <p:nvPicPr>
          <p:cNvPr id="14340" name="Picture 4" descr="Zvukové vále&amp;ccaron;k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286124"/>
            <a:ext cx="2500330" cy="2786082"/>
          </a:xfrm>
          <a:prstGeom prst="rect">
            <a:avLst/>
          </a:prstGeom>
          <a:noFill/>
        </p:spPr>
      </p:pic>
      <p:pic>
        <p:nvPicPr>
          <p:cNvPr id="14342" name="Picture 6" descr="Puzzle – p&amp;ecaron;t tvar&amp;uring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3857628"/>
            <a:ext cx="2357454" cy="2547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alternativní výchovně vzdělávací program</a:t>
            </a:r>
          </a:p>
          <a:p>
            <a:r>
              <a:rPr lang="cs-CZ" b="1" dirty="0" smtClean="0"/>
              <a:t>Marie </a:t>
            </a:r>
            <a:r>
              <a:rPr lang="cs-CZ" b="1" dirty="0" err="1" smtClean="0"/>
              <a:t>Montessori</a:t>
            </a:r>
            <a:r>
              <a:rPr lang="cs-CZ" b="1" dirty="0" smtClean="0"/>
              <a:t>, počátek 20. století</a:t>
            </a:r>
          </a:p>
          <a:p>
            <a:r>
              <a:rPr lang="cs-CZ" b="1" dirty="0" smtClean="0"/>
              <a:t>podpora dítěte při rozvíjení jeho poznatků a dovedností</a:t>
            </a:r>
          </a:p>
          <a:p>
            <a:r>
              <a:rPr lang="cs-CZ" b="1" dirty="0" smtClean="0"/>
              <a:t>dítě je považováno za osobnost</a:t>
            </a:r>
          </a:p>
          <a:p>
            <a:r>
              <a:rPr lang="cs-CZ" b="1" dirty="0" smtClean="0"/>
              <a:t>aktivity dítě provádí pro uspokojení svých potřeb, nikoli vyučujícího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Podpora činnosti dítěte</a:t>
            </a:r>
          </a:p>
          <a:p>
            <a:r>
              <a:rPr lang="cs-CZ" b="1" dirty="0" smtClean="0"/>
              <a:t>Nenapomínání</a:t>
            </a:r>
          </a:p>
          <a:p>
            <a:r>
              <a:rPr lang="cs-CZ" b="1" dirty="0"/>
              <a:t>A</a:t>
            </a:r>
            <a:r>
              <a:rPr lang="cs-CZ" b="1" dirty="0" smtClean="0"/>
              <a:t>bsence trestů</a:t>
            </a:r>
          </a:p>
          <a:p>
            <a:r>
              <a:rPr lang="cs-CZ" b="1" dirty="0" smtClean="0"/>
              <a:t>Neautoritativní, nenátlakový přístup</a:t>
            </a:r>
          </a:p>
          <a:p>
            <a:r>
              <a:rPr lang="cs-CZ" b="1" dirty="0" smtClean="0"/>
              <a:t>Učitel jako </a:t>
            </a:r>
            <a:r>
              <a:rPr lang="cs-CZ" b="1" dirty="0" err="1" smtClean="0"/>
              <a:t>facilitátor</a:t>
            </a:r>
            <a:endParaRPr lang="cs-CZ" b="1" dirty="0" smtClean="0"/>
          </a:p>
          <a:p>
            <a:r>
              <a:rPr lang="cs-CZ" b="1" dirty="0" smtClean="0"/>
              <a:t>Materiální pomůcky s ohledem na věk a psychický vývoj dítěte</a:t>
            </a:r>
          </a:p>
          <a:p>
            <a:r>
              <a:rPr lang="cs-CZ" b="1" dirty="0" smtClean="0"/>
              <a:t>Zdravé sebevědomí, nelpění na pochvalách</a:t>
            </a:r>
          </a:p>
          <a:p>
            <a:r>
              <a:rPr lang="cs-CZ" b="1" dirty="0" smtClean="0"/>
              <a:t>Princip tzv. dělené odpovědnosti</a:t>
            </a:r>
          </a:p>
          <a:p>
            <a:r>
              <a:rPr lang="cs-CZ" b="1" dirty="0" smtClean="0"/>
              <a:t>Dítě si může vybírat pomůcky, materiály</a:t>
            </a:r>
          </a:p>
          <a:p>
            <a:r>
              <a:rPr lang="cs-CZ" b="1" dirty="0" smtClean="0"/>
              <a:t>Uspořádání třídy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Ohraničení, omezení </a:t>
            </a:r>
            <a:r>
              <a:rPr lang="cs-CZ" sz="2400" dirty="0" smtClean="0"/>
              <a:t>(Dítě ví, kde pomůcka je, každá má svůj význam a místo. Od každé pomůcky je jen 1 kus – dítě se učí respektovat ostatní.)</a:t>
            </a:r>
          </a:p>
          <a:p>
            <a:r>
              <a:rPr lang="cs-CZ" dirty="0" smtClean="0"/>
              <a:t>Estetické kvality</a:t>
            </a:r>
          </a:p>
          <a:p>
            <a:r>
              <a:rPr lang="cs-CZ" dirty="0" smtClean="0"/>
              <a:t>Podněcování aktivity</a:t>
            </a:r>
          </a:p>
          <a:p>
            <a:r>
              <a:rPr lang="cs-CZ" dirty="0" smtClean="0"/>
              <a:t>Kontrola chyb </a:t>
            </a:r>
            <a:r>
              <a:rPr lang="cs-CZ" sz="2400" dirty="0" smtClean="0"/>
              <a:t>(Pomůcka je sestavena tak, aby si dítě samo mohlo zkontrolovat správnost řešení.)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10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1. Fáze přípravy</a:t>
            </a:r>
          </a:p>
          <a:p>
            <a:r>
              <a:rPr lang="cs-CZ" dirty="0" smtClean="0"/>
              <a:t>Dítě </a:t>
            </a:r>
            <a:r>
              <a:rPr lang="cs-CZ" dirty="0"/>
              <a:t>hledá nějakou </a:t>
            </a:r>
            <a:r>
              <a:rPr lang="cs-CZ" dirty="0" smtClean="0"/>
              <a:t>činnost, když </a:t>
            </a:r>
            <a:r>
              <a:rPr lang="cs-CZ" dirty="0"/>
              <a:t>ji </a:t>
            </a:r>
            <a:r>
              <a:rPr lang="cs-CZ" dirty="0" smtClean="0"/>
              <a:t>nalezne, shromáždí </a:t>
            </a:r>
            <a:r>
              <a:rPr lang="cs-CZ" dirty="0"/>
              <a:t>předměty, připraví si pracovní </a:t>
            </a:r>
            <a:r>
              <a:rPr lang="cs-CZ" dirty="0" smtClean="0"/>
              <a:t>místo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2. Fáze velké práce</a:t>
            </a:r>
          </a:p>
          <a:p>
            <a:r>
              <a:rPr lang="cs-CZ" dirty="0"/>
              <a:t>Dítě se intenzivně věnuje vybrané </a:t>
            </a:r>
            <a:r>
              <a:rPr lang="cs-CZ" dirty="0" smtClean="0"/>
              <a:t>práci tak dlouho, </a:t>
            </a:r>
            <a:r>
              <a:rPr lang="cs-CZ" dirty="0"/>
              <a:t>d</a:t>
            </a:r>
            <a:r>
              <a:rPr lang="cs-CZ" dirty="0" smtClean="0"/>
              <a:t>okud nepocítí spokojenost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3. Fáze doznívání</a:t>
            </a:r>
          </a:p>
          <a:p>
            <a:r>
              <a:rPr lang="cs-CZ" dirty="0"/>
              <a:t>Dítě zpracovává poznatky, objevy, hodnotí, zobecňuje, porovnává s </a:t>
            </a:r>
            <a:r>
              <a:rPr lang="cs-CZ" dirty="0" smtClean="0"/>
              <a:t>ostatními. </a:t>
            </a:r>
            <a:r>
              <a:rPr lang="cs-CZ" dirty="0"/>
              <a:t>Uklidí všechny předměty </a:t>
            </a:r>
            <a:r>
              <a:rPr lang="cs-CZ" dirty="0" smtClean="0"/>
              <a:t>a věnuje </a:t>
            </a:r>
            <a:r>
              <a:rPr lang="cs-CZ" dirty="0"/>
              <a:t>se opět něčemu dalšímu</a:t>
            </a:r>
          </a:p>
        </p:txBody>
      </p:sp>
    </p:spTree>
    <p:extLst>
      <p:ext uri="{BB962C8B-B14F-4D97-AF65-F5344CB8AC3E}">
        <p14:creationId xmlns:p14="http://schemas.microsoft.com/office/powerpoint/2010/main" val="124006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hlinkClick r:id="rId2"/>
              </a:rPr>
              <a:t>https://vimeo.com/54941207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Děkujeme za pozornost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cs-CZ" sz="2000" b="1" dirty="0" smtClean="0">
              <a:solidFill>
                <a:schemeClr val="tx1"/>
              </a:solidFill>
            </a:endParaRPr>
          </a:p>
          <a:p>
            <a:pPr algn="r"/>
            <a:endParaRPr lang="cs-CZ" sz="2000" b="1" dirty="0" smtClean="0">
              <a:solidFill>
                <a:schemeClr val="tx1"/>
              </a:solidFill>
            </a:endParaRPr>
          </a:p>
          <a:p>
            <a:pPr algn="r"/>
            <a:r>
              <a:rPr lang="cs-CZ" sz="2000" b="1" dirty="0" smtClean="0">
                <a:solidFill>
                  <a:schemeClr val="tx1"/>
                </a:solidFill>
              </a:rPr>
              <a:t>Tereza Čejková</a:t>
            </a:r>
          </a:p>
          <a:p>
            <a:pPr algn="r"/>
            <a:r>
              <a:rPr lang="cs-CZ" sz="2000" b="1" dirty="0" smtClean="0">
                <a:solidFill>
                  <a:schemeClr val="tx1"/>
                </a:solidFill>
              </a:rPr>
              <a:t>Tereza Rambousková </a:t>
            </a:r>
          </a:p>
          <a:p>
            <a:pPr algn="r"/>
            <a:r>
              <a:rPr lang="cs-CZ" sz="2000" b="1" dirty="0" smtClean="0">
                <a:solidFill>
                  <a:schemeClr val="tx1"/>
                </a:solidFill>
              </a:rPr>
              <a:t>Eliška Truhlářová 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Průcha </a:t>
            </a:r>
            <a:r>
              <a:rPr lang="cs-CZ" dirty="0" err="1" smtClean="0"/>
              <a:t>Aletrnativní</a:t>
            </a:r>
            <a:r>
              <a:rPr lang="cs-CZ" dirty="0" smtClean="0"/>
              <a:t> školy a inovace ve vzdělávání 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http://montessorihracky.cz/16-tradicni-montessori-pomucky</a:t>
            </a:r>
            <a:endParaRPr lang="cs-CZ" dirty="0" smtClean="0"/>
          </a:p>
          <a:p>
            <a:endParaRPr lang="cs-CZ" dirty="0"/>
          </a:p>
          <a:p>
            <a:r>
              <a:rPr lang="cs-CZ">
                <a:hlinkClick r:id="rId3"/>
              </a:rPr>
              <a:t>http://</a:t>
            </a:r>
            <a:r>
              <a:rPr lang="cs-CZ" smtClean="0">
                <a:hlinkClick r:id="rId3"/>
              </a:rPr>
              <a:t>zsgajdosova.cz/dokumenty/pedagogika_monte.pdf</a:t>
            </a:r>
            <a:endParaRPr lang="cs-CZ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231</Words>
  <Application>Microsoft Office PowerPoint</Application>
  <PresentationFormat>Předvádění na obrazovce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Montessori pedagogika</vt:lpstr>
      <vt:lpstr>Prezentace aplikace PowerPoint</vt:lpstr>
      <vt:lpstr>Principy</vt:lpstr>
      <vt:lpstr>Didaktický materiál</vt:lpstr>
      <vt:lpstr>Průběh dne</vt:lpstr>
      <vt:lpstr>Video </vt:lpstr>
      <vt:lpstr>Děkujeme za pozornost </vt:lpstr>
      <vt:lpstr>Zdroj: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Montessori pedagogika</dc:title>
  <dc:creator>Terka</dc:creator>
  <cp:lastModifiedBy>Kubiatko</cp:lastModifiedBy>
  <cp:revision>8</cp:revision>
  <dcterms:created xsi:type="dcterms:W3CDTF">2015-03-26T21:13:19Z</dcterms:created>
  <dcterms:modified xsi:type="dcterms:W3CDTF">2015-04-10T04:35:29Z</dcterms:modified>
</cp:coreProperties>
</file>