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3"/>
  </p:notesMasterIdLst>
  <p:sldIdLst>
    <p:sldId id="258" r:id="rId2"/>
    <p:sldId id="259" r:id="rId3"/>
    <p:sldId id="260" r:id="rId4"/>
    <p:sldId id="269" r:id="rId5"/>
    <p:sldId id="274" r:id="rId6"/>
    <p:sldId id="270" r:id="rId7"/>
    <p:sldId id="271" r:id="rId8"/>
    <p:sldId id="272" r:id="rId9"/>
    <p:sldId id="273" r:id="rId10"/>
    <p:sldId id="275" r:id="rId11"/>
    <p:sldId id="276" r:id="rId12"/>
    <p:sldId id="261" r:id="rId13"/>
    <p:sldId id="277" r:id="rId14"/>
    <p:sldId id="262" r:id="rId15"/>
    <p:sldId id="264" r:id="rId16"/>
    <p:sldId id="278" r:id="rId17"/>
    <p:sldId id="280" r:id="rId18"/>
    <p:sldId id="279" r:id="rId19"/>
    <p:sldId id="281" r:id="rId20"/>
    <p:sldId id="282" r:id="rId21"/>
    <p:sldId id="285" r:id="rId22"/>
    <p:sldId id="286" r:id="rId23"/>
    <p:sldId id="287" r:id="rId24"/>
    <p:sldId id="288" r:id="rId25"/>
    <p:sldId id="289" r:id="rId26"/>
    <p:sldId id="290" r:id="rId27"/>
    <p:sldId id="291" r:id="rId28"/>
    <p:sldId id="292" r:id="rId29"/>
    <p:sldId id="283" r:id="rId30"/>
    <p:sldId id="293" r:id="rId31"/>
    <p:sldId id="295" r:id="rId32"/>
    <p:sldId id="294" r:id="rId33"/>
    <p:sldId id="297" r:id="rId34"/>
    <p:sldId id="296" r:id="rId35"/>
    <p:sldId id="298" r:id="rId36"/>
    <p:sldId id="299" r:id="rId37"/>
    <p:sldId id="302" r:id="rId38"/>
    <p:sldId id="300" r:id="rId39"/>
    <p:sldId id="301" r:id="rId40"/>
    <p:sldId id="303" r:id="rId41"/>
    <p:sldId id="304" r:id="rId42"/>
    <p:sldId id="305" r:id="rId43"/>
    <p:sldId id="311" r:id="rId44"/>
    <p:sldId id="310" r:id="rId45"/>
    <p:sldId id="309" r:id="rId46"/>
    <p:sldId id="308" r:id="rId47"/>
    <p:sldId id="307" r:id="rId48"/>
    <p:sldId id="306" r:id="rId49"/>
    <p:sldId id="312" r:id="rId50"/>
    <p:sldId id="313" r:id="rId51"/>
    <p:sldId id="314" r:id="rId52"/>
    <p:sldId id="315" r:id="rId53"/>
    <p:sldId id="321" r:id="rId54"/>
    <p:sldId id="316" r:id="rId55"/>
    <p:sldId id="317" r:id="rId56"/>
    <p:sldId id="318" r:id="rId57"/>
    <p:sldId id="319" r:id="rId58"/>
    <p:sldId id="320" r:id="rId59"/>
    <p:sldId id="322" r:id="rId60"/>
    <p:sldId id="323" r:id="rId61"/>
    <p:sldId id="324" r:id="rId62"/>
    <p:sldId id="325" r:id="rId63"/>
    <p:sldId id="327" r:id="rId64"/>
    <p:sldId id="335" r:id="rId65"/>
    <p:sldId id="334" r:id="rId66"/>
    <p:sldId id="338" r:id="rId67"/>
    <p:sldId id="336" r:id="rId68"/>
    <p:sldId id="341" r:id="rId69"/>
    <p:sldId id="339" r:id="rId70"/>
    <p:sldId id="337" r:id="rId71"/>
    <p:sldId id="328" r:id="rId72"/>
    <p:sldId id="342" r:id="rId73"/>
    <p:sldId id="344" r:id="rId74"/>
    <p:sldId id="345" r:id="rId75"/>
    <p:sldId id="329" r:id="rId76"/>
    <p:sldId id="343" r:id="rId77"/>
    <p:sldId id="347" r:id="rId78"/>
    <p:sldId id="348" r:id="rId79"/>
    <p:sldId id="349" r:id="rId80"/>
    <p:sldId id="350" r:id="rId81"/>
    <p:sldId id="351" r:id="rId82"/>
    <p:sldId id="352" r:id="rId83"/>
    <p:sldId id="353" r:id="rId84"/>
    <p:sldId id="354" r:id="rId85"/>
    <p:sldId id="355" r:id="rId86"/>
    <p:sldId id="356" r:id="rId87"/>
    <p:sldId id="360" r:id="rId88"/>
    <p:sldId id="357" r:id="rId89"/>
    <p:sldId id="358" r:id="rId90"/>
    <p:sldId id="359" r:id="rId91"/>
    <p:sldId id="362" r:id="rId92"/>
    <p:sldId id="363" r:id="rId93"/>
    <p:sldId id="364" r:id="rId94"/>
    <p:sldId id="365" r:id="rId95"/>
    <p:sldId id="367" r:id="rId96"/>
    <p:sldId id="366" r:id="rId97"/>
    <p:sldId id="333" r:id="rId98"/>
    <p:sldId id="368" r:id="rId99"/>
    <p:sldId id="369" r:id="rId100"/>
    <p:sldId id="370" r:id="rId101"/>
    <p:sldId id="371" r:id="rId102"/>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FF"/>
    <a:srgbClr val="00CC00"/>
    <a:srgbClr val="FFFF99"/>
    <a:srgbClr val="66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706" autoAdjust="0"/>
    <p:restoredTop sz="94660"/>
  </p:normalViewPr>
  <p:slideViewPr>
    <p:cSldViewPr>
      <p:cViewPr varScale="1">
        <p:scale>
          <a:sx n="102" d="100"/>
          <a:sy n="102" d="100"/>
        </p:scale>
        <p:origin x="-156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425A91-7151-4A1C-9240-5498C6CFBA76}" type="datetimeFigureOut">
              <a:rPr lang="cs-CZ" smtClean="0"/>
              <a:pPr/>
              <a:t>25.4.2015</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ADFA5F-660C-4BDF-96F4-B063BB577A52}" type="slidenum">
              <a:rPr lang="cs-CZ" smtClean="0"/>
              <a:pPr/>
              <a:t>‹#›</a:t>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6147" name="Zástupný symbol pro poznámky 2"/>
          <p:cNvSpPr>
            <a:spLocks noGrp="1"/>
          </p:cNvSpPr>
          <p:nvPr>
            <p:ph type="body" idx="1"/>
          </p:nvPr>
        </p:nvSpPr>
        <p:spPr bwMode="auto">
          <a:noFill/>
        </p:spPr>
        <p:txBody>
          <a:bodyPr wrap="square" numCol="1" anchor="t" anchorCtr="0" compatLnSpc="1">
            <a:prstTxWarp prst="textNoShape">
              <a:avLst/>
            </a:prstTxWarp>
          </a:bodyPr>
          <a:lstStyle/>
          <a:p>
            <a:endParaRPr lang="cs-CZ" smtClean="0"/>
          </a:p>
        </p:txBody>
      </p:sp>
      <p:sp>
        <p:nvSpPr>
          <p:cNvPr id="5" name="Zástupný symbol pro číslo snímku 4"/>
          <p:cNvSpPr>
            <a:spLocks noGrp="1"/>
          </p:cNvSpPr>
          <p:nvPr>
            <p:ph type="sldNum" sz="quarter" idx="5"/>
          </p:nvPr>
        </p:nvSpPr>
        <p:spPr/>
        <p:txBody>
          <a:bodyPr/>
          <a:lstStyle/>
          <a:p>
            <a:pPr>
              <a:defRPr/>
            </a:pPr>
            <a:fld id="{FCEB5CCA-8D58-4951-90F2-78FCC6F70DAB}" type="slidenum">
              <a:rPr lang="cs-CZ" smtClean="0"/>
              <a:pPr>
                <a:defRPr/>
              </a:pPr>
              <a:t>1</a:t>
            </a:fld>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6147" name="Zástupný symbol pro poznámky 2"/>
          <p:cNvSpPr>
            <a:spLocks noGrp="1"/>
          </p:cNvSpPr>
          <p:nvPr>
            <p:ph type="body" idx="1"/>
          </p:nvPr>
        </p:nvSpPr>
        <p:spPr bwMode="auto">
          <a:noFill/>
        </p:spPr>
        <p:txBody>
          <a:bodyPr wrap="square" numCol="1" anchor="t" anchorCtr="0" compatLnSpc="1">
            <a:prstTxWarp prst="textNoShape">
              <a:avLst/>
            </a:prstTxWarp>
          </a:bodyPr>
          <a:lstStyle/>
          <a:p>
            <a:endParaRPr lang="cs-CZ" smtClean="0"/>
          </a:p>
        </p:txBody>
      </p:sp>
      <p:sp>
        <p:nvSpPr>
          <p:cNvPr id="5" name="Zástupný symbol pro číslo snímku 4"/>
          <p:cNvSpPr>
            <a:spLocks noGrp="1"/>
          </p:cNvSpPr>
          <p:nvPr>
            <p:ph type="sldNum" sz="quarter" idx="5"/>
          </p:nvPr>
        </p:nvSpPr>
        <p:spPr/>
        <p:txBody>
          <a:bodyPr/>
          <a:lstStyle/>
          <a:p>
            <a:pPr>
              <a:defRPr/>
            </a:pPr>
            <a:fld id="{FCEB5CCA-8D58-4951-90F2-78FCC6F70DAB}" type="slidenum">
              <a:rPr lang="cs-CZ" smtClean="0"/>
              <a:pPr>
                <a:defRPr/>
              </a:pPr>
              <a:t>31</a:t>
            </a:fld>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6147" name="Zástupný symbol pro poznámky 2"/>
          <p:cNvSpPr>
            <a:spLocks noGrp="1"/>
          </p:cNvSpPr>
          <p:nvPr>
            <p:ph type="body" idx="1"/>
          </p:nvPr>
        </p:nvSpPr>
        <p:spPr bwMode="auto">
          <a:noFill/>
        </p:spPr>
        <p:txBody>
          <a:bodyPr wrap="square" numCol="1" anchor="t" anchorCtr="0" compatLnSpc="1">
            <a:prstTxWarp prst="textNoShape">
              <a:avLst/>
            </a:prstTxWarp>
          </a:bodyPr>
          <a:lstStyle/>
          <a:p>
            <a:endParaRPr lang="cs-CZ" smtClean="0"/>
          </a:p>
        </p:txBody>
      </p:sp>
      <p:sp>
        <p:nvSpPr>
          <p:cNvPr id="5" name="Zástupný symbol pro číslo snímku 4"/>
          <p:cNvSpPr>
            <a:spLocks noGrp="1"/>
          </p:cNvSpPr>
          <p:nvPr>
            <p:ph type="sldNum" sz="quarter" idx="5"/>
          </p:nvPr>
        </p:nvSpPr>
        <p:spPr/>
        <p:txBody>
          <a:bodyPr/>
          <a:lstStyle/>
          <a:p>
            <a:pPr>
              <a:defRPr/>
            </a:pPr>
            <a:fld id="{FCEB5CCA-8D58-4951-90F2-78FCC6F70DAB}" type="slidenum">
              <a:rPr lang="cs-CZ" smtClean="0"/>
              <a:pPr>
                <a:defRPr/>
              </a:pPr>
              <a:t>59</a:t>
            </a:fld>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6147" name="Zástupný symbol pro poznámky 2"/>
          <p:cNvSpPr>
            <a:spLocks noGrp="1"/>
          </p:cNvSpPr>
          <p:nvPr>
            <p:ph type="body" idx="1"/>
          </p:nvPr>
        </p:nvSpPr>
        <p:spPr bwMode="auto">
          <a:noFill/>
        </p:spPr>
        <p:txBody>
          <a:bodyPr wrap="square" numCol="1" anchor="t" anchorCtr="0" compatLnSpc="1">
            <a:prstTxWarp prst="textNoShape">
              <a:avLst/>
            </a:prstTxWarp>
          </a:bodyPr>
          <a:lstStyle/>
          <a:p>
            <a:endParaRPr lang="cs-CZ" smtClean="0"/>
          </a:p>
        </p:txBody>
      </p:sp>
      <p:sp>
        <p:nvSpPr>
          <p:cNvPr id="5" name="Zástupný symbol pro číslo snímku 4"/>
          <p:cNvSpPr>
            <a:spLocks noGrp="1"/>
          </p:cNvSpPr>
          <p:nvPr>
            <p:ph type="sldNum" sz="quarter" idx="5"/>
          </p:nvPr>
        </p:nvSpPr>
        <p:spPr/>
        <p:txBody>
          <a:bodyPr/>
          <a:lstStyle/>
          <a:p>
            <a:pPr>
              <a:defRPr/>
            </a:pPr>
            <a:fld id="{FCEB5CCA-8D58-4951-90F2-78FCC6F70DAB}" type="slidenum">
              <a:rPr lang="cs-CZ" smtClean="0"/>
              <a:pPr>
                <a:defRPr/>
              </a:pPr>
              <a:t>63</a:t>
            </a:fld>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6147" name="Zástupný symbol pro poznámky 2"/>
          <p:cNvSpPr>
            <a:spLocks noGrp="1"/>
          </p:cNvSpPr>
          <p:nvPr>
            <p:ph type="body" idx="1"/>
          </p:nvPr>
        </p:nvSpPr>
        <p:spPr bwMode="auto">
          <a:noFill/>
        </p:spPr>
        <p:txBody>
          <a:bodyPr wrap="square" numCol="1" anchor="t" anchorCtr="0" compatLnSpc="1">
            <a:prstTxWarp prst="textNoShape">
              <a:avLst/>
            </a:prstTxWarp>
          </a:bodyPr>
          <a:lstStyle/>
          <a:p>
            <a:endParaRPr lang="cs-CZ" smtClean="0"/>
          </a:p>
        </p:txBody>
      </p:sp>
      <p:sp>
        <p:nvSpPr>
          <p:cNvPr id="5" name="Zástupný symbol pro číslo snímku 4"/>
          <p:cNvSpPr>
            <a:spLocks noGrp="1"/>
          </p:cNvSpPr>
          <p:nvPr>
            <p:ph type="sldNum" sz="quarter" idx="5"/>
          </p:nvPr>
        </p:nvSpPr>
        <p:spPr/>
        <p:txBody>
          <a:bodyPr/>
          <a:lstStyle/>
          <a:p>
            <a:pPr>
              <a:defRPr/>
            </a:pPr>
            <a:fld id="{FCEB5CCA-8D58-4951-90F2-78FCC6F70DAB}" type="slidenum">
              <a:rPr lang="cs-CZ" smtClean="0"/>
              <a:pPr>
                <a:defRPr/>
              </a:pPr>
              <a:t>71</a:t>
            </a:fld>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6147" name="Zástupný symbol pro poznámky 2"/>
          <p:cNvSpPr>
            <a:spLocks noGrp="1"/>
          </p:cNvSpPr>
          <p:nvPr>
            <p:ph type="body" idx="1"/>
          </p:nvPr>
        </p:nvSpPr>
        <p:spPr bwMode="auto">
          <a:noFill/>
        </p:spPr>
        <p:txBody>
          <a:bodyPr wrap="square" numCol="1" anchor="t" anchorCtr="0" compatLnSpc="1">
            <a:prstTxWarp prst="textNoShape">
              <a:avLst/>
            </a:prstTxWarp>
          </a:bodyPr>
          <a:lstStyle/>
          <a:p>
            <a:endParaRPr lang="cs-CZ" smtClean="0"/>
          </a:p>
        </p:txBody>
      </p:sp>
      <p:sp>
        <p:nvSpPr>
          <p:cNvPr id="5" name="Zástupný symbol pro číslo snímku 4"/>
          <p:cNvSpPr>
            <a:spLocks noGrp="1"/>
          </p:cNvSpPr>
          <p:nvPr>
            <p:ph type="sldNum" sz="quarter" idx="5"/>
          </p:nvPr>
        </p:nvSpPr>
        <p:spPr/>
        <p:txBody>
          <a:bodyPr/>
          <a:lstStyle/>
          <a:p>
            <a:pPr>
              <a:defRPr/>
            </a:pPr>
            <a:fld id="{FCEB5CCA-8D58-4951-90F2-78FCC6F70DAB}" type="slidenum">
              <a:rPr lang="cs-CZ" smtClean="0"/>
              <a:pPr>
                <a:defRPr/>
              </a:pPr>
              <a:t>75</a:t>
            </a:fld>
            <a:endParaRPr 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6147" name="Zástupný symbol pro poznámky 2"/>
          <p:cNvSpPr>
            <a:spLocks noGrp="1"/>
          </p:cNvSpPr>
          <p:nvPr>
            <p:ph type="body" idx="1"/>
          </p:nvPr>
        </p:nvSpPr>
        <p:spPr bwMode="auto">
          <a:noFill/>
        </p:spPr>
        <p:txBody>
          <a:bodyPr wrap="square" numCol="1" anchor="t" anchorCtr="0" compatLnSpc="1">
            <a:prstTxWarp prst="textNoShape">
              <a:avLst/>
            </a:prstTxWarp>
          </a:bodyPr>
          <a:lstStyle/>
          <a:p>
            <a:endParaRPr lang="cs-CZ" smtClean="0"/>
          </a:p>
        </p:txBody>
      </p:sp>
      <p:sp>
        <p:nvSpPr>
          <p:cNvPr id="5" name="Zástupný symbol pro číslo snímku 4"/>
          <p:cNvSpPr>
            <a:spLocks noGrp="1"/>
          </p:cNvSpPr>
          <p:nvPr>
            <p:ph type="sldNum" sz="quarter" idx="5"/>
          </p:nvPr>
        </p:nvSpPr>
        <p:spPr/>
        <p:txBody>
          <a:bodyPr/>
          <a:lstStyle/>
          <a:p>
            <a:pPr>
              <a:defRPr/>
            </a:pPr>
            <a:fld id="{FCEB5CCA-8D58-4951-90F2-78FCC6F70DAB}" type="slidenum">
              <a:rPr lang="cs-CZ" smtClean="0"/>
              <a:pPr>
                <a:defRPr/>
              </a:pPr>
              <a:t>97</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bg>
      <p:bgRef idx="1002">
        <a:schemeClr val="bg2"/>
      </p:bgRef>
    </p:bg>
    <p:spTree>
      <p:nvGrpSpPr>
        <p:cNvPr id="1" name=""/>
        <p:cNvGrpSpPr/>
        <p:nvPr/>
      </p:nvGrpSpPr>
      <p:grpSpPr>
        <a:xfrm>
          <a:off x="0" y="0"/>
          <a:ext cx="0" cy="0"/>
          <a:chOff x="0" y="0"/>
          <a:chExt cx="0" cy="0"/>
        </a:xfrm>
      </p:grpSpPr>
      <p:sp>
        <p:nvSpPr>
          <p:cNvPr id="9" name="Nadpis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cs-CZ" smtClean="0"/>
              <a:t>Klepnutím lze upravit styl předlohy nadpisů.</a:t>
            </a:r>
            <a:endParaRPr kumimoji="0" lang="en-US"/>
          </a:p>
        </p:txBody>
      </p:sp>
      <p:sp>
        <p:nvSpPr>
          <p:cNvPr id="17" name="Podnadpis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Klepnutím lze upravit styl předlohy podnadpisů.</a:t>
            </a:r>
            <a:endParaRPr kumimoji="0" lang="en-US"/>
          </a:p>
        </p:txBody>
      </p:sp>
      <p:sp>
        <p:nvSpPr>
          <p:cNvPr id="30" name="Zástupný symbol pro datum 29"/>
          <p:cNvSpPr>
            <a:spLocks noGrp="1"/>
          </p:cNvSpPr>
          <p:nvPr>
            <p:ph type="dt" sz="half" idx="10"/>
          </p:nvPr>
        </p:nvSpPr>
        <p:spPr/>
        <p:txBody>
          <a:bodyPr/>
          <a:lstStyle/>
          <a:p>
            <a:fld id="{18A2481B-5154-415F-B752-558547769AA3}" type="datetimeFigureOut">
              <a:rPr lang="cs-CZ" smtClean="0"/>
              <a:pPr/>
              <a:t>25.4.2015</a:t>
            </a:fld>
            <a:endParaRPr lang="cs-CZ"/>
          </a:p>
        </p:txBody>
      </p:sp>
      <p:sp>
        <p:nvSpPr>
          <p:cNvPr id="19" name="Zástupný symbol pro zápatí 18"/>
          <p:cNvSpPr>
            <a:spLocks noGrp="1"/>
          </p:cNvSpPr>
          <p:nvPr>
            <p:ph type="ftr" sz="quarter" idx="11"/>
          </p:nvPr>
        </p:nvSpPr>
        <p:spPr/>
        <p:txBody>
          <a:bodyPr/>
          <a:lstStyle/>
          <a:p>
            <a:endParaRPr lang="cs-CZ"/>
          </a:p>
        </p:txBody>
      </p:sp>
      <p:sp>
        <p:nvSpPr>
          <p:cNvPr id="27" name="Zástupný symbol pro číslo snímku 26"/>
          <p:cNvSpPr>
            <a:spLocks noGrp="1"/>
          </p:cNvSpPr>
          <p:nvPr>
            <p:ph type="sldNum" sz="quarter" idx="12"/>
          </p:nvPr>
        </p:nvSpPr>
        <p:spPr/>
        <p:txBody>
          <a:bodyPr/>
          <a:lstStyle/>
          <a:p>
            <a:fld id="{20264769-77EF-4CD0-90DE-F7D7F2D423C4}" type="slidenum">
              <a:rPr lang="cs-CZ" smtClean="0"/>
              <a:pPr/>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18A2481B-5154-415F-B752-558547769AA3}" type="datetimeFigureOut">
              <a:rPr lang="cs-CZ" smtClean="0"/>
              <a:pPr/>
              <a:t>25.4.2015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914401"/>
            <a:ext cx="2057400" cy="5211763"/>
          </a:xfrm>
        </p:spPr>
        <p:txBody>
          <a:bodyPr vert="eaVert"/>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a:xfrm>
            <a:off x="457200" y="914401"/>
            <a:ext cx="6019800" cy="5211763"/>
          </a:xfrm>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18A2481B-5154-415F-B752-558547769AA3}" type="datetimeFigureOut">
              <a:rPr lang="cs-CZ" smtClean="0"/>
              <a:pPr/>
              <a:t>25.4.2015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obsah 2"/>
          <p:cNvSpPr>
            <a:spLocks noGrp="1"/>
          </p:cNvSpPr>
          <p:nvPr>
            <p:ph idx="1"/>
          </p:nvPr>
        </p:nvSpPr>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18A2481B-5154-415F-B752-558547769AA3}" type="datetimeFigureOut">
              <a:rPr lang="cs-CZ" smtClean="0"/>
              <a:pPr/>
              <a:t>25.4.2015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bg>
      <p:bgRef idx="1002">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Klepnutím lze upravit styly předlohy textu.</a:t>
            </a:r>
          </a:p>
        </p:txBody>
      </p:sp>
      <p:sp>
        <p:nvSpPr>
          <p:cNvPr id="4" name="Zástupný symbol pro datum 3"/>
          <p:cNvSpPr>
            <a:spLocks noGrp="1"/>
          </p:cNvSpPr>
          <p:nvPr>
            <p:ph type="dt" sz="half" idx="10"/>
          </p:nvPr>
        </p:nvSpPr>
        <p:spPr/>
        <p:txBody>
          <a:bodyPr/>
          <a:lstStyle/>
          <a:p>
            <a:fld id="{18A2481B-5154-415F-B752-558547769AA3}" type="datetimeFigureOut">
              <a:rPr lang="cs-CZ" smtClean="0"/>
              <a:pPr/>
              <a:t>25.4.2015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229600" cy="1143000"/>
          </a:xfrm>
        </p:spPr>
        <p:txBody>
          <a:bodyPr/>
          <a:lstStyle/>
          <a:p>
            <a:r>
              <a:rPr kumimoji="0" lang="cs-CZ" smtClean="0"/>
              <a:t>Klepnutím lze upravit styl předlohy nadpisů.</a:t>
            </a:r>
            <a:endParaRPr kumimoji="0" lang="en-US"/>
          </a:p>
        </p:txBody>
      </p:sp>
      <p:sp>
        <p:nvSpPr>
          <p:cNvPr id="3" name="Zástupný symbol pro obsah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obsah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p:txBody>
          <a:bodyPr/>
          <a:lstStyle/>
          <a:p>
            <a:fld id="{18A2481B-5154-415F-B752-558547769AA3}" type="datetimeFigureOut">
              <a:rPr lang="cs-CZ" smtClean="0"/>
              <a:pPr/>
              <a:t>25.4.2015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229600" cy="1143000"/>
          </a:xfrm>
        </p:spPr>
        <p:txBody>
          <a:bodyPr tIns="45720" anchor="b"/>
          <a:lstStyle>
            <a:lvl1pPr>
              <a:defRPr/>
            </a:lvl1pPr>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4" name="Zástupný symbol pro text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5" name="Zástupný symbol pro obsah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6" name="Zástupný symbol pro obsah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7" name="Zástupný symbol pro datum 6"/>
          <p:cNvSpPr>
            <a:spLocks noGrp="1"/>
          </p:cNvSpPr>
          <p:nvPr>
            <p:ph type="dt" sz="half" idx="10"/>
          </p:nvPr>
        </p:nvSpPr>
        <p:spPr/>
        <p:txBody>
          <a:bodyPr/>
          <a:lstStyle/>
          <a:p>
            <a:fld id="{18A2481B-5154-415F-B752-558547769AA3}" type="datetimeFigureOut">
              <a:rPr lang="cs-CZ" smtClean="0"/>
              <a:pPr/>
              <a:t>25.4.2015</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cs-CZ" smtClean="0"/>
              <a:t>Klepnutím lze upravit styl předlohy nadpisů.</a:t>
            </a:r>
            <a:endParaRPr kumimoji="0" lang="en-US"/>
          </a:p>
        </p:txBody>
      </p:sp>
      <p:sp>
        <p:nvSpPr>
          <p:cNvPr id="3" name="Zástupný symbol pro datum 2"/>
          <p:cNvSpPr>
            <a:spLocks noGrp="1"/>
          </p:cNvSpPr>
          <p:nvPr>
            <p:ph type="dt" sz="half" idx="10"/>
          </p:nvPr>
        </p:nvSpPr>
        <p:spPr/>
        <p:txBody>
          <a:bodyPr/>
          <a:lstStyle/>
          <a:p>
            <a:fld id="{18A2481B-5154-415F-B752-558547769AA3}" type="datetimeFigureOut">
              <a:rPr lang="cs-CZ" smtClean="0"/>
              <a:pPr/>
              <a:t>25.4.2015</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18A2481B-5154-415F-B752-558547769AA3}" type="datetimeFigureOut">
              <a:rPr lang="cs-CZ" smtClean="0"/>
              <a:pPr/>
              <a:t>25.4.2015</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cs-CZ" smtClean="0"/>
              <a:t>Klepnutím lze upravit styl předlohy nadpisů.</a:t>
            </a:r>
            <a:endParaRPr kumimoji="0" lang="en-US"/>
          </a:p>
        </p:txBody>
      </p:sp>
      <p:sp>
        <p:nvSpPr>
          <p:cNvPr id="3" name="Zástupný symbol pro text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cs-CZ" smtClean="0"/>
              <a:t>Klepnutím lze upravit styly předlohy textu.</a:t>
            </a:r>
          </a:p>
        </p:txBody>
      </p:sp>
      <p:sp>
        <p:nvSpPr>
          <p:cNvPr id="4" name="Zástupný symbol pro obsah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p:txBody>
          <a:bodyPr/>
          <a:lstStyle/>
          <a:p>
            <a:fld id="{18A2481B-5154-415F-B752-558547769AA3}" type="datetimeFigureOut">
              <a:rPr lang="cs-CZ" smtClean="0"/>
              <a:pPr/>
              <a:t>25.4.2015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9" name="Obdélník s odříznutým a zakulaceným jedním rohem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Pravoúhlý trojúhelník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Nadpis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cs-CZ" smtClean="0"/>
              <a:t>Klepnutím lze upravit styl předlohy nadpisů.</a:t>
            </a:r>
            <a:endParaRPr kumimoji="0" lang="en-US"/>
          </a:p>
        </p:txBody>
      </p:sp>
      <p:sp>
        <p:nvSpPr>
          <p:cNvPr id="4" name="Zástupný symbol pro text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cs-CZ" smtClean="0"/>
              <a:t>Klepnutím lze upravit styly předlohy textu.</a:t>
            </a:r>
          </a:p>
        </p:txBody>
      </p:sp>
      <p:sp>
        <p:nvSpPr>
          <p:cNvPr id="5" name="Zástupný symbol pro datum 4"/>
          <p:cNvSpPr>
            <a:spLocks noGrp="1"/>
          </p:cNvSpPr>
          <p:nvPr>
            <p:ph type="dt" sz="half" idx="10"/>
          </p:nvPr>
        </p:nvSpPr>
        <p:spPr/>
        <p:txBody>
          <a:bodyPr/>
          <a:lstStyle/>
          <a:p>
            <a:fld id="{18A2481B-5154-415F-B752-558547769AA3}" type="datetimeFigureOut">
              <a:rPr lang="cs-CZ" smtClean="0"/>
              <a:pPr/>
              <a:t>25.4.2015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a:xfrm>
            <a:off x="8077200" y="6356350"/>
            <a:ext cx="609600" cy="365125"/>
          </a:xfrm>
        </p:spPr>
        <p:txBody>
          <a:bodyPr/>
          <a:lstStyle/>
          <a:p>
            <a:fld id="{20264769-77EF-4CD0-90DE-F7D7F2D423C4}" type="slidenum">
              <a:rPr lang="cs-CZ" smtClean="0"/>
              <a:pPr/>
              <a:t>‹#›</a:t>
            </a:fld>
            <a:endParaRPr lang="cs-CZ"/>
          </a:p>
        </p:txBody>
      </p:sp>
      <p:sp>
        <p:nvSpPr>
          <p:cNvPr id="3" name="Zástupný symbol pro obrázek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cs-CZ" smtClean="0"/>
              <a:t>Klepnutím na ikonu přidáte obrázek.</a:t>
            </a:r>
            <a:endParaRPr kumimoji="0" lang="en-US" dirty="0"/>
          </a:p>
        </p:txBody>
      </p:sp>
      <p:sp>
        <p:nvSpPr>
          <p:cNvPr id="10" name="Volný tvar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Volný tvar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Volný tvar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Volný tvar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Zástupný symbol pro nadpis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cs-CZ" smtClean="0"/>
              <a:t>Klepnutím lze upravit styl předlohy nadpisů.</a:t>
            </a:r>
            <a:endParaRPr kumimoji="0" lang="en-US"/>
          </a:p>
        </p:txBody>
      </p:sp>
      <p:sp>
        <p:nvSpPr>
          <p:cNvPr id="30" name="Zástupný symbol pro text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cs-CZ" smtClean="0"/>
              <a:t>Klepnutím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0" name="Zástupný symbol pro datum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8A2481B-5154-415F-B752-558547769AA3}" type="datetimeFigureOut">
              <a:rPr lang="cs-CZ" smtClean="0"/>
              <a:pPr/>
              <a:t>25.4.2015</a:t>
            </a:fld>
            <a:endParaRPr lang="cs-CZ"/>
          </a:p>
        </p:txBody>
      </p:sp>
      <p:sp>
        <p:nvSpPr>
          <p:cNvPr id="22" name="Zástupný symbol pro zápatí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cs-CZ"/>
          </a:p>
        </p:txBody>
      </p:sp>
      <p:sp>
        <p:nvSpPr>
          <p:cNvPr id="18" name="Zástupný symbol pro číslo snímku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0264769-77EF-4CD0-90DE-F7D7F2D423C4}" type="slidenum">
              <a:rPr lang="cs-CZ" smtClean="0"/>
              <a:pPr/>
              <a:t>‹#›</a:t>
            </a:fld>
            <a:endParaRPr lang="cs-CZ"/>
          </a:p>
        </p:txBody>
      </p:sp>
      <p:grpSp>
        <p:nvGrpSpPr>
          <p:cNvPr id="2" name="Skupina 1"/>
          <p:cNvGrpSpPr/>
          <p:nvPr/>
        </p:nvGrpSpPr>
        <p:grpSpPr>
          <a:xfrm>
            <a:off x="-19017" y="202408"/>
            <a:ext cx="9180548" cy="649224"/>
            <a:chOff x="-19045" y="216550"/>
            <a:chExt cx="9180548" cy="649224"/>
          </a:xfrm>
        </p:grpSpPr>
        <p:sp>
          <p:nvSpPr>
            <p:cNvPr id="12" name="Volný tvar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Volný tvar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http://www.wikiskripta.eu/index.php/Soubor:Perfluorodecyl-chain-from-xtal-Mercury-3D-balls.pn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upload.wikimedia.org/wikipedia/commons/e/e2/PMMA_acrylic_glass.pn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hyperlink" Target="http://upload.wikimedia.org/wikipedia/commons/4/40/Kryolith2.jp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2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hyperlink" Target="http://www.google.cz/url?sa=i&amp;rct=j&amp;q=&amp;esrc=s&amp;source=images&amp;cd=&amp;cad=rja&amp;docid=HBwEKyxU7CLZQM&amp;tbnid=zq7mOObVC6rE6M:&amp;ved=0CAUQjRw&amp;url=http://fanda.nova.cz/clanek/hi-tech/misto-oka-chce-videokameru-asi-uspeje.html&amp;ei=bdMIU-m5GorRtAbu9oHYCg&amp;bvm=bv.61725948,d.bGQ&amp;psig=AFQjCNEZywNj00vKwvtoDoujkTB_w5bSyg&amp;ust=1393173613075853"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hyperlink" Target="http://www.google.cz/url?sa=i&amp;rct=j&amp;q=&amp;esrc=s&amp;source=images&amp;cd=&amp;cad=rja&amp;docid=DD2xZRim3Kd4WM&amp;tbnid=zOcWTdtZ7-nvGM:&amp;ved=0CAUQjRw&amp;url=http://www.silikonove-epitezy-protezy.cz/pribehy-jana.html&amp;ei=kdsIU7CPG8bQsgalpoAI&amp;bvm=bv.61725948,d.bGQ&amp;psig=AFQjCNEZywNj00vKwvtoDoujkTB_w5bSyg&amp;ust=1393173613075853"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upload.wikimedia.org/wikipedia/commons/f/ff/Mineraly.sk_-_hydroxylapatit.jpg" TargetMode="Externa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4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google.cz/url?sa=i&amp;rct=j&amp;q=&amp;esrc=s&amp;source=images&amp;cd=&amp;cad=rja&amp;uact=8&amp;docid=lO9tfnuEZXvmbM&amp;tbnid=fS8YxYYF8O0SAM:&amp;ved=0CAYQjRw&amp;url=http://www.vitalia.cz/galerie/mucici-nastroje-zubare/i/119190/&amp;ei=b3sjU-dAwYm1BtaEgdAJ&amp;bvm=bv.62922401,d.bGQ&amp;psig=AFQjCNH07ThOw8IEKTHj9T--6XSlGzozww&amp;ust=1394920644322362" TargetMode="External"/><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4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43.xml.rels><?xml version="1.0" encoding="UTF-8" standalone="yes"?>
<Relationships xmlns="http://schemas.openxmlformats.org/package/2006/relationships"><Relationship Id="rId3" Type="http://schemas.openxmlformats.org/officeDocument/2006/relationships/hyperlink" Target="http://upload.wikimedia.org/wikipedia/commons/f/f4/ZMO0594-004.jpg" TargetMode="Externa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44.xml.rels><?xml version="1.0" encoding="UTF-8" standalone="yes"?>
<Relationships xmlns="http://schemas.openxmlformats.org/package/2006/relationships"><Relationship Id="rId3" Type="http://schemas.openxmlformats.org/officeDocument/2006/relationships/hyperlink" Target="http://upload.wikimedia.org/wikipedia/commons/f/fe/ZMO0594-005.jpg" TargetMode="Externa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45.xml.rels><?xml version="1.0" encoding="UTF-8" standalone="yes"?>
<Relationships xmlns="http://schemas.openxmlformats.org/package/2006/relationships"><Relationship Id="rId3" Type="http://schemas.openxmlformats.org/officeDocument/2006/relationships/hyperlink" Target="http://upload.wikimedia.org/wikipedia/commons/b/b0/ZMO0594-006.jpg" TargetMode="Externa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46.xml.rels><?xml version="1.0" encoding="UTF-8" standalone="yes"?>
<Relationships xmlns="http://schemas.openxmlformats.org/package/2006/relationships"><Relationship Id="rId3" Type="http://schemas.openxmlformats.org/officeDocument/2006/relationships/hyperlink" Target="http://upload.wikimedia.org/wikipedia/commons/9/94/ZMO0594-007.jpg" TargetMode="Externa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47.xml.rels><?xml version="1.0" encoding="UTF-8" standalone="yes"?>
<Relationships xmlns="http://schemas.openxmlformats.org/package/2006/relationships"><Relationship Id="rId3" Type="http://schemas.openxmlformats.org/officeDocument/2006/relationships/hyperlink" Target="http://upload.wikimedia.org/wikipedia/commons/a/a6/ZMO0594-008.jpg" TargetMode="Externa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4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4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5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5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5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6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6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g.denik.cz/56/28/4814_umela_kuze_erin_0s.jpg"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upload.wikimedia.org/wikipedia/commons/a/a3/International_Symbol_for_Deafness.jpg"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6.jpeg"/></Relationships>
</file>

<file path=ppt/slides/_rels/slide6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www.google.cz/url?sa=i&amp;rct=j&amp;q=&amp;esrc=s&amp;source=images&amp;cd=&amp;cad=rja&amp;uact=8&amp;ved=0CAcQjRw&amp;url=http://telemedicina.med.muni.cz/pdm/detska-orl/index.php?pg=ucho--choroby-vnitrniho-ucha--rehabilitace-sluchovych-vad--kochlearni-implantat&amp;ei=vGE6VaSyO42yacv-gfgG&amp;bvm=bv.91427555,d.d2s&amp;psig=AFQjCNGl6g4PWpZr3cy0uhAORvmOjiamqg&amp;ust=1429975807103676"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7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www.hdtvblog.cz/novinky/australsti-vedci-vyrobili-bionicke-oko"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hyperlink" Target="http://www.wikiskripta.eu/images/e/e0/Kardiostimul%C3%A1tor2.jpg" TargetMode="External"/></Relationships>
</file>

<file path=ppt/slides/_rels/slide7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www.wikiskripta.eu/index.php/Soubor:Pacemaker.jpg"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www.wikiskripta.eu/index.php/Soubor:St_Jude_Medical_pacemaker_in_hand.jp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80.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45.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hyperlink" Target="http://upload.wikimedia.org/wikipedia/commons/4/4c/Normal_ECG_2.svg" TargetMode="External"/><Relationship Id="rId5" Type="http://schemas.openxmlformats.org/officeDocument/2006/relationships/image" Target="../media/image44.png"/><Relationship Id="rId4" Type="http://schemas.openxmlformats.org/officeDocument/2006/relationships/hyperlink" Target="http://upload.wikimedia.org/wikipedia/commons/1/18/ECG_pacemaker_syndrome.svg" TargetMode="External"/></Relationships>
</file>

<file path=ppt/slides/_rels/slide8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zpravy.idnes.cz/foto.aspx?r=zahranicni&amp;c=A131222_170539_zahranicni_ert&amp;foto=ERT500fe2_2.JPG" TargetMode="Externa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hyperlink" Target="http://www.wikiskripta.eu/index.php/Soubor:Lead_II_rhythm_generated_ventricular_fibrilation_VF.JPG" TargetMode="External"/></Relationships>
</file>

<file path=ppt/slides/_rels/slide8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hyperlink" Target="http://www.wikiskripta.eu/index.php/Soubor:Srdce_prevodni_system.png" TargetMode="Externa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90.xml.rels><?xml version="1.0" encoding="UTF-8" standalone="yes"?>
<Relationships xmlns="http://schemas.openxmlformats.org/package/2006/relationships"><Relationship Id="rId3" Type="http://schemas.openxmlformats.org/officeDocument/2006/relationships/hyperlink" Target="http://www.wikiskripta.eu/index.php/Soubor:Automated_External_Defibrillator_(symbol).svg" TargetMode="External"/><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2.gif"/><Relationship Id="rId4" Type="http://schemas.openxmlformats.org/officeDocument/2006/relationships/image" Target="../media/image49.png"/></Relationships>
</file>

<file path=ppt/slides/_rels/slide9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hyperlink" Target="http://upload.wikimedia.org/wikipedia/commons/b/b3/Defibrillator_Monitor.jpg" TargetMode="Externa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hyperlink" Target="https://www.youtube.com/watch?v=kEF5npRZunQ" TargetMode="External"/><Relationship Id="rId4" Type="http://schemas.openxmlformats.org/officeDocument/2006/relationships/hyperlink" Target="https://www.youtube.com/watch?v=6O-NDBc5vrE" TargetMode="External"/></Relationships>
</file>

<file path=ppt/slides/_rels/slide9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hyperlink" Target="http://upload.wikimedia.org/wikipedia/commons/c/c4/AED_Open.jpg" TargetMode="Externa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Nadpis 6"/>
          <p:cNvSpPr>
            <a:spLocks noGrp="1"/>
          </p:cNvSpPr>
          <p:nvPr>
            <p:ph type="ctrTitle"/>
          </p:nvPr>
        </p:nvSpPr>
        <p:spPr>
          <a:xfrm>
            <a:off x="571500" y="1785938"/>
            <a:ext cx="7772400" cy="1470025"/>
          </a:xfrm>
        </p:spPr>
        <p:txBody>
          <a:bodyPr>
            <a:normAutofit/>
          </a:bodyPr>
          <a:lstStyle/>
          <a:p>
            <a:pPr algn="ctr" eaLnBrk="1" hangingPunct="1"/>
            <a:r>
              <a:rPr lang="cs-CZ" sz="5400" dirty="0" smtClean="0">
                <a:solidFill>
                  <a:schemeClr val="bg1"/>
                </a:solidFill>
              </a:rPr>
              <a:t>Historie protéz</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179512" y="836712"/>
            <a:ext cx="8964488" cy="1200329"/>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a:t>
            </a:r>
            <a:r>
              <a:rPr lang="cs-CZ" sz="2400" b="1" i="1" dirty="0" smtClean="0">
                <a:solidFill>
                  <a:srgbClr val="7030A0"/>
                </a:solidFill>
                <a:latin typeface="Times New Roman" pitchFamily="18" charset="0"/>
                <a:cs typeface="Times New Roman" pitchFamily="18" charset="0"/>
              </a:rPr>
              <a:t>V 19. stol. </a:t>
            </a:r>
            <a:r>
              <a:rPr lang="cs-CZ" sz="2400" b="1" i="1" dirty="0" smtClean="0">
                <a:latin typeface="Times New Roman" pitchFamily="18" charset="0"/>
                <a:cs typeface="Times New Roman" pitchFamily="18" charset="0"/>
              </a:rPr>
              <a:t>se centrum výroby očních protéz přesunulo na krátký čas </a:t>
            </a:r>
            <a:r>
              <a:rPr lang="cs-CZ" sz="2400" b="1" i="1" dirty="0" smtClean="0">
                <a:solidFill>
                  <a:srgbClr val="7030A0"/>
                </a:solidFill>
                <a:latin typeface="Times New Roman" pitchFamily="18" charset="0"/>
                <a:cs typeface="Times New Roman" pitchFamily="18" charset="0"/>
              </a:rPr>
              <a:t>do Francie. </a:t>
            </a:r>
            <a:r>
              <a:rPr lang="cs-CZ" sz="2400" b="1" i="1" dirty="0" smtClean="0">
                <a:latin typeface="Times New Roman" pitchFamily="18" charset="0"/>
                <a:cs typeface="Times New Roman" pitchFamily="18" charset="0"/>
              </a:rPr>
              <a:t>V polovině 19. století se mistry na výrobu očních protéz stali Němci, kteří přišli s novými technikami výroby.</a:t>
            </a:r>
            <a:endParaRPr lang="cs-CZ" sz="2400" b="1" i="1" dirty="0">
              <a:solidFill>
                <a:srgbClr val="7030A0"/>
              </a:solidFill>
              <a:latin typeface="Times New Roman" pitchFamily="18" charset="0"/>
              <a:cs typeface="Times New Roman" pitchFamily="18" charset="0"/>
            </a:endParaRPr>
          </a:p>
        </p:txBody>
      </p:sp>
      <p:sp>
        <p:nvSpPr>
          <p:cNvPr id="15" name="TextovéPole 14"/>
          <p:cNvSpPr txBox="1"/>
          <p:nvPr/>
        </p:nvSpPr>
        <p:spPr>
          <a:xfrm>
            <a:off x="179512" y="2204864"/>
            <a:ext cx="8964488" cy="830997"/>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V Německu, ve městě </a:t>
            </a:r>
            <a:r>
              <a:rPr lang="cs-CZ" sz="2400" b="1" i="1" dirty="0" err="1" smtClean="0">
                <a:latin typeface="Times New Roman" pitchFamily="18" charset="0"/>
                <a:cs typeface="Times New Roman" pitchFamily="18" charset="0"/>
              </a:rPr>
              <a:t>Lauscha</a:t>
            </a:r>
            <a:r>
              <a:rPr lang="cs-CZ" sz="2400" b="1" i="1" dirty="0" smtClean="0">
                <a:latin typeface="Times New Roman" pitchFamily="18" charset="0"/>
                <a:cs typeface="Times New Roman" pitchFamily="18" charset="0"/>
              </a:rPr>
              <a:t> </a:t>
            </a:r>
            <a:r>
              <a:rPr lang="cs-CZ" sz="2400" b="1" i="1" dirty="0" smtClean="0">
                <a:solidFill>
                  <a:srgbClr val="7030A0"/>
                </a:solidFill>
                <a:latin typeface="Times New Roman" pitchFamily="18" charset="0"/>
                <a:cs typeface="Times New Roman" pitchFamily="18" charset="0"/>
              </a:rPr>
              <a:t>v roce 1835, </a:t>
            </a:r>
            <a:r>
              <a:rPr lang="cs-CZ" sz="2400" b="1" i="1" dirty="0" smtClean="0">
                <a:latin typeface="Times New Roman" pitchFamily="18" charset="0"/>
                <a:cs typeface="Times New Roman" pitchFamily="18" charset="0"/>
              </a:rPr>
              <a:t>začal jako první vyrábět skleněné oči </a:t>
            </a:r>
            <a:r>
              <a:rPr lang="cs-CZ" sz="2400" b="1" i="1" dirty="0" err="1" smtClean="0">
                <a:solidFill>
                  <a:srgbClr val="7030A0"/>
                </a:solidFill>
                <a:latin typeface="Times New Roman" pitchFamily="18" charset="0"/>
                <a:cs typeface="Times New Roman" pitchFamily="18" charset="0"/>
              </a:rPr>
              <a:t>Ludwig</a:t>
            </a:r>
            <a:r>
              <a:rPr lang="cs-CZ" sz="2400" b="1" i="1" dirty="0" smtClean="0">
                <a:solidFill>
                  <a:srgbClr val="7030A0"/>
                </a:solidFill>
                <a:latin typeface="Times New Roman" pitchFamily="18" charset="0"/>
                <a:cs typeface="Times New Roman" pitchFamily="18" charset="0"/>
              </a:rPr>
              <a:t> </a:t>
            </a:r>
            <a:r>
              <a:rPr lang="cs-CZ" sz="2400" b="1" i="1" dirty="0" err="1" smtClean="0">
                <a:solidFill>
                  <a:srgbClr val="7030A0"/>
                </a:solidFill>
                <a:latin typeface="Times New Roman" pitchFamily="18" charset="0"/>
                <a:cs typeface="Times New Roman" pitchFamily="18" charset="0"/>
              </a:rPr>
              <a:t>Müller</a:t>
            </a:r>
            <a:r>
              <a:rPr lang="cs-CZ" sz="2400" b="1" i="1" dirty="0" smtClean="0">
                <a:solidFill>
                  <a:srgbClr val="7030A0"/>
                </a:solidFill>
                <a:latin typeface="Times New Roman" pitchFamily="18" charset="0"/>
                <a:cs typeface="Times New Roman" pitchFamily="18" charset="0"/>
              </a:rPr>
              <a:t>.</a:t>
            </a:r>
            <a:r>
              <a:rPr lang="cs-CZ" sz="2400" b="1" i="1" dirty="0" smtClean="0">
                <a:latin typeface="Times New Roman" pitchFamily="18" charset="0"/>
                <a:cs typeface="Times New Roman" pitchFamily="18" charset="0"/>
              </a:rPr>
              <a:t> Tyto skleněné oči sloužily </a:t>
            </a:r>
            <a:r>
              <a:rPr lang="cs-CZ" sz="2400" b="1" i="1" dirty="0" smtClean="0">
                <a:solidFill>
                  <a:srgbClr val="7030A0"/>
                </a:solidFill>
                <a:latin typeface="Times New Roman" pitchFamily="18" charset="0"/>
                <a:cs typeface="Times New Roman" pitchFamily="18" charset="0"/>
              </a:rPr>
              <a:t>pro panenky. </a:t>
            </a:r>
            <a:endParaRPr lang="cs-CZ" sz="2400" b="1" i="1" dirty="0">
              <a:solidFill>
                <a:srgbClr val="7030A0"/>
              </a:solidFill>
              <a:latin typeface="Times New Roman" pitchFamily="18" charset="0"/>
              <a:cs typeface="Times New Roman" pitchFamily="18" charset="0"/>
            </a:endParaRPr>
          </a:p>
        </p:txBody>
      </p:sp>
      <p:sp>
        <p:nvSpPr>
          <p:cNvPr id="22" name="TextovéPole 21"/>
          <p:cNvSpPr txBox="1"/>
          <p:nvPr/>
        </p:nvSpPr>
        <p:spPr>
          <a:xfrm>
            <a:off x="179512" y="3284984"/>
            <a:ext cx="8964488" cy="830997"/>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Z Německa se během 19. století výroba rozšířila i do jiných zemí Evropy a do Ameriky.</a:t>
            </a:r>
            <a:endParaRPr lang="cs-CZ" sz="2400" b="1" i="1" dirty="0">
              <a:solidFill>
                <a:srgbClr val="CC00CC"/>
              </a:solidFill>
              <a:latin typeface="Times New Roman" pitchFamily="18" charset="0"/>
              <a:cs typeface="Times New Roman" pitchFamily="18" charset="0"/>
            </a:endParaRPr>
          </a:p>
        </p:txBody>
      </p:sp>
      <p:sp>
        <p:nvSpPr>
          <p:cNvPr id="7" name="TextovéPole 6"/>
          <p:cNvSpPr txBox="1"/>
          <p:nvPr/>
        </p:nvSpPr>
        <p:spPr>
          <a:xfrm>
            <a:off x="179512" y="4221088"/>
            <a:ext cx="9116888" cy="1569660"/>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a:t>
            </a:r>
            <a:r>
              <a:rPr lang="cs-CZ" sz="2400" b="1" i="1" dirty="0" smtClean="0">
                <a:solidFill>
                  <a:srgbClr val="7030A0"/>
                </a:solidFill>
                <a:latin typeface="Times New Roman" pitchFamily="18" charset="0"/>
                <a:cs typeface="Times New Roman" pitchFamily="18" charset="0"/>
              </a:rPr>
              <a:t>V Československu </a:t>
            </a:r>
            <a:r>
              <a:rPr lang="cs-CZ" sz="2400" b="1" i="1" dirty="0" smtClean="0">
                <a:latin typeface="Times New Roman" pitchFamily="18" charset="0"/>
                <a:cs typeface="Times New Roman" pitchFamily="18" charset="0"/>
              </a:rPr>
              <a:t>se začaly skleněné oční protézy zhotovovat </a:t>
            </a:r>
            <a:r>
              <a:rPr lang="cs-CZ" sz="2400" b="1" i="1" dirty="0" smtClean="0">
                <a:solidFill>
                  <a:srgbClr val="7030A0"/>
                </a:solidFill>
                <a:latin typeface="Times New Roman" pitchFamily="18" charset="0"/>
                <a:cs typeface="Times New Roman" pitchFamily="18" charset="0"/>
              </a:rPr>
              <a:t>po 1.světové válce </a:t>
            </a:r>
            <a:r>
              <a:rPr lang="cs-CZ" sz="2400" b="1" i="1" dirty="0" smtClean="0">
                <a:solidFill>
                  <a:srgbClr val="C00000"/>
                </a:solidFill>
                <a:latin typeface="Times New Roman" pitchFamily="18" charset="0"/>
                <a:cs typeface="Times New Roman" pitchFamily="18" charset="0"/>
              </a:rPr>
              <a:t>v Jablonci nad Nisou. </a:t>
            </a:r>
            <a:r>
              <a:rPr lang="cs-CZ" sz="2400" b="1" i="1" dirty="0" smtClean="0">
                <a:latin typeface="Times New Roman" pitchFamily="18" charset="0"/>
                <a:cs typeface="Times New Roman" pitchFamily="18" charset="0"/>
              </a:rPr>
              <a:t>Čeští výrobci převzali německé technologie. Po 2. světové válce se výroba v Jablonci udržela a dále rozvíjela. </a:t>
            </a:r>
            <a:endParaRPr lang="cs-CZ" sz="2400" b="1" i="1" dirty="0">
              <a:solidFill>
                <a:srgbClr val="CC00CC"/>
              </a:solidFill>
              <a:latin typeface="Times New Roman" pitchFamily="18" charset="0"/>
              <a:cs typeface="Times New Roman" pitchFamily="18" charset="0"/>
            </a:endParaRPr>
          </a:p>
        </p:txBody>
      </p:sp>
      <p:sp>
        <p:nvSpPr>
          <p:cNvPr id="8" name="TextovéPole 7"/>
          <p:cNvSpPr txBox="1"/>
          <p:nvPr/>
        </p:nvSpPr>
        <p:spPr>
          <a:xfrm>
            <a:off x="179512" y="5877272"/>
            <a:ext cx="9269288" cy="830997"/>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Koncem roku 1959 se se souhlasem ministerstva zdravotnictví začaly v Československu vyrábět i akrylové oční protézy. </a:t>
            </a:r>
            <a:endParaRPr lang="cs-CZ" sz="2400" b="1" i="1" dirty="0">
              <a:solidFill>
                <a:srgbClr val="CC00CC"/>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 calcmode="lin" valueType="num">
                                      <p:cBhvr additive="base">
                                        <p:cTn id="13"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2">
                                            <p:txEl>
                                              <p:pRg st="0" end="0"/>
                                            </p:txEl>
                                          </p:spTgt>
                                        </p:tgtEl>
                                        <p:attrNameLst>
                                          <p:attrName>style.visibility</p:attrName>
                                        </p:attrNameLst>
                                      </p:cBhvr>
                                      <p:to>
                                        <p:strVal val="visible"/>
                                      </p:to>
                                    </p:set>
                                    <p:anim calcmode="lin" valueType="num">
                                      <p:cBhvr additive="base">
                                        <p:cTn id="19"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additive="base">
                                        <p:cTn id="2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 calcmode="lin" valueType="num">
                                      <p:cBhvr additive="base">
                                        <p:cTn id="3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179512" y="908720"/>
            <a:ext cx="8964488" cy="4893647"/>
          </a:xfrm>
          <a:prstGeom prst="rect">
            <a:avLst/>
          </a:prstGeom>
          <a:noFill/>
        </p:spPr>
        <p:txBody>
          <a:bodyPr wrap="square" rtlCol="0">
            <a:spAutoFit/>
          </a:bodyPr>
          <a:lstStyle/>
          <a:p>
            <a:pPr>
              <a:buBlip>
                <a:blip r:embed="rId3"/>
              </a:buBlip>
            </a:pPr>
            <a:r>
              <a:rPr lang="cs-CZ" sz="2400" b="1" dirty="0" smtClean="0"/>
              <a:t> </a:t>
            </a:r>
            <a:r>
              <a:rPr lang="cs-CZ" sz="2400" b="1" dirty="0" smtClean="0"/>
              <a:t>Umělé cévní náhrady bývají někdy vrapované (příčně zaškrcované), což napomáhá snazšímu ohýbání náhrady a snižuje riziko zaškrcení, ale zvyšuje průtočný odpor a riziko tvorby trombů</a:t>
            </a:r>
            <a:r>
              <a:rPr lang="cs-CZ" sz="2400" b="1" dirty="0" smtClean="0"/>
              <a:t>.</a:t>
            </a:r>
          </a:p>
          <a:p>
            <a:r>
              <a:rPr lang="cs-CZ" sz="2400" b="1" dirty="0" smtClean="0"/>
              <a:t> </a:t>
            </a:r>
          </a:p>
          <a:p>
            <a:pPr>
              <a:buBlip>
                <a:blip r:embed="rId3"/>
              </a:buBlip>
            </a:pPr>
            <a:r>
              <a:rPr lang="cs-CZ" sz="2400" b="1" dirty="0" smtClean="0"/>
              <a:t> </a:t>
            </a:r>
            <a:r>
              <a:rPr lang="cs-CZ" sz="2400" b="1" dirty="0" smtClean="0"/>
              <a:t>V </a:t>
            </a:r>
            <a:r>
              <a:rPr lang="cs-CZ" sz="2400" b="1" dirty="0" smtClean="0"/>
              <a:t>současné době je na trhu několik typů cévních náhrad různých společností, založených jak na teflonu, tak na </a:t>
            </a:r>
            <a:r>
              <a:rPr lang="cs-CZ" sz="2400" b="1" dirty="0" err="1" smtClean="0"/>
              <a:t>dacronu</a:t>
            </a:r>
            <a:r>
              <a:rPr lang="cs-CZ" sz="2400" b="1" dirty="0" smtClean="0"/>
              <a:t> s navázaným uhlíkem či heparinem snižujícím riziko </a:t>
            </a:r>
            <a:r>
              <a:rPr lang="cs-CZ" sz="2400" b="1" dirty="0" err="1" smtClean="0"/>
              <a:t>trombogeneze</a:t>
            </a:r>
            <a:r>
              <a:rPr lang="cs-CZ" sz="2400" b="1" dirty="0" smtClean="0"/>
              <a:t>. Ve stadiu testování jsou pokusy využít obdobně </a:t>
            </a:r>
            <a:r>
              <a:rPr lang="cs-CZ" sz="2400" b="1" dirty="0" err="1" smtClean="0"/>
              <a:t>hirudin</a:t>
            </a:r>
            <a:r>
              <a:rPr lang="cs-CZ" sz="2400" b="1" dirty="0" smtClean="0"/>
              <a:t>, či </a:t>
            </a:r>
            <a:r>
              <a:rPr lang="cs-CZ" sz="2400" b="1" dirty="0" smtClean="0"/>
              <a:t>jiné látky</a:t>
            </a:r>
            <a:r>
              <a:rPr lang="cs-CZ" sz="2400" b="1" dirty="0" smtClean="0"/>
              <a:t>.</a:t>
            </a:r>
          </a:p>
          <a:p>
            <a:r>
              <a:rPr lang="cs-CZ" sz="2400" b="1" dirty="0" smtClean="0"/>
              <a:t> </a:t>
            </a:r>
          </a:p>
          <a:p>
            <a:pPr>
              <a:buBlip>
                <a:blip r:embed="rId3"/>
              </a:buBlip>
            </a:pPr>
            <a:r>
              <a:rPr lang="cs-CZ" sz="2400" b="1" dirty="0" smtClean="0"/>
              <a:t> </a:t>
            </a:r>
            <a:r>
              <a:rPr lang="cs-CZ" sz="2400" b="1" dirty="0" smtClean="0"/>
              <a:t>Ve </a:t>
            </a:r>
            <a:r>
              <a:rPr lang="cs-CZ" sz="2400" b="1" dirty="0" smtClean="0"/>
              <a:t>stádiu výzkumu je i možnost kultivovat na umělé náhradě pacientovy endotelové </a:t>
            </a:r>
            <a:r>
              <a:rPr lang="cs-CZ" sz="2400" b="1" dirty="0" smtClean="0"/>
              <a:t>buňky.  </a:t>
            </a:r>
            <a:endParaRPr lang="cs-CZ" sz="2400" b="1" i="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7" name="Picture 3" descr="http://www.wikiskripta.eu/images/thumb/e/eb/Perfluorodecyl-chain-from-xtal-Mercury-3D-balls.png/200px-Perfluorodecyl-chain-from-xtal-Mercury-3D-balls.png">
            <a:hlinkClick r:id="rId2"/>
          </p:cNvPr>
          <p:cNvPicPr>
            <a:picLocks noChangeAspect="1" noChangeArrowheads="1"/>
          </p:cNvPicPr>
          <p:nvPr/>
        </p:nvPicPr>
        <p:blipFill>
          <a:blip r:embed="rId3" cstate="print"/>
          <a:srcRect/>
          <a:stretch>
            <a:fillRect/>
          </a:stretch>
        </p:blipFill>
        <p:spPr bwMode="auto">
          <a:xfrm>
            <a:off x="827584" y="1484784"/>
            <a:ext cx="6912768" cy="25241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179512" y="1484784"/>
            <a:ext cx="8964488" cy="830997"/>
          </a:xfrm>
          <a:prstGeom prst="rect">
            <a:avLst/>
          </a:prstGeom>
          <a:noFill/>
        </p:spPr>
        <p:txBody>
          <a:bodyPr wrap="square" rtlCol="0">
            <a:spAutoFit/>
          </a:bodyPr>
          <a:lstStyle/>
          <a:p>
            <a:pPr>
              <a:buBlip>
                <a:blip r:embed="rId4"/>
              </a:buBlip>
            </a:pPr>
            <a:r>
              <a:rPr lang="cs-CZ" sz="2400" b="1" i="1" dirty="0" smtClean="0">
                <a:latin typeface="Times New Roman" pitchFamily="18" charset="0"/>
                <a:cs typeface="Times New Roman" pitchFamily="18" charset="0"/>
              </a:rPr>
              <a:t> V současné době je v ČR  zhruba 5000 uživatelů očních protéz (dle odhadů zdravotních pojišťoven. </a:t>
            </a:r>
            <a:endParaRPr lang="cs-CZ" sz="2400" b="1" i="1" dirty="0">
              <a:solidFill>
                <a:srgbClr val="7030A0"/>
              </a:solidFill>
              <a:latin typeface="Times New Roman" pitchFamily="18" charset="0"/>
              <a:cs typeface="Times New Roman" pitchFamily="18" charset="0"/>
            </a:endParaRPr>
          </a:p>
        </p:txBody>
      </p:sp>
      <p:sp>
        <p:nvSpPr>
          <p:cNvPr id="12" name="TextovéPole 11"/>
          <p:cNvSpPr txBox="1">
            <a:spLocks noChangeArrowheads="1"/>
          </p:cNvSpPr>
          <p:nvPr/>
        </p:nvSpPr>
        <p:spPr bwMode="auto">
          <a:xfrm>
            <a:off x="1619672" y="764704"/>
            <a:ext cx="5904656" cy="461665"/>
          </a:xfrm>
          <a:prstGeom prst="rect">
            <a:avLst/>
          </a:prstGeom>
          <a:solidFill>
            <a:srgbClr val="FFFF99"/>
          </a:solidFill>
          <a:ln>
            <a:solidFill>
              <a:srgbClr val="FFFF00"/>
            </a:solidFill>
            <a:headEnd/>
            <a:tailEnd/>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r>
              <a:rPr lang="cs-CZ" sz="2400" b="1" dirty="0" smtClean="0">
                <a:solidFill>
                  <a:srgbClr val="7030A0"/>
                </a:solidFill>
                <a:latin typeface="Times New Roman" pitchFamily="18" charset="0"/>
                <a:cs typeface="Times New Roman" pitchFamily="18" charset="0"/>
              </a:rPr>
              <a:t>OČNÍ PROTÉZY V SOUČASNOSTÍ</a:t>
            </a:r>
            <a:endParaRPr lang="cs-CZ" sz="2400" b="1" dirty="0">
              <a:solidFill>
                <a:srgbClr val="7030A0"/>
              </a:solidFill>
              <a:latin typeface="Times New Roman" pitchFamily="18" charset="0"/>
              <a:cs typeface="Times New Roman" pitchFamily="18" charset="0"/>
            </a:endParaRPr>
          </a:p>
        </p:txBody>
      </p:sp>
      <p:sp>
        <p:nvSpPr>
          <p:cNvPr id="22" name="TextovéPole 21"/>
          <p:cNvSpPr txBox="1"/>
          <p:nvPr/>
        </p:nvSpPr>
        <p:spPr>
          <a:xfrm>
            <a:off x="179512" y="3140968"/>
            <a:ext cx="8964488" cy="2677656"/>
          </a:xfrm>
          <a:prstGeom prst="rect">
            <a:avLst/>
          </a:prstGeom>
          <a:noFill/>
        </p:spPr>
        <p:txBody>
          <a:bodyPr wrap="square" rtlCol="0">
            <a:spAutoFit/>
          </a:bodyPr>
          <a:lstStyle/>
          <a:p>
            <a:pPr>
              <a:buBlip>
                <a:blip r:embed="rId4"/>
              </a:buBlip>
            </a:pPr>
            <a:r>
              <a:rPr lang="cs-CZ" sz="2400" b="1" i="1" dirty="0" smtClean="0">
                <a:latin typeface="Times New Roman" pitchFamily="18" charset="0"/>
                <a:cs typeface="Times New Roman" pitchFamily="18" charset="0"/>
              </a:rPr>
              <a:t> Používají se na ochranu oka při ozařování rentgenem nebo na ochranu proti rádiovému záření.</a:t>
            </a:r>
          </a:p>
          <a:p>
            <a:pPr>
              <a:buClr>
                <a:srgbClr val="7030A0"/>
              </a:buClr>
              <a:buFont typeface="Wingdings" pitchFamily="2" charset="2"/>
              <a:buChar char="Ø"/>
            </a:pPr>
            <a:r>
              <a:rPr lang="cs-CZ" sz="2400" dirty="0" smtClean="0"/>
              <a:t> </a:t>
            </a:r>
            <a:r>
              <a:rPr lang="cs-CZ" sz="2400" b="1" i="1" dirty="0" smtClean="0">
                <a:latin typeface="Times New Roman" pitchFamily="18" charset="0"/>
                <a:cs typeface="Times New Roman" pitchFamily="18" charset="0"/>
              </a:rPr>
              <a:t>Jsou to tenké, </a:t>
            </a:r>
            <a:r>
              <a:rPr lang="cs-CZ" sz="2400" b="1" i="1" dirty="0" err="1" smtClean="0">
                <a:latin typeface="Times New Roman" pitchFamily="18" charset="0"/>
                <a:cs typeface="Times New Roman" pitchFamily="18" charset="0"/>
              </a:rPr>
              <a:t>slupkovité</a:t>
            </a:r>
            <a:r>
              <a:rPr lang="cs-CZ" sz="2400" b="1" i="1" dirty="0" smtClean="0">
                <a:latin typeface="Times New Roman" pitchFamily="18" charset="0"/>
                <a:cs typeface="Times New Roman" pitchFamily="18" charset="0"/>
              </a:rPr>
              <a:t> oční protézy vyrobené z kovu, které přiléhají na přední část oční koule a zasahují až do přechodných spojivkových řas, takže zamezují jakémukoli průniku záření do oka. Nasazují se vždy až po předchozí anestézii, po skončení ozařování se ze spojivkového vaku vyjmou.</a:t>
            </a:r>
            <a:endParaRPr lang="cs-CZ" sz="2400" b="1" i="1" dirty="0">
              <a:solidFill>
                <a:srgbClr val="CC00CC"/>
              </a:solidFill>
              <a:latin typeface="Times New Roman" pitchFamily="18" charset="0"/>
              <a:cs typeface="Times New Roman" pitchFamily="18" charset="0"/>
            </a:endParaRPr>
          </a:p>
        </p:txBody>
      </p:sp>
      <p:sp>
        <p:nvSpPr>
          <p:cNvPr id="7" name="TextovéPole 6"/>
          <p:cNvSpPr txBox="1"/>
          <p:nvPr/>
        </p:nvSpPr>
        <p:spPr>
          <a:xfrm>
            <a:off x="179512" y="2564904"/>
            <a:ext cx="3600400" cy="461665"/>
          </a:xfrm>
          <a:prstGeom prst="rect">
            <a:avLst/>
          </a:prstGeom>
          <a:solidFill>
            <a:srgbClr val="FFFF66"/>
          </a:solidFill>
          <a:ln w="38100">
            <a:solidFill>
              <a:srgbClr val="00CCFF"/>
            </a:solidFill>
          </a:ln>
        </p:spPr>
        <p:txBody>
          <a:bodyPr wrap="square" rtlCol="0">
            <a:spAutoFit/>
          </a:bodyPr>
          <a:lstStyle/>
          <a:p>
            <a:r>
              <a:rPr lang="cs-CZ" sz="2400" b="1" i="1" dirty="0" smtClean="0">
                <a:solidFill>
                  <a:srgbClr val="7030A0"/>
                </a:solidFill>
                <a:latin typeface="Times New Roman" pitchFamily="18" charset="0"/>
                <a:cs typeface="Times New Roman" pitchFamily="18" charset="0"/>
              </a:rPr>
              <a:t>OCHRANNÉ PROTÉZY</a:t>
            </a:r>
            <a:endParaRPr lang="cs-CZ" sz="2400" b="1" i="1" dirty="0">
              <a:solidFill>
                <a:srgbClr val="7030A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bomb.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2">
                                            <p:txEl>
                                              <p:pRg st="0" end="0"/>
                                            </p:txEl>
                                          </p:spTgt>
                                        </p:tgtEl>
                                        <p:attrNameLst>
                                          <p:attrName>style.visibility</p:attrName>
                                        </p:attrNameLst>
                                      </p:cBhvr>
                                      <p:to>
                                        <p:strVal val="visible"/>
                                      </p:to>
                                    </p:set>
                                    <p:anim calcmode="lin" valueType="num">
                                      <p:cBhvr additive="base">
                                        <p:cTn id="19"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2">
                                            <p:txEl>
                                              <p:pRg st="1" end="1"/>
                                            </p:txEl>
                                          </p:spTgt>
                                        </p:tgtEl>
                                        <p:attrNameLst>
                                          <p:attrName>style.visibility</p:attrName>
                                        </p:attrNameLst>
                                      </p:cBhvr>
                                      <p:to>
                                        <p:strVal val="visible"/>
                                      </p:to>
                                    </p:set>
                                    <p:anim calcmode="lin" valueType="num">
                                      <p:cBhvr additive="base">
                                        <p:cTn id="25"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ovéPole 8"/>
          <p:cNvSpPr txBox="1"/>
          <p:nvPr/>
        </p:nvSpPr>
        <p:spPr>
          <a:xfrm>
            <a:off x="179512" y="836712"/>
            <a:ext cx="8964488" cy="830997"/>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Slouží k doléčování pooperačních stavů na předním segmentu oka, k úpravě spojivkového vaku či k zamezení jeho srůstům.</a:t>
            </a:r>
            <a:endParaRPr lang="cs-CZ" sz="2400" b="1" i="1" dirty="0">
              <a:solidFill>
                <a:srgbClr val="CC00CC"/>
              </a:solidFill>
              <a:latin typeface="Times New Roman" pitchFamily="18" charset="0"/>
              <a:cs typeface="Times New Roman" pitchFamily="18" charset="0"/>
            </a:endParaRPr>
          </a:p>
        </p:txBody>
      </p:sp>
      <p:sp>
        <p:nvSpPr>
          <p:cNvPr id="19" name="TextovéPole 18"/>
          <p:cNvSpPr txBox="1"/>
          <p:nvPr/>
        </p:nvSpPr>
        <p:spPr>
          <a:xfrm>
            <a:off x="179512" y="2924944"/>
            <a:ext cx="8964488" cy="830997"/>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Jsou různých velikostí a tvarů. Mohou být vyrobeny jak ze skla tak z akrylátu nebo </a:t>
            </a:r>
            <a:r>
              <a:rPr lang="cs-CZ" sz="2400" b="1" i="1" dirty="0" err="1" smtClean="0">
                <a:latin typeface="Times New Roman" pitchFamily="18" charset="0"/>
                <a:cs typeface="Times New Roman" pitchFamily="18" charset="0"/>
              </a:rPr>
              <a:t>implantabilních</a:t>
            </a:r>
            <a:r>
              <a:rPr lang="cs-CZ" sz="2400" b="1" i="1" dirty="0" smtClean="0">
                <a:latin typeface="Times New Roman" pitchFamily="18" charset="0"/>
                <a:cs typeface="Times New Roman" pitchFamily="18" charset="0"/>
              </a:rPr>
              <a:t> silikonových materiálů.</a:t>
            </a:r>
            <a:endParaRPr lang="cs-CZ" sz="2400" b="1" i="1" dirty="0">
              <a:solidFill>
                <a:srgbClr val="CC00CC"/>
              </a:solidFill>
              <a:latin typeface="Times New Roman" pitchFamily="18" charset="0"/>
              <a:cs typeface="Times New Roman" pitchFamily="18" charset="0"/>
            </a:endParaRPr>
          </a:p>
        </p:txBody>
      </p:sp>
      <p:sp>
        <p:nvSpPr>
          <p:cNvPr id="12" name="TextovéPole 11"/>
          <p:cNvSpPr txBox="1"/>
          <p:nvPr/>
        </p:nvSpPr>
        <p:spPr>
          <a:xfrm>
            <a:off x="179512" y="260648"/>
            <a:ext cx="3600400" cy="461665"/>
          </a:xfrm>
          <a:prstGeom prst="rect">
            <a:avLst/>
          </a:prstGeom>
          <a:solidFill>
            <a:srgbClr val="FFFF66"/>
          </a:solidFill>
          <a:ln w="38100">
            <a:solidFill>
              <a:srgbClr val="00CCFF"/>
            </a:solidFill>
          </a:ln>
        </p:spPr>
        <p:txBody>
          <a:bodyPr wrap="square" rtlCol="0">
            <a:spAutoFit/>
          </a:bodyPr>
          <a:lstStyle/>
          <a:p>
            <a:r>
              <a:rPr lang="cs-CZ" sz="2400" b="1" i="1" dirty="0" smtClean="0">
                <a:solidFill>
                  <a:srgbClr val="7030A0"/>
                </a:solidFill>
                <a:latin typeface="Times New Roman" pitchFamily="18" charset="0"/>
                <a:cs typeface="Times New Roman" pitchFamily="18" charset="0"/>
              </a:rPr>
              <a:t>LÉČEBNÉ PROTÉZY</a:t>
            </a:r>
            <a:endParaRPr lang="cs-CZ" sz="2400" b="1" i="1" dirty="0">
              <a:solidFill>
                <a:srgbClr val="7030A0"/>
              </a:solidFill>
              <a:latin typeface="Times New Roman" pitchFamily="18" charset="0"/>
              <a:cs typeface="Times New Roman" pitchFamily="18" charset="0"/>
            </a:endParaRPr>
          </a:p>
        </p:txBody>
      </p:sp>
      <p:sp>
        <p:nvSpPr>
          <p:cNvPr id="23" name="TextovéPole 22"/>
          <p:cNvSpPr txBox="1"/>
          <p:nvPr/>
        </p:nvSpPr>
        <p:spPr>
          <a:xfrm>
            <a:off x="179512" y="1700808"/>
            <a:ext cx="8964488" cy="1200329"/>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Jejich funkcí je udržet spojivkový vak otevřený a dostatečně velký pro pozdější vložení oční protézy, umožnit výplachy oka nebo aplikaci mastí nebo kapek.</a:t>
            </a:r>
            <a:endParaRPr lang="cs-CZ" sz="2400" b="1" i="1" dirty="0">
              <a:solidFill>
                <a:srgbClr val="CC00CC"/>
              </a:solidFill>
              <a:latin typeface="Times New Roman" pitchFamily="18" charset="0"/>
              <a:cs typeface="Times New Roman" pitchFamily="18" charset="0"/>
            </a:endParaRPr>
          </a:p>
        </p:txBody>
      </p:sp>
      <p:pic>
        <p:nvPicPr>
          <p:cNvPr id="16386" name="Picture 2" descr="File:PMMA acrylic glass.png">
            <a:hlinkClick r:id="rId4"/>
          </p:cNvPr>
          <p:cNvPicPr>
            <a:picLocks noChangeAspect="1" noChangeArrowheads="1"/>
          </p:cNvPicPr>
          <p:nvPr/>
        </p:nvPicPr>
        <p:blipFill>
          <a:blip r:embed="rId5" cstate="print"/>
          <a:srcRect/>
          <a:stretch>
            <a:fillRect/>
          </a:stretch>
        </p:blipFill>
        <p:spPr bwMode="auto">
          <a:xfrm>
            <a:off x="1259632" y="3933056"/>
            <a:ext cx="5976664" cy="244827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
                                            <p:txEl>
                                              <p:pRg st="0" end="0"/>
                                            </p:txEl>
                                          </p:spTgt>
                                        </p:tgtEl>
                                        <p:attrNameLst>
                                          <p:attrName>style.visibility</p:attrName>
                                        </p:attrNameLst>
                                      </p:cBhvr>
                                      <p:to>
                                        <p:strVal val="visible"/>
                                      </p:to>
                                    </p:set>
                                    <p:anim calcmode="lin" valueType="num">
                                      <p:cBhvr additive="base">
                                        <p:cTn id="13"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
                                            <p:txEl>
                                              <p:pRg st="0" end="0"/>
                                            </p:txEl>
                                          </p:spTgt>
                                        </p:tgtEl>
                                        <p:attrNameLst>
                                          <p:attrName>style.visibility</p:attrName>
                                        </p:attrNameLst>
                                      </p:cBhvr>
                                      <p:to>
                                        <p:strVal val="visible"/>
                                      </p:to>
                                    </p:set>
                                    <p:anim calcmode="lin" valueType="num">
                                      <p:cBhvr additive="base">
                                        <p:cTn id="19"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ovéPole 5"/>
          <p:cNvSpPr txBox="1"/>
          <p:nvPr/>
        </p:nvSpPr>
        <p:spPr>
          <a:xfrm>
            <a:off x="179512" y="620688"/>
            <a:ext cx="4896544" cy="1569660"/>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Podobají se kosmetickým očním protézám, mají </a:t>
            </a:r>
          </a:p>
          <a:p>
            <a:r>
              <a:rPr lang="cs-CZ" sz="2400" b="1" i="1" dirty="0" smtClean="0">
                <a:latin typeface="Times New Roman" pitchFamily="18" charset="0"/>
                <a:cs typeface="Times New Roman" pitchFamily="18" charset="0"/>
              </a:rPr>
              <a:t>však místo zornice okrouhlý otvor, tzv. </a:t>
            </a:r>
            <a:r>
              <a:rPr lang="cs-CZ" sz="2400" b="1" i="1" dirty="0" err="1" smtClean="0">
                <a:latin typeface="Times New Roman" pitchFamily="18" charset="0"/>
                <a:cs typeface="Times New Roman" pitchFamily="18" charset="0"/>
              </a:rPr>
              <a:t>formátory</a:t>
            </a:r>
            <a:r>
              <a:rPr lang="cs-CZ" sz="2400" b="1" i="1" dirty="0" smtClean="0">
                <a:latin typeface="Times New Roman" pitchFamily="18" charset="0"/>
                <a:cs typeface="Times New Roman" pitchFamily="18" charset="0"/>
              </a:rPr>
              <a:t>.</a:t>
            </a:r>
            <a:endParaRPr lang="cs-CZ" sz="2400" b="1" i="1" dirty="0">
              <a:solidFill>
                <a:srgbClr val="0000FF"/>
              </a:solidFill>
              <a:latin typeface="Times New Roman" pitchFamily="18" charset="0"/>
              <a:cs typeface="Times New Roman" pitchFamily="18" charset="0"/>
            </a:endParaRPr>
          </a:p>
        </p:txBody>
      </p:sp>
      <p:sp>
        <p:nvSpPr>
          <p:cNvPr id="9" name="TextovéPole 8"/>
          <p:cNvSpPr txBox="1"/>
          <p:nvPr/>
        </p:nvSpPr>
        <p:spPr>
          <a:xfrm>
            <a:off x="179512" y="3861048"/>
            <a:ext cx="5040560" cy="2677656"/>
          </a:xfrm>
          <a:prstGeom prst="rect">
            <a:avLst/>
          </a:prstGeom>
          <a:noFill/>
        </p:spPr>
        <p:txBody>
          <a:bodyPr wrap="square" rtlCol="0">
            <a:spAutoFit/>
          </a:bodyPr>
          <a:lstStyle/>
          <a:p>
            <a:r>
              <a:rPr lang="cs-CZ" sz="2400" b="1" i="1" dirty="0" smtClean="0">
                <a:latin typeface="Times New Roman" pitchFamily="18" charset="0"/>
                <a:cs typeface="Times New Roman" pitchFamily="18" charset="0"/>
              </a:rPr>
              <a:t> Využívají se v případech, kdy je nutné vzhled oka kosmeticky upravit -</a:t>
            </a:r>
          </a:p>
          <a:p>
            <a:r>
              <a:rPr lang="cs-CZ" sz="2400" b="1" i="1" dirty="0" smtClean="0">
                <a:latin typeface="Times New Roman" pitchFamily="18" charset="0"/>
                <a:cs typeface="Times New Roman" pitchFamily="18" charset="0"/>
              </a:rPr>
              <a:t>např. pro překrytí jizev na rohovce. </a:t>
            </a:r>
          </a:p>
          <a:p>
            <a:r>
              <a:rPr lang="cs-CZ" sz="2400" b="1" i="1" dirty="0" smtClean="0">
                <a:latin typeface="Times New Roman" pitchFamily="18" charset="0"/>
                <a:cs typeface="Times New Roman" pitchFamily="18" charset="0"/>
              </a:rPr>
              <a:t>Vyrábějí se buď z </a:t>
            </a:r>
            <a:r>
              <a:rPr lang="cs-CZ" sz="2400" b="1" i="1" dirty="0" err="1" smtClean="0">
                <a:latin typeface="Times New Roman" pitchFamily="18" charset="0"/>
                <a:cs typeface="Times New Roman" pitchFamily="18" charset="0"/>
              </a:rPr>
              <a:t>polymethylmetakrylátu</a:t>
            </a:r>
            <a:r>
              <a:rPr lang="cs-CZ" sz="2400" b="1" i="1" dirty="0" smtClean="0">
                <a:latin typeface="Times New Roman" pitchFamily="18" charset="0"/>
                <a:cs typeface="Times New Roman" pitchFamily="18" charset="0"/>
              </a:rPr>
              <a:t> (tzv. tvrdé čočky) nebo ze silikonového gelu (tzv. měkké čočky).</a:t>
            </a:r>
          </a:p>
        </p:txBody>
      </p:sp>
      <p:pic>
        <p:nvPicPr>
          <p:cNvPr id="35842" name="Picture 2"/>
          <p:cNvPicPr>
            <a:picLocks noChangeAspect="1" noChangeArrowheads="1"/>
          </p:cNvPicPr>
          <p:nvPr/>
        </p:nvPicPr>
        <p:blipFill>
          <a:blip r:embed="rId4" cstate="print"/>
          <a:srcRect/>
          <a:stretch>
            <a:fillRect/>
          </a:stretch>
        </p:blipFill>
        <p:spPr bwMode="auto">
          <a:xfrm>
            <a:off x="5220072" y="0"/>
            <a:ext cx="3923928" cy="3096344"/>
          </a:xfrm>
          <a:prstGeom prst="rect">
            <a:avLst/>
          </a:prstGeom>
          <a:noFill/>
          <a:ln w="9525">
            <a:noFill/>
            <a:miter lim="800000"/>
            <a:headEnd/>
            <a:tailEnd/>
          </a:ln>
        </p:spPr>
      </p:pic>
      <p:sp>
        <p:nvSpPr>
          <p:cNvPr id="10" name="TextovéPole 9"/>
          <p:cNvSpPr txBox="1"/>
          <p:nvPr/>
        </p:nvSpPr>
        <p:spPr>
          <a:xfrm>
            <a:off x="179512" y="2852936"/>
            <a:ext cx="3600400" cy="830997"/>
          </a:xfrm>
          <a:prstGeom prst="rect">
            <a:avLst/>
          </a:prstGeom>
          <a:solidFill>
            <a:srgbClr val="FFFF66"/>
          </a:solidFill>
          <a:ln w="38100">
            <a:solidFill>
              <a:srgbClr val="00CCFF"/>
            </a:solidFill>
          </a:ln>
        </p:spPr>
        <p:txBody>
          <a:bodyPr wrap="square" rtlCol="0">
            <a:spAutoFit/>
          </a:bodyPr>
          <a:lstStyle/>
          <a:p>
            <a:r>
              <a:rPr lang="cs-CZ" sz="2400" b="1" i="1" dirty="0" smtClean="0">
                <a:solidFill>
                  <a:srgbClr val="7030A0"/>
                </a:solidFill>
                <a:latin typeface="Times New Roman" pitchFamily="18" charset="0"/>
                <a:cs typeface="Times New Roman" pitchFamily="18" charset="0"/>
              </a:rPr>
              <a:t>KONTAKTNÍ PROTÉZY</a:t>
            </a:r>
          </a:p>
          <a:p>
            <a:r>
              <a:rPr lang="cs-CZ" sz="2400" b="1" i="1" dirty="0" smtClean="0">
                <a:solidFill>
                  <a:srgbClr val="7030A0"/>
                </a:solidFill>
                <a:latin typeface="Times New Roman" pitchFamily="18" charset="0"/>
                <a:cs typeface="Times New Roman" pitchFamily="18" charset="0"/>
              </a:rPr>
              <a:t>(KONTKTNÍ ČOČKY)</a:t>
            </a:r>
            <a:endParaRPr lang="cs-CZ" sz="2400" b="1" i="1" dirty="0">
              <a:solidFill>
                <a:srgbClr val="7030A0"/>
              </a:solidFill>
              <a:latin typeface="Times New Roman" pitchFamily="18" charset="0"/>
              <a:cs typeface="Times New Roman" pitchFamily="18" charset="0"/>
            </a:endParaRPr>
          </a:p>
        </p:txBody>
      </p:sp>
      <p:pic>
        <p:nvPicPr>
          <p:cNvPr id="35843" name="Picture 3"/>
          <p:cNvPicPr>
            <a:picLocks noChangeAspect="1" noChangeArrowheads="1"/>
          </p:cNvPicPr>
          <p:nvPr/>
        </p:nvPicPr>
        <p:blipFill>
          <a:blip r:embed="rId5" cstate="print"/>
          <a:srcRect/>
          <a:stretch>
            <a:fillRect/>
          </a:stretch>
        </p:blipFill>
        <p:spPr bwMode="auto">
          <a:xfrm>
            <a:off x="5148064" y="3356992"/>
            <a:ext cx="3995936" cy="331236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 calcmode="lin" valueType="num">
                                      <p:cBhvr additive="base">
                                        <p:cTn id="19"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anim calcmode="lin" valueType="num">
                                      <p:cBhvr additive="base">
                                        <p:cTn id="25"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2" end="2"/>
                                            </p:txEl>
                                          </p:spTgt>
                                        </p:tgtEl>
                                        <p:attrNameLst>
                                          <p:attrName>style.visibility</p:attrName>
                                        </p:attrNameLst>
                                      </p:cBhvr>
                                      <p:to>
                                        <p:strVal val="visible"/>
                                      </p:to>
                                    </p:set>
                                    <p:anim calcmode="lin" valueType="num">
                                      <p:cBhvr additive="base">
                                        <p:cTn id="3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TextovéPole 19"/>
          <p:cNvSpPr txBox="1"/>
          <p:nvPr/>
        </p:nvSpPr>
        <p:spPr>
          <a:xfrm>
            <a:off x="179512" y="1700808"/>
            <a:ext cx="8964488" cy="461665"/>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Vkládají se do spojivkového vaku pod víčka. </a:t>
            </a:r>
            <a:endParaRPr lang="cs-CZ" sz="2400" b="1" i="1" dirty="0">
              <a:solidFill>
                <a:srgbClr val="CC00CC"/>
              </a:solidFill>
              <a:latin typeface="Times New Roman" pitchFamily="18" charset="0"/>
              <a:cs typeface="Times New Roman" pitchFamily="18" charset="0"/>
            </a:endParaRPr>
          </a:p>
        </p:txBody>
      </p:sp>
      <p:sp>
        <p:nvSpPr>
          <p:cNvPr id="17" name="TextovéPole 16"/>
          <p:cNvSpPr txBox="1"/>
          <p:nvPr/>
        </p:nvSpPr>
        <p:spPr>
          <a:xfrm>
            <a:off x="179512" y="260648"/>
            <a:ext cx="4032448" cy="461665"/>
          </a:xfrm>
          <a:prstGeom prst="rect">
            <a:avLst/>
          </a:prstGeom>
          <a:solidFill>
            <a:srgbClr val="FFFF66"/>
          </a:solidFill>
          <a:ln w="38100">
            <a:solidFill>
              <a:srgbClr val="00CCFF"/>
            </a:solidFill>
          </a:ln>
        </p:spPr>
        <p:txBody>
          <a:bodyPr wrap="square" rtlCol="0">
            <a:spAutoFit/>
          </a:bodyPr>
          <a:lstStyle/>
          <a:p>
            <a:r>
              <a:rPr lang="cs-CZ" sz="2400" b="1" i="1" dirty="0" smtClean="0">
                <a:solidFill>
                  <a:srgbClr val="0000FF"/>
                </a:solidFill>
                <a:latin typeface="Times New Roman" pitchFamily="18" charset="0"/>
                <a:cs typeface="Times New Roman" pitchFamily="18" charset="0"/>
              </a:rPr>
              <a:t>KOSMETICKÉ PROTÉZY</a:t>
            </a:r>
            <a:endParaRPr lang="cs-CZ" sz="2400" b="1" i="1" dirty="0">
              <a:solidFill>
                <a:srgbClr val="0000FF"/>
              </a:solidFill>
              <a:latin typeface="Times New Roman" pitchFamily="18" charset="0"/>
              <a:cs typeface="Times New Roman" pitchFamily="18" charset="0"/>
            </a:endParaRPr>
          </a:p>
        </p:txBody>
      </p:sp>
      <p:sp>
        <p:nvSpPr>
          <p:cNvPr id="23" name="TextovéPole 22"/>
          <p:cNvSpPr txBox="1"/>
          <p:nvPr/>
        </p:nvSpPr>
        <p:spPr>
          <a:xfrm>
            <a:off x="179512" y="836712"/>
            <a:ext cx="8964488" cy="830997"/>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Jde o protézy ze skla nebo z akrylátu, které nahrazují </a:t>
            </a:r>
            <a:r>
              <a:rPr lang="cs-CZ" sz="2400" b="1" i="1" dirty="0" err="1" smtClean="0">
                <a:latin typeface="Times New Roman" pitchFamily="18" charset="0"/>
                <a:cs typeface="Times New Roman" pitchFamily="18" charset="0"/>
              </a:rPr>
              <a:t>enukleované</a:t>
            </a:r>
            <a:r>
              <a:rPr lang="cs-CZ" sz="2400" b="1" i="1" dirty="0" smtClean="0">
                <a:latin typeface="Times New Roman" pitchFamily="18" charset="0"/>
                <a:cs typeface="Times New Roman" pitchFamily="18" charset="0"/>
              </a:rPr>
              <a:t> či </a:t>
            </a:r>
            <a:r>
              <a:rPr lang="cs-CZ" sz="2400" b="1" i="1" dirty="0" err="1" smtClean="0">
                <a:latin typeface="Times New Roman" pitchFamily="18" charset="0"/>
                <a:cs typeface="Times New Roman" pitchFamily="18" charset="0"/>
              </a:rPr>
              <a:t>eviscerované</a:t>
            </a:r>
            <a:r>
              <a:rPr lang="cs-CZ" sz="2400" b="1" i="1" dirty="0" smtClean="0">
                <a:latin typeface="Times New Roman" pitchFamily="18" charset="0"/>
                <a:cs typeface="Times New Roman" pitchFamily="18" charset="0"/>
              </a:rPr>
              <a:t> oko. </a:t>
            </a:r>
            <a:endParaRPr lang="cs-CZ" sz="2400" b="1" i="1" dirty="0">
              <a:solidFill>
                <a:srgbClr val="CC00CC"/>
              </a:solidFill>
              <a:latin typeface="Times New Roman" pitchFamily="18" charset="0"/>
              <a:cs typeface="Times New Roman" pitchFamily="18" charset="0"/>
            </a:endParaRPr>
          </a:p>
        </p:txBody>
      </p:sp>
      <p:sp>
        <p:nvSpPr>
          <p:cNvPr id="7" name="TextovéPole 6"/>
          <p:cNvSpPr txBox="1"/>
          <p:nvPr/>
        </p:nvSpPr>
        <p:spPr>
          <a:xfrm>
            <a:off x="179512" y="2276872"/>
            <a:ext cx="9116888" cy="2308324"/>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Význam nošení oční protézy spočívá v tom, že:</a:t>
            </a:r>
          </a:p>
          <a:p>
            <a:pPr>
              <a:buClr>
                <a:srgbClr val="7030A0"/>
              </a:buClr>
              <a:buFont typeface="Wingdings" pitchFamily="2" charset="2"/>
              <a:buChar char="Ø"/>
            </a:pPr>
            <a:r>
              <a:rPr lang="cs-CZ" sz="2400" b="1" i="1" dirty="0" smtClean="0">
                <a:latin typeface="Times New Roman" pitchFamily="18" charset="0"/>
                <a:cs typeface="Times New Roman" pitchFamily="18" charset="0"/>
              </a:rPr>
              <a:t> zabraňuje stahování zbylých očních svalů</a:t>
            </a:r>
          </a:p>
          <a:p>
            <a:pPr>
              <a:buClr>
                <a:srgbClr val="7030A0"/>
              </a:buClr>
              <a:buFont typeface="Wingdings" pitchFamily="2" charset="2"/>
              <a:buChar char="Ø"/>
            </a:pPr>
            <a:r>
              <a:rPr lang="cs-CZ" sz="2400" b="1" i="1" dirty="0" smtClean="0">
                <a:latin typeface="Times New Roman" pitchFamily="18" charset="0"/>
                <a:cs typeface="Times New Roman" pitchFamily="18" charset="0"/>
              </a:rPr>
              <a:t> drží víčka a zajišťuje jejich funkci</a:t>
            </a:r>
          </a:p>
          <a:p>
            <a:pPr>
              <a:buClr>
                <a:srgbClr val="7030A0"/>
              </a:buClr>
              <a:buFont typeface="Wingdings" pitchFamily="2" charset="2"/>
              <a:buChar char="Ø"/>
            </a:pPr>
            <a:r>
              <a:rPr lang="cs-CZ" sz="2400" b="1" i="1" dirty="0" smtClean="0">
                <a:latin typeface="Times New Roman" pitchFamily="18" charset="0"/>
                <a:cs typeface="Times New Roman" pitchFamily="18" charset="0"/>
              </a:rPr>
              <a:t> pomáhá zachovávat pravidelný odtok slznými cestami</a:t>
            </a:r>
          </a:p>
          <a:p>
            <a:pPr>
              <a:buClr>
                <a:srgbClr val="7030A0"/>
              </a:buClr>
              <a:buFont typeface="Wingdings" pitchFamily="2" charset="2"/>
              <a:buChar char="Ø"/>
            </a:pPr>
            <a:r>
              <a:rPr lang="cs-CZ" sz="2400" b="1" i="1" dirty="0" smtClean="0">
                <a:latin typeface="Times New Roman" pitchFamily="18" charset="0"/>
                <a:cs typeface="Times New Roman" pitchFamily="18" charset="0"/>
              </a:rPr>
              <a:t> chrání spojivkovou dutinu </a:t>
            </a:r>
          </a:p>
          <a:p>
            <a:pPr>
              <a:buClr>
                <a:srgbClr val="7030A0"/>
              </a:buClr>
              <a:buFont typeface="Wingdings" pitchFamily="2" charset="2"/>
              <a:buChar char="Ø"/>
            </a:pPr>
            <a:r>
              <a:rPr lang="cs-CZ" sz="2400" b="1" i="1" dirty="0" smtClean="0">
                <a:latin typeface="Times New Roman" pitchFamily="18" charset="0"/>
                <a:cs typeface="Times New Roman" pitchFamily="18" charset="0"/>
              </a:rPr>
              <a:t> zabezpečuje i přijatelný vzhled tváře.</a:t>
            </a:r>
            <a:endParaRPr lang="cs-CZ" sz="2400" b="1" i="1" dirty="0">
              <a:solidFill>
                <a:srgbClr val="CC00CC"/>
              </a:solidFill>
              <a:latin typeface="Times New Roman" pitchFamily="18" charset="0"/>
              <a:cs typeface="Times New Roman" pitchFamily="18" charset="0"/>
            </a:endParaRPr>
          </a:p>
        </p:txBody>
      </p:sp>
      <p:sp>
        <p:nvSpPr>
          <p:cNvPr id="8" name="TextovéPole 7"/>
          <p:cNvSpPr txBox="1"/>
          <p:nvPr/>
        </p:nvSpPr>
        <p:spPr>
          <a:xfrm>
            <a:off x="179512" y="4797152"/>
            <a:ext cx="8964488" cy="1200329"/>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Mohou mít tvar celé oční koule (kulovité) nebo jen tvar předního segmentu, kdy se jejich tloušťka pohybuje okolo 1 cm a postupně se k okrajům snižuje.</a:t>
            </a:r>
            <a:endParaRPr lang="cs-CZ" sz="2400" b="1" i="1" dirty="0">
              <a:solidFill>
                <a:srgbClr val="CC00CC"/>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 calcmode="lin" valueType="num">
                                      <p:cBhvr additive="base">
                                        <p:cTn id="7"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xEl>
                                              <p:pRg st="0" end="0"/>
                                            </p:txEl>
                                          </p:spTgt>
                                        </p:tgtEl>
                                        <p:attrNameLst>
                                          <p:attrName>style.visibility</p:attrName>
                                        </p:attrNameLst>
                                      </p:cBhvr>
                                      <p:to>
                                        <p:strVal val="visible"/>
                                      </p:to>
                                    </p:set>
                                    <p:anim calcmode="lin" valueType="num">
                                      <p:cBhvr additive="base">
                                        <p:cTn id="13"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 calcmode="lin" valueType="num">
                                      <p:cBhvr additive="base">
                                        <p:cTn id="25"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anim calcmode="lin" valueType="num">
                                      <p:cBhvr additive="base">
                                        <p:cTn id="31"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anim calcmode="lin" valueType="num">
                                      <p:cBhvr additive="base">
                                        <p:cTn id="37"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
                                            <p:txEl>
                                              <p:pRg st="4" end="4"/>
                                            </p:txEl>
                                          </p:spTgt>
                                        </p:tgtEl>
                                        <p:attrNameLst>
                                          <p:attrName>style.visibility</p:attrName>
                                        </p:attrNameLst>
                                      </p:cBhvr>
                                      <p:to>
                                        <p:strVal val="visible"/>
                                      </p:to>
                                    </p:set>
                                    <p:anim calcmode="lin" valueType="num">
                                      <p:cBhvr additive="base">
                                        <p:cTn id="43"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
                                            <p:txEl>
                                              <p:pRg st="5" end="5"/>
                                            </p:txEl>
                                          </p:spTgt>
                                        </p:tgtEl>
                                        <p:attrNameLst>
                                          <p:attrName>style.visibility</p:attrName>
                                        </p:attrNameLst>
                                      </p:cBhvr>
                                      <p:to>
                                        <p:strVal val="visible"/>
                                      </p:to>
                                    </p:set>
                                    <p:anim calcmode="lin" valueType="num">
                                      <p:cBhvr additive="base">
                                        <p:cTn id="49"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2"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8">
                                            <p:txEl>
                                              <p:pRg st="0" end="0"/>
                                            </p:txEl>
                                          </p:spTgt>
                                        </p:tgtEl>
                                        <p:attrNameLst>
                                          <p:attrName>style.visibility</p:attrName>
                                        </p:attrNameLst>
                                      </p:cBhvr>
                                      <p:to>
                                        <p:strVal val="visible"/>
                                      </p:to>
                                    </p:set>
                                    <p:anim calcmode="lin" valueType="num">
                                      <p:cBhvr additive="base">
                                        <p:cTn id="55"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TextovéPole 15"/>
          <p:cNvSpPr txBox="1"/>
          <p:nvPr/>
        </p:nvSpPr>
        <p:spPr>
          <a:xfrm>
            <a:off x="2267744" y="260648"/>
            <a:ext cx="4392488" cy="830997"/>
          </a:xfrm>
          <a:prstGeom prst="rect">
            <a:avLst/>
          </a:prstGeom>
          <a:noFill/>
          <a:ln w="38100">
            <a:solidFill>
              <a:srgbClr val="C00000"/>
            </a:solidFill>
          </a:ln>
        </p:spPr>
        <p:txBody>
          <a:bodyPr wrap="square" rtlCol="0">
            <a:spAutoFit/>
          </a:bodyPr>
          <a:lstStyle/>
          <a:p>
            <a:pPr algn="ctr"/>
            <a:r>
              <a:rPr lang="cs-CZ" sz="2400" b="1" i="1" dirty="0" smtClean="0">
                <a:solidFill>
                  <a:srgbClr val="009900"/>
                </a:solidFill>
                <a:latin typeface="Times New Roman" pitchFamily="18" charset="0"/>
                <a:cs typeface="Times New Roman" pitchFamily="18" charset="0"/>
              </a:rPr>
              <a:t>SKLENĚNÉ KOSMETICKÉ OČNÍ PROTÉZY</a:t>
            </a:r>
            <a:endParaRPr lang="cs-CZ" sz="2400" b="1" i="1" dirty="0">
              <a:solidFill>
                <a:srgbClr val="009900"/>
              </a:solidFill>
              <a:latin typeface="Times New Roman" pitchFamily="18" charset="0"/>
              <a:cs typeface="Times New Roman" pitchFamily="18" charset="0"/>
            </a:endParaRPr>
          </a:p>
        </p:txBody>
      </p:sp>
      <p:sp>
        <p:nvSpPr>
          <p:cNvPr id="9" name="TextovéPole 8"/>
          <p:cNvSpPr txBox="1"/>
          <p:nvPr/>
        </p:nvSpPr>
        <p:spPr>
          <a:xfrm>
            <a:off x="179512" y="1268760"/>
            <a:ext cx="8964488" cy="461665"/>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a:t>
            </a:r>
            <a:r>
              <a:rPr lang="pt-BR" sz="2400" b="1" i="1" dirty="0" smtClean="0">
                <a:latin typeface="Times New Roman" pitchFamily="18" charset="0"/>
                <a:cs typeface="Times New Roman" pitchFamily="18" charset="0"/>
              </a:rPr>
              <a:t>Individuální</a:t>
            </a:r>
            <a:r>
              <a:rPr lang="cs-CZ" sz="2400" b="1" i="1" dirty="0" smtClean="0">
                <a:latin typeface="Times New Roman" pitchFamily="18" charset="0"/>
                <a:cs typeface="Times New Roman" pitchFamily="18" charset="0"/>
              </a:rPr>
              <a:t> </a:t>
            </a:r>
            <a:r>
              <a:rPr lang="pt-BR" sz="2400" b="1" i="1" dirty="0" smtClean="0">
                <a:latin typeface="Times New Roman" pitchFamily="18" charset="0"/>
                <a:cs typeface="Times New Roman" pitchFamily="18" charset="0"/>
              </a:rPr>
              <a:t>-</a:t>
            </a:r>
            <a:r>
              <a:rPr lang="cs-CZ" sz="2400" b="1" i="1" dirty="0" smtClean="0">
                <a:latin typeface="Times New Roman" pitchFamily="18" charset="0"/>
                <a:cs typeface="Times New Roman" pitchFamily="18" charset="0"/>
              </a:rPr>
              <a:t> </a:t>
            </a:r>
            <a:r>
              <a:rPr lang="pt-BR" sz="2400" b="1" i="1" dirty="0" smtClean="0">
                <a:latin typeface="Times New Roman" pitchFamily="18" charset="0"/>
                <a:cs typeface="Times New Roman" pitchFamily="18" charset="0"/>
              </a:rPr>
              <a:t>speciální: vyrábí se zákazníkovi „na míru“</a:t>
            </a:r>
            <a:r>
              <a:rPr lang="cs-CZ" sz="2400" b="1" i="1" dirty="0" smtClean="0">
                <a:latin typeface="Times New Roman" pitchFamily="18" charset="0"/>
                <a:cs typeface="Times New Roman" pitchFamily="18" charset="0"/>
              </a:rPr>
              <a:t>.</a:t>
            </a:r>
          </a:p>
        </p:txBody>
      </p:sp>
      <p:sp>
        <p:nvSpPr>
          <p:cNvPr id="10" name="TextovéPole 9"/>
          <p:cNvSpPr txBox="1"/>
          <p:nvPr/>
        </p:nvSpPr>
        <p:spPr>
          <a:xfrm>
            <a:off x="179512" y="1772816"/>
            <a:ext cx="8964488" cy="830997"/>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Sériové – klasické: jsou vyráběny pro potřeby očních oddělení nemocnic. </a:t>
            </a:r>
            <a:endParaRPr lang="cs-CZ" sz="2400" b="1" i="1" dirty="0">
              <a:solidFill>
                <a:srgbClr val="00CC00"/>
              </a:solidFill>
              <a:latin typeface="Times New Roman" pitchFamily="18" charset="0"/>
              <a:cs typeface="Times New Roman" pitchFamily="18" charset="0"/>
            </a:endParaRPr>
          </a:p>
        </p:txBody>
      </p:sp>
      <p:sp>
        <p:nvSpPr>
          <p:cNvPr id="14" name="TextovéPole 13"/>
          <p:cNvSpPr txBox="1"/>
          <p:nvPr/>
        </p:nvSpPr>
        <p:spPr>
          <a:xfrm>
            <a:off x="179512" y="2636912"/>
            <a:ext cx="8964488" cy="4154984"/>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Materiál se dělí do tři skupin:</a:t>
            </a:r>
          </a:p>
          <a:p>
            <a:endParaRPr lang="cs-CZ" sz="2400" b="1" i="1" dirty="0" smtClean="0">
              <a:latin typeface="Times New Roman" pitchFamily="18" charset="0"/>
              <a:cs typeface="Times New Roman" pitchFamily="18" charset="0"/>
            </a:endParaRPr>
          </a:p>
          <a:p>
            <a:r>
              <a:rPr lang="cs-CZ" sz="2400" b="1" i="1" dirty="0" smtClean="0">
                <a:latin typeface="Times New Roman" pitchFamily="18" charset="0"/>
                <a:cs typeface="Times New Roman" pitchFamily="18" charset="0"/>
              </a:rPr>
              <a:t> 1. Oční koule -speciální opálové sklo prosté těžkých kovů (olova, kadmia). Zdravotně nezávadný materiál pro neustálý dotyk se spojivkou.</a:t>
            </a:r>
          </a:p>
          <a:p>
            <a:endParaRPr lang="cs-CZ" sz="2400" b="1" i="1" dirty="0" smtClean="0">
              <a:latin typeface="Times New Roman" pitchFamily="18" charset="0"/>
              <a:cs typeface="Times New Roman" pitchFamily="18" charset="0"/>
            </a:endParaRPr>
          </a:p>
          <a:p>
            <a:r>
              <a:rPr lang="cs-CZ" sz="2400" b="1" i="1" dirty="0" smtClean="0">
                <a:latin typeface="Times New Roman" pitchFamily="18" charset="0"/>
                <a:cs typeface="Times New Roman" pitchFamily="18" charset="0"/>
              </a:rPr>
              <a:t>2. Duhovka -různě barevné tyčinky skla, které se navzájem mísí.</a:t>
            </a:r>
          </a:p>
          <a:p>
            <a:endParaRPr lang="cs-CZ" sz="2400" b="1" i="1" dirty="0" smtClean="0">
              <a:latin typeface="Times New Roman" pitchFamily="18" charset="0"/>
              <a:cs typeface="Times New Roman" pitchFamily="18" charset="0"/>
            </a:endParaRPr>
          </a:p>
          <a:p>
            <a:r>
              <a:rPr lang="cs-CZ" sz="2400" b="1" i="1" dirty="0" smtClean="0">
                <a:latin typeface="Times New Roman" pitchFamily="18" charset="0"/>
                <a:cs typeface="Times New Roman" pitchFamily="18" charset="0"/>
              </a:rPr>
              <a:t>3. Rohovka -speciální čirý krystal, kterým se překryje </a:t>
            </a:r>
          </a:p>
          <a:p>
            <a:r>
              <a:rPr lang="cs-CZ" sz="2400" b="1" i="1" dirty="0" smtClean="0">
                <a:latin typeface="Times New Roman" pitchFamily="18" charset="0"/>
                <a:cs typeface="Times New Roman" pitchFamily="18" charset="0"/>
              </a:rPr>
              <a:t>duhovka. Tím se docílí přirozeného </a:t>
            </a:r>
          </a:p>
          <a:p>
            <a:r>
              <a:rPr lang="cs-CZ" sz="2400" b="1" i="1" dirty="0" smtClean="0">
                <a:latin typeface="Times New Roman" pitchFamily="18" charset="0"/>
                <a:cs typeface="Times New Roman" pitchFamily="18" charset="0"/>
              </a:rPr>
              <a:t>vzhledu protézy.</a:t>
            </a:r>
            <a:endParaRPr lang="cs-CZ" sz="2400" b="1" i="1" dirty="0">
              <a:solidFill>
                <a:srgbClr val="00CC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xEl>
                                              <p:pRg st="0" end="0"/>
                                            </p:txEl>
                                          </p:spTgt>
                                        </p:tgtEl>
                                        <p:attrNameLst>
                                          <p:attrName>style.visibility</p:attrName>
                                        </p:attrNameLst>
                                      </p:cBhvr>
                                      <p:to>
                                        <p:strVal val="visible"/>
                                      </p:to>
                                    </p:set>
                                    <p:anim calcmode="lin" valueType="num">
                                      <p:cBhvr additive="base">
                                        <p:cTn id="1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xEl>
                                              <p:pRg st="2" end="2"/>
                                            </p:txEl>
                                          </p:spTgt>
                                        </p:tgtEl>
                                        <p:attrNameLst>
                                          <p:attrName>style.visibility</p:attrName>
                                        </p:attrNameLst>
                                      </p:cBhvr>
                                      <p:to>
                                        <p:strVal val="visible"/>
                                      </p:to>
                                    </p:set>
                                    <p:anim calcmode="lin" valueType="num">
                                      <p:cBhvr additive="base">
                                        <p:cTn id="25"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
                                            <p:txEl>
                                              <p:pRg st="4" end="4"/>
                                            </p:txEl>
                                          </p:spTgt>
                                        </p:tgtEl>
                                        <p:attrNameLst>
                                          <p:attrName>style.visibility</p:attrName>
                                        </p:attrNameLst>
                                      </p:cBhvr>
                                      <p:to>
                                        <p:strVal val="visible"/>
                                      </p:to>
                                    </p:set>
                                    <p:anim calcmode="lin" valueType="num">
                                      <p:cBhvr additive="base">
                                        <p:cTn id="31"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
                                            <p:txEl>
                                              <p:pRg st="8" end="8"/>
                                            </p:txEl>
                                          </p:spTgt>
                                        </p:tgtEl>
                                        <p:attrNameLst>
                                          <p:attrName>style.visibility</p:attrName>
                                        </p:attrNameLst>
                                      </p:cBhvr>
                                      <p:to>
                                        <p:strVal val="visible"/>
                                      </p:to>
                                    </p:set>
                                    <p:anim calcmode="lin" valueType="num">
                                      <p:cBhvr additive="base">
                                        <p:cTn id="37" dur="500" fill="hold"/>
                                        <p:tgtEl>
                                          <p:spTgt spid="14">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4">
                                            <p:txEl>
                                              <p:pRg st="6" end="6"/>
                                            </p:txEl>
                                          </p:spTgt>
                                        </p:tgtEl>
                                        <p:attrNameLst>
                                          <p:attrName>style.visibility</p:attrName>
                                        </p:attrNameLst>
                                      </p:cBhvr>
                                      <p:to>
                                        <p:strVal val="visible"/>
                                      </p:to>
                                    </p:set>
                                    <p:anim calcmode="lin" valueType="num">
                                      <p:cBhvr additive="base">
                                        <p:cTn id="43" dur="500" fill="hold"/>
                                        <p:tgtEl>
                                          <p:spTgt spid="1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4">
                                            <p:txEl>
                                              <p:pRg st="7" end="7"/>
                                            </p:txEl>
                                          </p:spTgt>
                                        </p:tgtEl>
                                        <p:attrNameLst>
                                          <p:attrName>style.visibility</p:attrName>
                                        </p:attrNameLst>
                                      </p:cBhvr>
                                      <p:to>
                                        <p:strVal val="visible"/>
                                      </p:to>
                                    </p:set>
                                    <p:anim calcmode="lin" valueType="num">
                                      <p:cBhvr additive="base">
                                        <p:cTn id="4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4">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ovéPole 15"/>
          <p:cNvSpPr txBox="1"/>
          <p:nvPr/>
        </p:nvSpPr>
        <p:spPr>
          <a:xfrm>
            <a:off x="179512" y="1124744"/>
            <a:ext cx="8856984" cy="461665"/>
          </a:xfrm>
          <a:prstGeom prst="rect">
            <a:avLst/>
          </a:prstGeom>
          <a:noFill/>
          <a:ln w="38100">
            <a:solidFill>
              <a:srgbClr val="C00000"/>
            </a:solidFill>
          </a:ln>
        </p:spPr>
        <p:txBody>
          <a:bodyPr wrap="square" rtlCol="0">
            <a:spAutoFit/>
          </a:bodyPr>
          <a:lstStyle/>
          <a:p>
            <a:pPr algn="ctr"/>
            <a:r>
              <a:rPr lang="cs-CZ" sz="2400" b="1" i="1" dirty="0" smtClean="0">
                <a:solidFill>
                  <a:srgbClr val="009900"/>
                </a:solidFill>
                <a:latin typeface="Times New Roman" pitchFamily="18" charset="0"/>
                <a:cs typeface="Times New Roman" pitchFamily="18" charset="0"/>
              </a:rPr>
              <a:t>VÝROBA SKLENĚNÝCH KOSMETICKÝCH OČNÍCH PROTÉZ</a:t>
            </a:r>
            <a:endParaRPr lang="cs-CZ" sz="2400" b="1" i="1" dirty="0">
              <a:solidFill>
                <a:srgbClr val="009900"/>
              </a:solidFill>
              <a:latin typeface="Times New Roman" pitchFamily="18" charset="0"/>
              <a:cs typeface="Times New Roman" pitchFamily="18" charset="0"/>
            </a:endParaRPr>
          </a:p>
        </p:txBody>
      </p:sp>
      <p:sp>
        <p:nvSpPr>
          <p:cNvPr id="6" name="TextovéPole 5"/>
          <p:cNvSpPr txBox="1"/>
          <p:nvPr/>
        </p:nvSpPr>
        <p:spPr>
          <a:xfrm>
            <a:off x="179512" y="1772816"/>
            <a:ext cx="8964488" cy="830997"/>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Skleněná oční protéza se vyrábí na speciálně upraveném sklofoukačském kahanu. </a:t>
            </a:r>
          </a:p>
        </p:txBody>
      </p:sp>
      <p:sp>
        <p:nvSpPr>
          <p:cNvPr id="7" name="TextovéPole 6"/>
          <p:cNvSpPr txBox="1"/>
          <p:nvPr/>
        </p:nvSpPr>
        <p:spPr>
          <a:xfrm>
            <a:off x="107504" y="2564904"/>
            <a:ext cx="9036496" cy="830997"/>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Surovina se dováží ze zahraničí, musí být z homogenních a stejných kmenů kryolitu. </a:t>
            </a:r>
          </a:p>
        </p:txBody>
      </p:sp>
      <p:sp>
        <p:nvSpPr>
          <p:cNvPr id="8" name="TextovéPole 7"/>
          <p:cNvSpPr txBox="1"/>
          <p:nvPr/>
        </p:nvSpPr>
        <p:spPr>
          <a:xfrm>
            <a:off x="107504" y="3429000"/>
            <a:ext cx="9036496" cy="461665"/>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Dánsko, Rusko, USA, Brazílie, Niger.</a:t>
            </a:r>
          </a:p>
        </p:txBody>
      </p:sp>
      <p:pic>
        <p:nvPicPr>
          <p:cNvPr id="36869" name="Picture 5"/>
          <p:cNvPicPr>
            <a:picLocks noChangeAspect="1" noChangeArrowheads="1"/>
          </p:cNvPicPr>
          <p:nvPr/>
        </p:nvPicPr>
        <p:blipFill>
          <a:blip r:embed="rId4" cstate="print"/>
          <a:srcRect/>
          <a:stretch>
            <a:fillRect/>
          </a:stretch>
        </p:blipFill>
        <p:spPr bwMode="auto">
          <a:xfrm>
            <a:off x="2483768" y="4509120"/>
            <a:ext cx="3981450" cy="1809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ovéPole 5"/>
          <p:cNvSpPr txBox="1"/>
          <p:nvPr/>
        </p:nvSpPr>
        <p:spPr>
          <a:xfrm>
            <a:off x="179512" y="260648"/>
            <a:ext cx="8964488" cy="461665"/>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Kryolit </a:t>
            </a:r>
            <a:r>
              <a:rPr lang="cs-CZ" sz="2400" b="1" dirty="0" smtClean="0"/>
              <a:t>Na</a:t>
            </a:r>
            <a:r>
              <a:rPr lang="cs-CZ" sz="2400" b="1" baseline="-25000" dirty="0" smtClean="0"/>
              <a:t>3</a:t>
            </a:r>
            <a:r>
              <a:rPr lang="cs-CZ" sz="2400" b="1" dirty="0" smtClean="0"/>
              <a:t>[AlF</a:t>
            </a:r>
            <a:r>
              <a:rPr lang="cs-CZ" sz="2400" b="1" baseline="-25000" dirty="0" smtClean="0"/>
              <a:t>6</a:t>
            </a:r>
            <a:r>
              <a:rPr lang="cs-CZ" sz="2400" b="1" dirty="0" smtClean="0"/>
              <a:t>]</a:t>
            </a:r>
            <a:r>
              <a:rPr lang="cs-CZ" sz="2400" b="1" i="1" dirty="0" smtClean="0">
                <a:latin typeface="Times New Roman" pitchFamily="18" charset="0"/>
                <a:cs typeface="Times New Roman" pitchFamily="18" charset="0"/>
              </a:rPr>
              <a:t>- </a:t>
            </a:r>
            <a:r>
              <a:rPr lang="cs-CZ" sz="2400" b="1" i="1" dirty="0" err="1" smtClean="0">
                <a:latin typeface="Times New Roman" pitchFamily="18" charset="0"/>
                <a:cs typeface="Times New Roman" pitchFamily="18" charset="0"/>
              </a:rPr>
              <a:t>hexafluorohlinitan</a:t>
            </a:r>
            <a:r>
              <a:rPr lang="cs-CZ" sz="2400" b="1" i="1" dirty="0" smtClean="0">
                <a:latin typeface="Times New Roman" pitchFamily="18" charset="0"/>
                <a:cs typeface="Times New Roman" pitchFamily="18" charset="0"/>
              </a:rPr>
              <a:t> sodný </a:t>
            </a:r>
          </a:p>
        </p:txBody>
      </p:sp>
      <p:sp>
        <p:nvSpPr>
          <p:cNvPr id="37893" name="AutoShape 5" descr="data:image/jpeg;base64,/9j/4AAQSkZJRgABAQAAAQABAAD/2wCEAAkGBhASEA8QEBAPDxUQEA0QEBAPDw8NDw8PFBAVFBQQFBUXGyYeFxkjGRQUHy8gIycpLCwsFR4xNTAqNSYrLCkBCQoKDgwOGg8PGikfHyUsKS0tLCwpKSksLCkpKikpLCksKSwsKSwpLCksKSkpLCwpKSwpLCwpKSwpKSksKSwsLP/AABEIAJwA0AMBIgACEQEDEQH/xAAbAAACAwEBAQAAAAAAAAAAAAADBAABBQIGB//EADYQAAIBAwIEBAUDAwMFAAAAAAABAgMEESExBRJBURQiYXETMoGRsQah8CPB0Qey4RVCUmJy/8QAGwEAAgMBAQEAAAAAAAAAAAAAAgQBAwUABgf/xAAvEQACAgAFAwIEBQUAAAAAAAAAAQIDBBESITETQVEFMiJhcYFCobHB0RQjM2KR/9oADAMBAAIRAxEAPwD6YWiHFSqkss865ZLNjoQ6Qn/1CJa4hEp68PJOljhEKq/iX4+IXXh5I0sbJgVjfRHKKyhmiDv9m4Enp5KIXcR5VndfgVhfJvC+pE105qEtmSt1mhkgrPiEc4QWd3FAa4ZN58E6WGLQv4yJPGRB60PJOljBBfxiJ42JPWgnyRpYwQBSvIyzh7LLJ4tB9SOSefJ2lhyYF/GRJ4xEdaHk7SxgjAxu0c+MiE7IpJtkaWHJkX8ZEnjEd1Y+TtLDkKpzyso6LE8wRcVv/lGhW/8AlEbvYy2PJkZImUU2eezG8jtSKdcBOqSzoupNR6dfYsqhK2ahHlhOKSzZscLt3LzM36FH/kBZW6SSRoNKMX0xrI+iYaiOFpUF9zFts1szOM3KjDHWX4MiNPlj6y/ZDE5OrUc3stvYBczy39keYx+I1t3LvtH6d39x6iOSUQdtTzP2DVHls6tIYi5ehwlp7sz5LRRGPnNl/Mjhgqk3ovUNIFRhmaFlvJLywkthqoscq9MgZB6683ssAJjWLa6ryAhwXw75prvFnUicMXmfrodzQT3w8X83/JH4mgZaOWdRKE9w8juCOO69QkTmovN7ob5p+j/Ur7nJWTopopQSNGz2GMALLYYNmr2oVlyKivEPlGhPiXyil/8AjYceTHkwU5EnIBUmedH4oqW56fgfD+WKbWr1f+DJ4NY88uZrRfk9fbUdj13oeB0R/qJ9+BDG3fgQe3p4Wft7mfxq6eFTW8tZf4NKvWUIuT2itDAoZlKVSXV5NDH2t/2o8y5+S7idEd9Rc/JDC+olu0GuZ5YO3hlnksTZ1rVGPHCNSC0rMZqaU8egutkMXzxhdgEtgsW8p6V2WREQNRh+H09ReZoWEcP6AYNa74r5hz2iCqLzSAVQrfml9fyCqAXSznJ/NkQWwXh6wdVl5pL1KtEd3UfO/VJjUFnhX8n+wD94u0XFallIVRYGOay2ZeC5LMWPULUpR8r9CqQMoshQEaFmtBgBabBzZq9qFZciuRLib8o5kR4o/KKX/wCNlkPcYNSQOlTc5JLqzmctTb4BYZ8/fYzPT8I8Tcodu/0HLbFXBs2OGWShFJL+dzZpR0A29HHQu9ufhwb67RXeR9Ak41wyXCRgtubM7itbnmqUdo6v3BV2orC6FUIcur+aWrf5Qtd1NTzGNsddbnL3T/JeDQrh28AG+ozZx1Fkh6gsRbMbBx1XJ+N/+DUuMgF3PL+oObJU+ZFTKLJuUmyYo4iss0bVaZEqEdTQpLy/cd9PjnY34TBs4EesgczuL1ZzJCM+Qoh7fYLex80X3QOjsHv15YP6fsamGWeHsX0ZVL3IUkjnB2zkQT3LQi2Oo7HMGdxQ9hZabEVy4ARjuvUh3OOJe5TRFkdM2jk9h+02GGAtNg7NSr2oWlyI5M/i78g82Z/F35BS/wBjLq18RhW1LnnFfzB7Lh7UUjyfCqbdRfX+x6FVOV4zsPehqMKnLywcbm2keid7BLV69upn3EuZp6rCePT1M11Wnn1H7auno/qegShLZmek47gKtTRvbTEV6GdN5l9TX4pbpR5o7LBixl5voeN9a1RuSfg0cO9UQ9NDctIgKEctINcvGFsL4WLhTO37Fst2kJyfmKkcKepcXqZje5dkMUImi9IP/wCROitjRuKX9OT7I3fTK267JrwK2yyaRiwepCo7kT1MRjK4GqWw7dw/o57OLE6RouOaUl/6P8ZN30yOuNkf9RW3bJmR0RyyQkVJmQ+RhcBoBIbgqbCp/kZreTTK2S5Xyvs8AcGpO3Uqc8bpcyMxbGl6hS4WKXkrrlmh+02DsDabBmX1exFUuTPZncX+Q0ZCHEKbkkl1FbIuUWkXweTzEuC2z1l30X+Tvid/yvljvjfsPVGqNJJfNJYXt3POVMyk+vQPF2/0lccLW/i7/cmC6snN8Ho+H1k6fm+bljyru3uG5nB8r75fv2FrOlyR+I9o4UfV9/ohK4qybevXPq/U07sbXha4695C6qcpPI2L3iK+G49XgzaMW3lf8C9GnzPV6LVv+w7T556JeWKzhLRRRkTz9Qn1rNlwkXxgqlpQ5bSxuVxCvnHXlWMgoz0+2C50XyuWMxzhvs2Nyw+rDdCv6kcSzYhSlqw8BdU+WbW6ayvYNIwsNg5W2NS2UeRiUskNU7h6YQ3O/fI4YxzdRGHKlHD1eW/T0DwpqWmT1WGw6jW648MSsazzfYUk2msnUWN3lhyYT1i0sPtLsIQPM+oYN4WeXZjdU1OOaNCnsalnNbZ3TX7YMmm9BqlI2vR8PZHOcls0K3yT2Mx6Sa9WinI1alpCW6w+63My7tpQeHs9n0fp7mfjvTraM55ZxLqrYz2OqUg6YpSmNw7i1EHY1GIctjStK2N+qwzNlT5W0+7x6oNRnkdjSUlqs/k9TfhHfUop7oRU9DA2mwcqNu46dOjLYioSgtMuQm890ZkglKgvmlskzmlHLOuMVOWnyLTO/sdU1VGV0uFx9Q3u9KPP8SvOeTk/aK7I54Za80l/PqL1NWkumxrU0qdPPWWi9urMHDN23Svtey+J/shxvTHSjq8rpvlj8sdI+vd/UzKs/MwzYpNZl9RK/ESvsc5dwoR0oetNYt93+w5SX0XcTtppPAzK5xGS77ex6DBuM6I78FUtpHTrpeuo9VvofCUFhuLXTdd0+hhKe2fcYk1q1ouibyO1XOtNAyhmdOqsxz7HHO29NcilatqHtrhLlkt0/uK4ayFtk4fPP8iZJpJhZzawtcrf3GbCbc0tOm5l1Kzcm28Z1G7e7SgopPmy8y/BpUrRLNFcviRp3fEMtxb0T26ZM63nz1GvXP0Ebi51/cPwmoud+39xPHWwxF9dT85kwg4RbNnIaWmNtVnQVydwRsxW4s+ByjLVBr+1zFpprKzFvuDtqXXK0116jN1PMY475a7dNxqUFOOmXDKM2pZo8sptfzqaUtIxXfBizuF8Wa6c0v8AcbFWWVFrseV9KglbYvH8mld2GKC0bzjGy75HqEzFjX/YftauWsdcYPSVyEZxNuVPK91+5ntGjRllexn1Jav3Yri1tmDX4AWsEk5PoZvFqnlbZo3FT/tXTf3MrieqwZOOl/b6ceF+ozXnnqMuwoNyz3f2XVhbmrmWmy0XsGX9OnpvPRekerFDCxD6NSp7vd/shyHxPM5nLCbOKC3b6krPZBoozS0phFNP5isE5S6jEToecTmkypyh0OJ1mXVovdfYE5DFuPts+REYpApnDbw0njKeG+ja0f3DLL2CwodxWq2VUtcQ2kz5RxHhd3GpJ1vjc2V5lKUoy9Vg9b+jLm65JqvzuKUfhyqZ5s/+OuuMHqq1DP0FXHubD9YslHTkVLDxTzBz5tWEsrpwmm9tUyi/h5MyF8o2KzvmXOKayPR866amTffqu3oy5XLmln5YLna98bF0qjjBxbbWH7o8Zffp+4UZqi48zbaqYznXVtPqewo9UonHVnkzNnRJPI93w39aW85qGZQbaXnjypt9Mm9f3qhSlJ9tPWXY+X8L4FW5IxryWdOaSWG1nOEu+h6W8u5TxnRRWEs5wu79Q8T6zTXW9Dzl2BrwrcviEZTeW+7ybdhec1Plb1iZHIHtKeunZnlcLjXRZ1PPJo2VqSyE/wBRfquFv5UuaT2ijAt/9Q7hPRU49VFtt+25scW/Svxqjqxkoywk1LPK/ZowrT/SuXxviTqxSzzYzKbbPS1+p1vcRlXlsfVP0n+oXcUHOS5WvfDY/JiHBbOFKkoQWi6vVv1Y7JhzvdyTF9OTFnIVvFiOWNIXvaeY6GXa2otrkujyZNxW5nnZLCS7I4QVWcuxcrSWNjBnG2yTlJbsaUkhWmsyb+wbAWjYSS2CeCl2A6U/AWpAEjpBvBy7Fq0l2J6U/BGpATidNMa8JLsU7OXY7pT8E60LRh6FsYVnLsR2UiejPwTrQsczppjngpdivAy7EdGfg7WhFW6CRpJdBtWMux0rKRPQn4O1oW5QdS37D/g2X4KQaon4O6iMlwZxymx4F9iLh/oF0Z+AdaMqnRb6DlKhgajZPsdq0YcaJ+DnYgKWhxJDXhZFeFl2GI1yXYqbQ1YvyjaQG1p4QfJtV+1CsuRMtFFooYRaRfKiIsgkmC0iEOOLwXgrJZxxMF4IQk4mCYIQk4mC8EIScWkTBCEkEwQhDsiCELRAjsyYIWQJIgrBMFsoI4hMlEJIP//Z"/>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38914" name="Picture 2" descr="File:Kryolith2.jpg">
            <a:hlinkClick r:id="rId4"/>
          </p:cNvPr>
          <p:cNvPicPr>
            <a:picLocks noChangeAspect="1" noChangeArrowheads="1"/>
          </p:cNvPicPr>
          <p:nvPr/>
        </p:nvPicPr>
        <p:blipFill>
          <a:blip r:embed="rId5" cstate="print"/>
          <a:srcRect/>
          <a:stretch>
            <a:fillRect/>
          </a:stretch>
        </p:blipFill>
        <p:spPr bwMode="auto">
          <a:xfrm>
            <a:off x="0" y="764704"/>
            <a:ext cx="9144000" cy="609329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179512" y="980728"/>
            <a:ext cx="8964488" cy="461665"/>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Fáze výroby skleněné kosmetické oční protézy:</a:t>
            </a:r>
            <a:endParaRPr lang="cs-CZ" sz="2400" b="1" i="1" dirty="0">
              <a:solidFill>
                <a:srgbClr val="0000FF"/>
              </a:solidFill>
              <a:latin typeface="Times New Roman" pitchFamily="18" charset="0"/>
              <a:cs typeface="Times New Roman" pitchFamily="18" charset="0"/>
            </a:endParaRPr>
          </a:p>
        </p:txBody>
      </p:sp>
      <p:sp>
        <p:nvSpPr>
          <p:cNvPr id="37893" name="AutoShape 5" descr="data:image/jpeg;base64,/9j/4AAQSkZJRgABAQAAAQABAAD/2wCEAAkGBhASEA8QEBAPDxUQEA0QEBAPDw8NDw8PFBAVFBQQFBUXGyYeFxkjGRQUHy8gIycpLCwsFR4xNTAqNSYrLCkBCQoKDgwOGg8PGikfHyUsKS0tLCwpKSksLCkpKikpLCksKSwsKSwpLCksKSkpLCwpKSwpLCwpKSwpKSksKSwsLP/AABEIAJwA0AMBIgACEQEDEQH/xAAbAAACAwEBAQAAAAAAAAAAAAADBAABBQIGB//EADYQAAIBAwIEBAUDAwMFAAAAAAABAgMEESExBRJBURQiYXETMoGRsQah8CPB0Qey4RVCUmJy/8QAGwEAAgMBAQEAAAAAAAAAAAAAAgQBAwUABgf/xAAvEQACAgAFAwIEBQUAAAAAAAAAAQIDBBESITETQVEFMiJhcYFCobHB0RQjM2KR/9oADAMBAAIRAxEAPwD6YWiHFSqkss865ZLNjoQ6Qn/1CJa4hEp68PJOljhEKq/iX4+IXXh5I0sbJgVjfRHKKyhmiDv9m4Enp5KIXcR5VndfgVhfJvC+pE105qEtmSt1mhkgrPiEc4QWd3FAa4ZN58E6WGLQv4yJPGRB60PJOljBBfxiJ42JPWgnyRpYwQBSvIyzh7LLJ4tB9SOSefJ2lhyYF/GRJ4xEdaHk7SxgjAxu0c+MiE7IpJtkaWHJkX8ZEnjEd1Y+TtLDkKpzyso6LE8wRcVv/lGhW/8AlEbvYy2PJkZImUU2eezG8jtSKdcBOqSzoupNR6dfYsqhK2ahHlhOKSzZscLt3LzM36FH/kBZW6SSRoNKMX0xrI+iYaiOFpUF9zFts1szOM3KjDHWX4MiNPlj6y/ZDE5OrUc3stvYBczy39keYx+I1t3LvtH6d39x6iOSUQdtTzP2DVHls6tIYi5ehwlp7sz5LRRGPnNl/Mjhgqk3ovUNIFRhmaFlvJLywkthqoscq9MgZB6683ssAJjWLa6ryAhwXw75prvFnUicMXmfrodzQT3w8X83/JH4mgZaOWdRKE9w8juCOO69QkTmovN7ob5p+j/Ur7nJWTopopQSNGz2GMALLYYNmr2oVlyKivEPlGhPiXyil/8AjYceTHkwU5EnIBUmedH4oqW56fgfD+WKbWr1f+DJ4NY88uZrRfk9fbUdj13oeB0R/qJ9+BDG3fgQe3p4Wft7mfxq6eFTW8tZf4NKvWUIuT2itDAoZlKVSXV5NDH2t/2o8y5+S7idEd9Rc/JDC+olu0GuZ5YO3hlnksTZ1rVGPHCNSC0rMZqaU8egutkMXzxhdgEtgsW8p6V2WREQNRh+H09ReZoWEcP6AYNa74r5hz2iCqLzSAVQrfml9fyCqAXSznJ/NkQWwXh6wdVl5pL1KtEd3UfO/VJjUFnhX8n+wD94u0XFallIVRYGOay2ZeC5LMWPULUpR8r9CqQMoshQEaFmtBgBabBzZq9qFZciuRLib8o5kR4o/KKX/wCNlkPcYNSQOlTc5JLqzmctTb4BYZ8/fYzPT8I8Tcodu/0HLbFXBs2OGWShFJL+dzZpR0A29HHQu9ufhwb67RXeR9Ak41wyXCRgtubM7itbnmqUdo6v3BV2orC6FUIcur+aWrf5Qtd1NTzGNsddbnL3T/JeDQrh28AG+ozZx1Fkh6gsRbMbBx1XJ+N/+DUuMgF3PL+oObJU+ZFTKLJuUmyYo4iss0bVaZEqEdTQpLy/cd9PjnY34TBs4EesgczuL1ZzJCM+Qoh7fYLex80X3QOjsHv15YP6fsamGWeHsX0ZVL3IUkjnB2zkQT3LQi2Oo7HMGdxQ9hZabEVy4ARjuvUh3OOJe5TRFkdM2jk9h+02GGAtNg7NSr2oWlyI5M/i78g82Z/F35BS/wBjLq18RhW1LnnFfzB7Lh7UUjyfCqbdRfX+x6FVOV4zsPehqMKnLywcbm2keid7BLV69upn3EuZp6rCePT1M11Wnn1H7auno/qegShLZmek47gKtTRvbTEV6GdN5l9TX4pbpR5o7LBixl5voeN9a1RuSfg0cO9UQ9NDctIgKEctINcvGFsL4WLhTO37Fst2kJyfmKkcKepcXqZje5dkMUImi9IP/wCROitjRuKX9OT7I3fTK267JrwK2yyaRiwepCo7kT1MRjK4GqWw7dw/o57OLE6RouOaUl/6P8ZN30yOuNkf9RW3bJmR0RyyQkVJmQ+RhcBoBIbgqbCp/kZreTTK2S5Xyvs8AcGpO3Uqc8bpcyMxbGl6hS4WKXkrrlmh+02DsDabBmX1exFUuTPZncX+Q0ZCHEKbkkl1FbIuUWkXweTzEuC2z1l30X+Tvid/yvljvjfsPVGqNJJfNJYXt3POVMyk+vQPF2/0lccLW/i7/cmC6snN8Ho+H1k6fm+bljyru3uG5nB8r75fv2FrOlyR+I9o4UfV9/ohK4qybevXPq/U07sbXha4695C6qcpPI2L3iK+G49XgzaMW3lf8C9GnzPV6LVv+w7T556JeWKzhLRRRkTz9Qn1rNlwkXxgqlpQ5bSxuVxCvnHXlWMgoz0+2C50XyuWMxzhvs2Nyw+rDdCv6kcSzYhSlqw8BdU+WbW6ayvYNIwsNg5W2NS2UeRiUskNU7h6YQ3O/fI4YxzdRGHKlHD1eW/T0DwpqWmT1WGw6jW648MSsazzfYUk2msnUWN3lhyYT1i0sPtLsIQPM+oYN4WeXZjdU1OOaNCnsalnNbZ3TX7YMmm9BqlI2vR8PZHOcls0K3yT2Mx6Sa9WinI1alpCW6w+63My7tpQeHs9n0fp7mfjvTraM55ZxLqrYz2OqUg6YpSmNw7i1EHY1GIctjStK2N+qwzNlT5W0+7x6oNRnkdjSUlqs/k9TfhHfUop7oRU9DA2mwcqNu46dOjLYioSgtMuQm890ZkglKgvmlskzmlHLOuMVOWnyLTO/sdU1VGV0uFx9Q3u9KPP8SvOeTk/aK7I54Za80l/PqL1NWkumxrU0qdPPWWi9urMHDN23Svtey+J/shxvTHSjq8rpvlj8sdI+vd/UzKs/MwzYpNZl9RK/ESvsc5dwoR0oetNYt93+w5SX0XcTtppPAzK5xGS77ex6DBuM6I78FUtpHTrpeuo9VvofCUFhuLXTdd0+hhKe2fcYk1q1ouibyO1XOtNAyhmdOqsxz7HHO29NcilatqHtrhLlkt0/uK4ayFtk4fPP8iZJpJhZzawtcrf3GbCbc0tOm5l1Kzcm28Z1G7e7SgopPmy8y/BpUrRLNFcviRp3fEMtxb0T26ZM63nz1GvXP0Ebi51/cPwmoud+39xPHWwxF9dT85kwg4RbNnIaWmNtVnQVydwRsxW4s+ByjLVBr+1zFpprKzFvuDtqXXK0116jN1PMY475a7dNxqUFOOmXDKM2pZo8sptfzqaUtIxXfBizuF8Wa6c0v8AcbFWWVFrseV9KglbYvH8mld2GKC0bzjGy75HqEzFjX/YftauWsdcYPSVyEZxNuVPK91+5ntGjRllexn1Jav3Yri1tmDX4AWsEk5PoZvFqnlbZo3FT/tXTf3MrieqwZOOl/b6ceF+ozXnnqMuwoNyz3f2XVhbmrmWmy0XsGX9OnpvPRekerFDCxD6NSp7vd/shyHxPM5nLCbOKC3b6krPZBoozS0phFNP5isE5S6jEToecTmkypyh0OJ1mXVovdfYE5DFuPts+REYpApnDbw0njKeG+ja0f3DLL2CwodxWq2VUtcQ2kz5RxHhd3GpJ1vjc2V5lKUoy9Vg9b+jLm65JqvzuKUfhyqZ5s/+OuuMHqq1DP0FXHubD9YslHTkVLDxTzBz5tWEsrpwmm9tUyi/h5MyF8o2KzvmXOKayPR866amTffqu3oy5XLmln5YLna98bF0qjjBxbbWH7o8Zffp+4UZqi48zbaqYznXVtPqewo9UonHVnkzNnRJPI93w39aW85qGZQbaXnjypt9Mm9f3qhSlJ9tPWXY+X8L4FW5IxryWdOaSWG1nOEu+h6W8u5TxnRRWEs5wu79Q8T6zTXW9Dzl2BrwrcviEZTeW+7ybdhec1Plb1iZHIHtKeunZnlcLjXRZ1PPJo2VqSyE/wBRfquFv5UuaT2ijAt/9Q7hPRU49VFtt+25scW/Svxqjqxkoywk1LPK/ZowrT/SuXxviTqxSzzYzKbbPS1+p1vcRlXlsfVP0n+oXcUHOS5WvfDY/JiHBbOFKkoQWi6vVv1Y7JhzvdyTF9OTFnIVvFiOWNIXvaeY6GXa2otrkujyZNxW5nnZLCS7I4QVWcuxcrSWNjBnG2yTlJbsaUkhWmsyb+wbAWjYSS2CeCl2A6U/AWpAEjpBvBy7Fq0l2J6U/BGpATidNMa8JLsU7OXY7pT8E60LRh6FsYVnLsR2UiejPwTrQsczppjngpdivAy7EdGfg7WhFW6CRpJdBtWMux0rKRPQn4O1oW5QdS37D/g2X4KQaon4O6iMlwZxymx4F9iLh/oF0Z+AdaMqnRb6DlKhgajZPsdq0YcaJ+DnYgKWhxJDXhZFeFl2GI1yXYqbQ1YvyjaQG1p4QfJtV+1CsuRMtFFooYRaRfKiIsgkmC0iEOOLwXgrJZxxMF4IQk4mCYIQk4mC8EIScWkTBCEkEwQhDsiCELRAjsyYIWQJIgrBMFsoI4hMlEJIP//Z"/>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37895" name="Picture 7" descr="Kryolitové sklo "/>
          <p:cNvPicPr>
            <a:picLocks noChangeAspect="1" noChangeArrowheads="1"/>
          </p:cNvPicPr>
          <p:nvPr/>
        </p:nvPicPr>
        <p:blipFill>
          <a:blip r:embed="rId4" cstate="print"/>
          <a:srcRect/>
          <a:stretch>
            <a:fillRect/>
          </a:stretch>
        </p:blipFill>
        <p:spPr bwMode="auto">
          <a:xfrm>
            <a:off x="467544" y="1484784"/>
            <a:ext cx="8280920" cy="511256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3" name="AutoShape 5" descr="data:image/jpeg;base64,/9j/4AAQSkZJRgABAQAAAQABAAD/2wCEAAkGBhASEA8QEBAPDxUQEA0QEBAPDw8NDw8PFBAVFBQQFBUXGyYeFxkjGRQUHy8gIycpLCwsFR4xNTAqNSYrLCkBCQoKDgwOGg8PGikfHyUsKS0tLCwpKSksLCkpKikpLCksKSwsKSwpLCksKSkpLCwpKSwpLCwpKSwpKSksKSwsLP/AABEIAJwA0AMBIgACEQEDEQH/xAAbAAACAwEBAQAAAAAAAAAAAAADBAABBQIGB//EADYQAAIBAwIEBAUDAwMFAAAAAAABAgMEESExBRJBURQiYXETMoGRsQah8CPB0Qey4RVCUmJy/8QAGwEAAgMBAQEAAAAAAAAAAAAAAgQBAwUABgf/xAAvEQACAgAFAwIEBQUAAAAAAAAAAQIDBBESITETQVEFMiJhcYFCobHB0RQjM2KR/9oADAMBAAIRAxEAPwD6YWiHFSqkss865ZLNjoQ6Qn/1CJa4hEp68PJOljhEKq/iX4+IXXh5I0sbJgVjfRHKKyhmiDv9m4Enp5KIXcR5VndfgVhfJvC+pE105qEtmSt1mhkgrPiEc4QWd3FAa4ZN58E6WGLQv4yJPGRB60PJOljBBfxiJ42JPWgnyRpYwQBSvIyzh7LLJ4tB9SOSefJ2lhyYF/GRJ4xEdaHk7SxgjAxu0c+MiE7IpJtkaWHJkX8ZEnjEd1Y+TtLDkKpzyso6LE8wRcVv/lGhW/8AlEbvYy2PJkZImUU2eezG8jtSKdcBOqSzoupNR6dfYsqhK2ahHlhOKSzZscLt3LzM36FH/kBZW6SSRoNKMX0xrI+iYaiOFpUF9zFts1szOM3KjDHWX4MiNPlj6y/ZDE5OrUc3stvYBczy39keYx+I1t3LvtH6d39x6iOSUQdtTzP2DVHls6tIYi5ehwlp7sz5LRRGPnNl/Mjhgqk3ovUNIFRhmaFlvJLywkthqoscq9MgZB6683ssAJjWLa6ryAhwXw75prvFnUicMXmfrodzQT3w8X83/JH4mgZaOWdRKE9w8juCOO69QkTmovN7ob5p+j/Ur7nJWTopopQSNGz2GMALLYYNmr2oVlyKivEPlGhPiXyil/8AjYceTHkwU5EnIBUmedH4oqW56fgfD+WKbWr1f+DJ4NY88uZrRfk9fbUdj13oeB0R/qJ9+BDG3fgQe3p4Wft7mfxq6eFTW8tZf4NKvWUIuT2itDAoZlKVSXV5NDH2t/2o8y5+S7idEd9Rc/JDC+olu0GuZ5YO3hlnksTZ1rVGPHCNSC0rMZqaU8egutkMXzxhdgEtgsW8p6V2WREQNRh+H09ReZoWEcP6AYNa74r5hz2iCqLzSAVQrfml9fyCqAXSznJ/NkQWwXh6wdVl5pL1KtEd3UfO/VJjUFnhX8n+wD94u0XFallIVRYGOay2ZeC5LMWPULUpR8r9CqQMoshQEaFmtBgBabBzZq9qFZciuRLib8o5kR4o/KKX/wCNlkPcYNSQOlTc5JLqzmctTb4BYZ8/fYzPT8I8Tcodu/0HLbFXBs2OGWShFJL+dzZpR0A29HHQu9ufhwb67RXeR9Ak41wyXCRgtubM7itbnmqUdo6v3BV2orC6FUIcur+aWrf5Qtd1NTzGNsddbnL3T/JeDQrh28AG+ozZx1Fkh6gsRbMbBx1XJ+N/+DUuMgF3PL+oObJU+ZFTKLJuUmyYo4iss0bVaZEqEdTQpLy/cd9PjnY34TBs4EesgczuL1ZzJCM+Qoh7fYLex80X3QOjsHv15YP6fsamGWeHsX0ZVL3IUkjnB2zkQT3LQi2Oo7HMGdxQ9hZabEVy4ARjuvUh3OOJe5TRFkdM2jk9h+02GGAtNg7NSr2oWlyI5M/i78g82Z/F35BS/wBjLq18RhW1LnnFfzB7Lh7UUjyfCqbdRfX+x6FVOV4zsPehqMKnLywcbm2keid7BLV69upn3EuZp6rCePT1M11Wnn1H7auno/qegShLZmek47gKtTRvbTEV6GdN5l9TX4pbpR5o7LBixl5voeN9a1RuSfg0cO9UQ9NDctIgKEctINcvGFsL4WLhTO37Fst2kJyfmKkcKepcXqZje5dkMUImi9IP/wCROitjRuKX9OT7I3fTK267JrwK2yyaRiwepCo7kT1MRjK4GqWw7dw/o57OLE6RouOaUl/6P8ZN30yOuNkf9RW3bJmR0RyyQkVJmQ+RhcBoBIbgqbCp/kZreTTK2S5Xyvs8AcGpO3Uqc8bpcyMxbGl6hS4WKXkrrlmh+02DsDabBmX1exFUuTPZncX+Q0ZCHEKbkkl1FbIuUWkXweTzEuC2z1l30X+Tvid/yvljvjfsPVGqNJJfNJYXt3POVMyk+vQPF2/0lccLW/i7/cmC6snN8Ho+H1k6fm+bljyru3uG5nB8r75fv2FrOlyR+I9o4UfV9/ohK4qybevXPq/U07sbXha4695C6qcpPI2L3iK+G49XgzaMW3lf8C9GnzPV6LVv+w7T556JeWKzhLRRRkTz9Qn1rNlwkXxgqlpQ5bSxuVxCvnHXlWMgoz0+2C50XyuWMxzhvs2Nyw+rDdCv6kcSzYhSlqw8BdU+WbW6ayvYNIwsNg5W2NS2UeRiUskNU7h6YQ3O/fI4YxzdRGHKlHD1eW/T0DwpqWmT1WGw6jW648MSsazzfYUk2msnUWN3lhyYT1i0sPtLsIQPM+oYN4WeXZjdU1OOaNCnsalnNbZ3TX7YMmm9BqlI2vR8PZHOcls0K3yT2Mx6Sa9WinI1alpCW6w+63My7tpQeHs9n0fp7mfjvTraM55ZxLqrYz2OqUg6YpSmNw7i1EHY1GIctjStK2N+qwzNlT5W0+7x6oNRnkdjSUlqs/k9TfhHfUop7oRU9DA2mwcqNu46dOjLYioSgtMuQm890ZkglKgvmlskzmlHLOuMVOWnyLTO/sdU1VGV0uFx9Q3u9KPP8SvOeTk/aK7I54Za80l/PqL1NWkumxrU0qdPPWWi9urMHDN23Svtey+J/shxvTHSjq8rpvlj8sdI+vd/UzKs/MwzYpNZl9RK/ESvsc5dwoR0oetNYt93+w5SX0XcTtppPAzK5xGS77ex6DBuM6I78FUtpHTrpeuo9VvofCUFhuLXTdd0+hhKe2fcYk1q1ouibyO1XOtNAyhmdOqsxz7HHO29NcilatqHtrhLlkt0/uK4ayFtk4fPP8iZJpJhZzawtcrf3GbCbc0tOm5l1Kzcm28Z1G7e7SgopPmy8y/BpUrRLNFcviRp3fEMtxb0T26ZM63nz1GvXP0Ebi51/cPwmoud+39xPHWwxF9dT85kwg4RbNnIaWmNtVnQVydwRsxW4s+ByjLVBr+1zFpprKzFvuDtqXXK0116jN1PMY475a7dNxqUFOOmXDKM2pZo8sptfzqaUtIxXfBizuF8Wa6c0v8AcbFWWVFrseV9KglbYvH8mld2GKC0bzjGy75HqEzFjX/YftauWsdcYPSVyEZxNuVPK91+5ntGjRllexn1Jav3Yri1tmDX4AWsEk5PoZvFqnlbZo3FT/tXTf3MrieqwZOOl/b6ceF+ozXnnqMuwoNyz3f2XVhbmrmWmy0XsGX9OnpvPRekerFDCxD6NSp7vd/shyHxPM5nLCbOKC3b6krPZBoozS0phFNP5isE5S6jEToecTmkypyh0OJ1mXVovdfYE5DFuPts+REYpApnDbw0njKeG+ja0f3DLL2CwodxWq2VUtcQ2kz5RxHhd3GpJ1vjc2V5lKUoy9Vg9b+jLm65JqvzuKUfhyqZ5s/+OuuMHqq1DP0FXHubD9YslHTkVLDxTzBz5tWEsrpwmm9tUyi/h5MyF8o2KzvmXOKayPR866amTffqu3oy5XLmln5YLna98bF0qjjBxbbWH7o8Zffp+4UZqi48zbaqYznXVtPqewo9UonHVnkzNnRJPI93w39aW85qGZQbaXnjypt9Mm9f3qhSlJ9tPWXY+X8L4FW5IxryWdOaSWG1nOEu+h6W8u5TxnRRWEs5wu79Q8T6zTXW9Dzl2BrwrcviEZTeW+7ybdhec1Plb1iZHIHtKeunZnlcLjXRZ1PPJo2VqSyE/wBRfquFv5UuaT2ijAt/9Q7hPRU49VFtt+25scW/Svxqjqxkoywk1LPK/ZowrT/SuXxviTqxSzzYzKbbPS1+p1vcRlXlsfVP0n+oXcUHOS5WvfDY/JiHBbOFKkoQWi6vVv1Y7JhzvdyTF9OTFnIVvFiOWNIXvaeY6GXa2otrkujyZNxW5nnZLCS7I4QVWcuxcrSWNjBnG2yTlJbsaUkhWmsyb+wbAWjYSS2CeCl2A6U/AWpAEjpBvBy7Fq0l2J6U/BGpATidNMa8JLsU7OXY7pT8E60LRh6FsYVnLsR2UiejPwTrQsczppjngpdivAy7EdGfg7WhFW6CRpJdBtWMux0rKRPQn4O1oW5QdS37D/g2X4KQaon4O6iMlwZxymx4F9iLh/oF0Z+AdaMqnRb6DlKhgajZPsdq0YcaJ+DnYgKWhxJDXhZFeFl2GI1yXYqbQ1YvyjaQG1p4QfJtV+1CsuRMtFFooYRaRfKiIsgkmC0iEOOLwXgrJZxxMF4IQk4mCYIQk4mC8EIScWkTBCEkEwQhDsiCELRAjsyYIWQJIgrBMFsoI4hMlEJIP//Z"/>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39940" name="Picture 4" descr="Přitavení žilkování "/>
          <p:cNvPicPr>
            <a:picLocks noChangeAspect="1" noChangeArrowheads="1"/>
          </p:cNvPicPr>
          <p:nvPr/>
        </p:nvPicPr>
        <p:blipFill>
          <a:blip r:embed="rId2" cstate="print"/>
          <a:srcRect/>
          <a:stretch>
            <a:fillRect/>
          </a:stretch>
        </p:blipFill>
        <p:spPr bwMode="auto">
          <a:xfrm>
            <a:off x="5076056" y="548680"/>
            <a:ext cx="3744416" cy="2664296"/>
          </a:xfrm>
          <a:prstGeom prst="rect">
            <a:avLst/>
          </a:prstGeom>
          <a:noFill/>
        </p:spPr>
      </p:pic>
      <p:pic>
        <p:nvPicPr>
          <p:cNvPr id="39942" name="Picture 6" descr="Upravovaná protéza"/>
          <p:cNvPicPr>
            <a:picLocks noChangeAspect="1" noChangeArrowheads="1"/>
          </p:cNvPicPr>
          <p:nvPr/>
        </p:nvPicPr>
        <p:blipFill>
          <a:blip r:embed="rId3" cstate="print"/>
          <a:srcRect/>
          <a:stretch>
            <a:fillRect/>
          </a:stretch>
        </p:blipFill>
        <p:spPr bwMode="auto">
          <a:xfrm>
            <a:off x="539552" y="3501008"/>
            <a:ext cx="4320480" cy="2880320"/>
          </a:xfrm>
          <a:prstGeom prst="rect">
            <a:avLst/>
          </a:prstGeom>
          <a:noFill/>
        </p:spPr>
      </p:pic>
      <p:pic>
        <p:nvPicPr>
          <p:cNvPr id="39946" name="Picture 10" descr="Miskovitá protéza"/>
          <p:cNvPicPr>
            <a:picLocks noChangeAspect="1" noChangeArrowheads="1"/>
          </p:cNvPicPr>
          <p:nvPr/>
        </p:nvPicPr>
        <p:blipFill>
          <a:blip r:embed="rId4" cstate="print"/>
          <a:srcRect/>
          <a:stretch>
            <a:fillRect/>
          </a:stretch>
        </p:blipFill>
        <p:spPr bwMode="auto">
          <a:xfrm>
            <a:off x="5076056" y="3501008"/>
            <a:ext cx="3744416" cy="2880320"/>
          </a:xfrm>
          <a:prstGeom prst="rect">
            <a:avLst/>
          </a:prstGeom>
          <a:noFill/>
        </p:spPr>
      </p:pic>
      <p:pic>
        <p:nvPicPr>
          <p:cNvPr id="39948" name="Picture 12" descr="Výběr předrobků"/>
          <p:cNvPicPr>
            <a:picLocks noChangeAspect="1" noChangeArrowheads="1"/>
          </p:cNvPicPr>
          <p:nvPr/>
        </p:nvPicPr>
        <p:blipFill>
          <a:blip r:embed="rId5" cstate="print"/>
          <a:srcRect/>
          <a:stretch>
            <a:fillRect/>
          </a:stretch>
        </p:blipFill>
        <p:spPr bwMode="auto">
          <a:xfrm>
            <a:off x="539552" y="548680"/>
            <a:ext cx="4320480" cy="264795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179512" y="1340768"/>
            <a:ext cx="8964488" cy="830997"/>
          </a:xfrm>
          <a:prstGeom prst="rect">
            <a:avLst/>
          </a:prstGeom>
          <a:noFill/>
        </p:spPr>
        <p:txBody>
          <a:bodyPr wrap="square" rtlCol="0">
            <a:spAutoFit/>
          </a:bodyPr>
          <a:lstStyle/>
          <a:p>
            <a:pPr>
              <a:buBlip>
                <a:blip r:embed="rId4"/>
              </a:buBlip>
            </a:pPr>
            <a:r>
              <a:rPr lang="cs-CZ" sz="2400" b="1" i="1" dirty="0" smtClean="0">
                <a:latin typeface="Times New Roman" pitchFamily="18" charset="0"/>
                <a:cs typeface="Times New Roman" pitchFamily="18" charset="0"/>
              </a:rPr>
              <a:t> První doložené náhrady částí dolních končetin z období asi 950 - 710 let př.n.l. z Théb.</a:t>
            </a:r>
            <a:endParaRPr lang="cs-CZ" sz="2400" b="1" i="1" dirty="0">
              <a:solidFill>
                <a:srgbClr val="0000FF"/>
              </a:solidFill>
              <a:latin typeface="Times New Roman" pitchFamily="18" charset="0"/>
              <a:cs typeface="Times New Roman" pitchFamily="18" charset="0"/>
            </a:endParaRPr>
          </a:p>
        </p:txBody>
      </p:sp>
      <p:sp>
        <p:nvSpPr>
          <p:cNvPr id="19" name="TextovéPole 18"/>
          <p:cNvSpPr txBox="1"/>
          <p:nvPr/>
        </p:nvSpPr>
        <p:spPr>
          <a:xfrm>
            <a:off x="179512" y="2204864"/>
            <a:ext cx="8964488" cy="830997"/>
          </a:xfrm>
          <a:prstGeom prst="rect">
            <a:avLst/>
          </a:prstGeom>
          <a:noFill/>
        </p:spPr>
        <p:txBody>
          <a:bodyPr wrap="square" rtlCol="0">
            <a:spAutoFit/>
          </a:bodyPr>
          <a:lstStyle/>
          <a:p>
            <a:pPr>
              <a:buBlip>
                <a:blip r:embed="rId4"/>
              </a:buBlip>
            </a:pPr>
            <a:r>
              <a:rPr lang="cs-CZ" sz="2400" b="1" i="1" dirty="0" smtClean="0">
                <a:latin typeface="Times New Roman" pitchFamily="18" charset="0"/>
                <a:cs typeface="Times New Roman" pitchFamily="18" charset="0"/>
              </a:rPr>
              <a:t> Byly vyrobeny většinou kombinací několika materiálů </a:t>
            </a:r>
            <a:r>
              <a:rPr lang="cs-CZ" sz="2400" b="1" i="1" dirty="0" smtClean="0">
                <a:solidFill>
                  <a:srgbClr val="0000FF"/>
                </a:solidFill>
                <a:latin typeface="Times New Roman" pitchFamily="18" charset="0"/>
                <a:cs typeface="Times New Roman" pitchFamily="18" charset="0"/>
              </a:rPr>
              <a:t>(dřeva, kůže, lněných textilií, pryskyřice, papyru, sádry. </a:t>
            </a:r>
            <a:endParaRPr lang="cs-CZ" sz="2400" b="1" i="1" dirty="0">
              <a:solidFill>
                <a:srgbClr val="0000FF"/>
              </a:solidFill>
              <a:latin typeface="Times New Roman" pitchFamily="18" charset="0"/>
              <a:cs typeface="Times New Roman" pitchFamily="18" charset="0"/>
            </a:endParaRPr>
          </a:p>
        </p:txBody>
      </p:sp>
      <p:sp>
        <p:nvSpPr>
          <p:cNvPr id="10" name="TextovéPole 9"/>
          <p:cNvSpPr txBox="1"/>
          <p:nvPr/>
        </p:nvSpPr>
        <p:spPr>
          <a:xfrm>
            <a:off x="179512" y="3068960"/>
            <a:ext cx="8964488" cy="830997"/>
          </a:xfrm>
          <a:prstGeom prst="rect">
            <a:avLst/>
          </a:prstGeom>
          <a:noFill/>
        </p:spPr>
        <p:txBody>
          <a:bodyPr wrap="square" rtlCol="0">
            <a:spAutoFit/>
          </a:bodyPr>
          <a:lstStyle/>
          <a:p>
            <a:pPr>
              <a:buBlip>
                <a:blip r:embed="rId4"/>
              </a:buBlip>
            </a:pPr>
            <a:r>
              <a:rPr lang="cs-CZ" sz="2400" b="1" i="1" dirty="0" smtClean="0">
                <a:latin typeface="Times New Roman" pitchFamily="18" charset="0"/>
                <a:cs typeface="Times New Roman" pitchFamily="18" charset="0"/>
              </a:rPr>
              <a:t> Připevňovaly se k pahýlu </a:t>
            </a:r>
            <a:r>
              <a:rPr lang="cs-CZ" sz="2400" b="1" i="1" dirty="0" smtClean="0">
                <a:solidFill>
                  <a:srgbClr val="0000FF"/>
                </a:solidFill>
                <a:latin typeface="Times New Roman" pitchFamily="18" charset="0"/>
                <a:cs typeface="Times New Roman" pitchFamily="18" charset="0"/>
              </a:rPr>
              <a:t>tkaničkami </a:t>
            </a:r>
            <a:r>
              <a:rPr lang="cs-CZ" sz="2400" b="1" i="1" dirty="0" smtClean="0">
                <a:latin typeface="Times New Roman" pitchFamily="18" charset="0"/>
                <a:cs typeface="Times New Roman" pitchFamily="18" charset="0"/>
              </a:rPr>
              <a:t>a využívalo se i tvaru a konstrukce sandálu, aby náhrada co nejlépe „sedla“.</a:t>
            </a:r>
            <a:endParaRPr lang="cs-CZ" sz="2400" b="1" i="1" dirty="0">
              <a:solidFill>
                <a:srgbClr val="CC00CC"/>
              </a:solidFill>
              <a:latin typeface="Times New Roman" pitchFamily="18" charset="0"/>
              <a:cs typeface="Times New Roman" pitchFamily="18" charset="0"/>
            </a:endParaRPr>
          </a:p>
        </p:txBody>
      </p:sp>
      <p:sp>
        <p:nvSpPr>
          <p:cNvPr id="12" name="TextovéPole 11"/>
          <p:cNvSpPr txBox="1">
            <a:spLocks noChangeArrowheads="1"/>
          </p:cNvSpPr>
          <p:nvPr/>
        </p:nvSpPr>
        <p:spPr bwMode="auto">
          <a:xfrm>
            <a:off x="2483768" y="836712"/>
            <a:ext cx="4104456" cy="461665"/>
          </a:xfrm>
          <a:prstGeom prst="rect">
            <a:avLst/>
          </a:prstGeom>
          <a:solidFill>
            <a:schemeClr val="bg2">
              <a:lumMod val="90000"/>
            </a:schemeClr>
          </a:solidFill>
          <a:ln>
            <a:solidFill>
              <a:srgbClr val="FFFF00"/>
            </a:solidFill>
            <a:headEnd/>
            <a:tailEnd/>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r>
              <a:rPr lang="cs-CZ" sz="2400" b="1" dirty="0" smtClean="0">
                <a:solidFill>
                  <a:srgbClr val="663300"/>
                </a:solidFill>
                <a:latin typeface="Times New Roman" pitchFamily="18" charset="0"/>
                <a:cs typeface="Times New Roman" pitchFamily="18" charset="0"/>
              </a:rPr>
              <a:t>STAROVĚKÝ EGYPT</a:t>
            </a:r>
            <a:endParaRPr lang="cs-CZ" sz="2400" b="1" dirty="0">
              <a:solidFill>
                <a:srgbClr val="663300"/>
              </a:solidFill>
              <a:latin typeface="Times New Roman" pitchFamily="18" charset="0"/>
              <a:cs typeface="Times New Roman" pitchFamily="18" charset="0"/>
            </a:endParaRPr>
          </a:p>
        </p:txBody>
      </p:sp>
      <p:sp>
        <p:nvSpPr>
          <p:cNvPr id="15" name="TextovéPole 14"/>
          <p:cNvSpPr txBox="1"/>
          <p:nvPr/>
        </p:nvSpPr>
        <p:spPr>
          <a:xfrm>
            <a:off x="179512" y="3933056"/>
            <a:ext cx="8964488" cy="461665"/>
          </a:xfrm>
          <a:prstGeom prst="rect">
            <a:avLst/>
          </a:prstGeom>
          <a:noFill/>
        </p:spPr>
        <p:txBody>
          <a:bodyPr wrap="square" rtlCol="0">
            <a:spAutoFit/>
          </a:bodyPr>
          <a:lstStyle/>
          <a:p>
            <a:pPr>
              <a:buBlip>
                <a:blip r:embed="rId4"/>
              </a:buBlip>
            </a:pPr>
            <a:r>
              <a:rPr lang="cs-CZ" sz="2400" b="1" i="1" dirty="0" smtClean="0">
                <a:latin typeface="Times New Roman" pitchFamily="18" charset="0"/>
                <a:cs typeface="Times New Roman" pitchFamily="18" charset="0"/>
              </a:rPr>
              <a:t> Plnily několik funkcí: </a:t>
            </a:r>
            <a:endParaRPr lang="cs-CZ" sz="2400" b="1" i="1" dirty="0">
              <a:solidFill>
                <a:srgbClr val="CC00CC"/>
              </a:solidFill>
              <a:latin typeface="Times New Roman" pitchFamily="18" charset="0"/>
              <a:cs typeface="Times New Roman" pitchFamily="18" charset="0"/>
            </a:endParaRPr>
          </a:p>
        </p:txBody>
      </p:sp>
      <p:sp>
        <p:nvSpPr>
          <p:cNvPr id="17" name="TextovéPole 16"/>
          <p:cNvSpPr txBox="1"/>
          <p:nvPr/>
        </p:nvSpPr>
        <p:spPr>
          <a:xfrm>
            <a:off x="179512" y="4437112"/>
            <a:ext cx="8964488" cy="461665"/>
          </a:xfrm>
          <a:prstGeom prst="rect">
            <a:avLst/>
          </a:prstGeom>
          <a:noFill/>
        </p:spPr>
        <p:txBody>
          <a:bodyPr wrap="square" rtlCol="0">
            <a:spAutoFit/>
          </a:bodyPr>
          <a:lstStyle/>
          <a:p>
            <a:pPr>
              <a:buClr>
                <a:srgbClr val="0000FF"/>
              </a:buClr>
              <a:buFont typeface="Wingdings" pitchFamily="2" charset="2"/>
              <a:buChar char="Ø"/>
            </a:pPr>
            <a:r>
              <a:rPr lang="cs-CZ" sz="2400" b="1" i="1" dirty="0" smtClean="0">
                <a:latin typeface="Times New Roman" pitchFamily="18" charset="0"/>
                <a:cs typeface="Times New Roman" pitchFamily="18" charset="0"/>
              </a:rPr>
              <a:t> </a:t>
            </a:r>
            <a:r>
              <a:rPr lang="cs-CZ" sz="2400" b="1" i="1" dirty="0" smtClean="0">
                <a:solidFill>
                  <a:srgbClr val="0000FF"/>
                </a:solidFill>
                <a:latin typeface="Times New Roman" pitchFamily="18" charset="0"/>
                <a:cs typeface="Times New Roman" pitchFamily="18" charset="0"/>
              </a:rPr>
              <a:t>Estetickou funkci </a:t>
            </a:r>
            <a:r>
              <a:rPr lang="cs-CZ" sz="2400" b="1" i="1" dirty="0" smtClean="0">
                <a:solidFill>
                  <a:srgbClr val="0000FF"/>
                </a:solidFill>
                <a:latin typeface="Times New Roman" pitchFamily="18" charset="0"/>
                <a:cs typeface="Times New Roman" pitchFamily="18" charset="0"/>
                <a:sym typeface="Symbol"/>
              </a:rPr>
              <a:t> </a:t>
            </a:r>
            <a:r>
              <a:rPr lang="cs-CZ" sz="2400" b="1" i="1" dirty="0" smtClean="0">
                <a:latin typeface="Times New Roman" pitchFamily="18" charset="0"/>
                <a:cs typeface="Times New Roman" pitchFamily="18" charset="0"/>
              </a:rPr>
              <a:t>zakrývaly tělesnou vadu. </a:t>
            </a:r>
            <a:endParaRPr lang="cs-CZ" sz="2400" b="1" i="1" dirty="0">
              <a:solidFill>
                <a:srgbClr val="CC00CC"/>
              </a:solidFill>
              <a:latin typeface="Times New Roman" pitchFamily="18" charset="0"/>
              <a:cs typeface="Times New Roman" pitchFamily="18" charset="0"/>
            </a:endParaRPr>
          </a:p>
        </p:txBody>
      </p:sp>
      <p:sp>
        <p:nvSpPr>
          <p:cNvPr id="18" name="TextovéPole 17"/>
          <p:cNvSpPr txBox="1"/>
          <p:nvPr/>
        </p:nvSpPr>
        <p:spPr>
          <a:xfrm>
            <a:off x="179512" y="4941168"/>
            <a:ext cx="8964488" cy="830997"/>
          </a:xfrm>
          <a:prstGeom prst="rect">
            <a:avLst/>
          </a:prstGeom>
          <a:noFill/>
        </p:spPr>
        <p:txBody>
          <a:bodyPr wrap="square" rtlCol="0">
            <a:spAutoFit/>
          </a:bodyPr>
          <a:lstStyle/>
          <a:p>
            <a:pPr>
              <a:buClr>
                <a:srgbClr val="0000FF"/>
              </a:buClr>
              <a:buFont typeface="Wingdings" pitchFamily="2" charset="2"/>
              <a:buChar char="Ø"/>
            </a:pPr>
            <a:r>
              <a:rPr lang="cs-CZ" sz="2400" b="1" i="1" dirty="0" smtClean="0">
                <a:latin typeface="Times New Roman" pitchFamily="18" charset="0"/>
                <a:cs typeface="Times New Roman" pitchFamily="18" charset="0"/>
              </a:rPr>
              <a:t> </a:t>
            </a:r>
            <a:r>
              <a:rPr lang="cs-CZ" sz="2400" b="1" i="1" dirty="0" smtClean="0">
                <a:solidFill>
                  <a:srgbClr val="0000FF"/>
                </a:solidFill>
                <a:latin typeface="Times New Roman" pitchFamily="18" charset="0"/>
                <a:cs typeface="Times New Roman" pitchFamily="18" charset="0"/>
              </a:rPr>
              <a:t>Praktickou funkci </a:t>
            </a:r>
            <a:r>
              <a:rPr lang="cs-CZ" sz="2400" b="1" i="1" dirty="0" smtClean="0">
                <a:solidFill>
                  <a:srgbClr val="0000FF"/>
                </a:solidFill>
                <a:latin typeface="Times New Roman" pitchFamily="18" charset="0"/>
                <a:cs typeface="Times New Roman" pitchFamily="18" charset="0"/>
                <a:sym typeface="Symbol"/>
              </a:rPr>
              <a:t> </a:t>
            </a:r>
            <a:r>
              <a:rPr lang="cs-CZ" sz="2400" b="1" i="1" dirty="0" smtClean="0">
                <a:latin typeface="Times New Roman" pitchFamily="18" charset="0"/>
                <a:cs typeface="Times New Roman" pitchFamily="18" charset="0"/>
                <a:sym typeface="Symbol"/>
              </a:rPr>
              <a:t>do určité míry nahrazovaly funkci chybějící části těla</a:t>
            </a:r>
            <a:r>
              <a:rPr lang="cs-CZ" sz="2400" b="1" i="1" dirty="0" smtClean="0">
                <a:latin typeface="Times New Roman" pitchFamily="18" charset="0"/>
                <a:cs typeface="Times New Roman" pitchFamily="18" charset="0"/>
              </a:rPr>
              <a:t>. </a:t>
            </a:r>
            <a:endParaRPr lang="cs-CZ" sz="2400" b="1" i="1" dirty="0">
              <a:latin typeface="Times New Roman" pitchFamily="18" charset="0"/>
              <a:cs typeface="Times New Roman" pitchFamily="18" charset="0"/>
            </a:endParaRPr>
          </a:p>
        </p:txBody>
      </p:sp>
      <p:sp>
        <p:nvSpPr>
          <p:cNvPr id="21" name="TextovéPole 20"/>
          <p:cNvSpPr txBox="1"/>
          <p:nvPr/>
        </p:nvSpPr>
        <p:spPr>
          <a:xfrm>
            <a:off x="179512" y="5661248"/>
            <a:ext cx="8964488" cy="461665"/>
          </a:xfrm>
          <a:prstGeom prst="rect">
            <a:avLst/>
          </a:prstGeom>
          <a:noFill/>
        </p:spPr>
        <p:txBody>
          <a:bodyPr wrap="square" rtlCol="0">
            <a:spAutoFit/>
          </a:bodyPr>
          <a:lstStyle/>
          <a:p>
            <a:pPr>
              <a:buClr>
                <a:srgbClr val="0000FF"/>
              </a:buClr>
              <a:buFont typeface="Wingdings" pitchFamily="2" charset="2"/>
              <a:buChar char="Ø"/>
            </a:pPr>
            <a:r>
              <a:rPr lang="cs-CZ" sz="2400" b="1" i="1" dirty="0" smtClean="0">
                <a:latin typeface="Times New Roman" pitchFamily="18" charset="0"/>
                <a:cs typeface="Times New Roman" pitchFamily="18" charset="0"/>
              </a:rPr>
              <a:t> </a:t>
            </a:r>
            <a:r>
              <a:rPr lang="cs-CZ" sz="2400" b="1" i="1" dirty="0" smtClean="0">
                <a:solidFill>
                  <a:srgbClr val="0000FF"/>
                </a:solidFill>
                <a:latin typeface="Times New Roman" pitchFamily="18" charset="0"/>
                <a:cs typeface="Times New Roman" pitchFamily="18" charset="0"/>
              </a:rPr>
              <a:t>Okultní funkci </a:t>
            </a:r>
            <a:r>
              <a:rPr lang="cs-CZ" sz="2400" b="1" i="1" dirty="0" smtClean="0">
                <a:solidFill>
                  <a:srgbClr val="0000FF"/>
                </a:solidFill>
                <a:latin typeface="Times New Roman" pitchFamily="18" charset="0"/>
                <a:cs typeface="Times New Roman" pitchFamily="18" charset="0"/>
                <a:sym typeface="Symbol"/>
              </a:rPr>
              <a:t> </a:t>
            </a:r>
            <a:r>
              <a:rPr lang="cs-CZ" sz="2400" b="1" i="1" dirty="0" smtClean="0">
                <a:latin typeface="Times New Roman" pitchFamily="18" charset="0"/>
                <a:cs typeface="Times New Roman" pitchFamily="18" charset="0"/>
                <a:sym typeface="Symbol"/>
              </a:rPr>
              <a:t>měly umožnit přechod do posmrtného života. </a:t>
            </a:r>
            <a:endParaRPr lang="cs-CZ" sz="2400" b="1" i="1" dirty="0">
              <a:latin typeface="Times New Roman" pitchFamily="18" charset="0"/>
              <a:cs typeface="Times New Roman" pitchFamily="18" charset="0"/>
            </a:endParaRPr>
          </a:p>
        </p:txBody>
      </p:sp>
      <p:sp>
        <p:nvSpPr>
          <p:cNvPr id="22" name="TextovéPole 21"/>
          <p:cNvSpPr txBox="1"/>
          <p:nvPr/>
        </p:nvSpPr>
        <p:spPr>
          <a:xfrm>
            <a:off x="179512" y="6237312"/>
            <a:ext cx="8964488" cy="461665"/>
          </a:xfrm>
          <a:prstGeom prst="rect">
            <a:avLst/>
          </a:prstGeom>
          <a:noFill/>
        </p:spPr>
        <p:txBody>
          <a:bodyPr wrap="square" rtlCol="0">
            <a:spAutoFit/>
          </a:bodyPr>
          <a:lstStyle/>
          <a:p>
            <a:pPr>
              <a:buBlip>
                <a:blip r:embed="rId4"/>
              </a:buBlip>
            </a:pPr>
            <a:r>
              <a:rPr lang="cs-CZ" sz="2400" b="1" i="1" dirty="0" smtClean="0">
                <a:latin typeface="Times New Roman" pitchFamily="18" charset="0"/>
                <a:cs typeface="Times New Roman" pitchFamily="18" charset="0"/>
              </a:rPr>
              <a:t> Nálezy v hrobech zámožných lidí té doby. </a:t>
            </a:r>
            <a:endParaRPr lang="cs-CZ" sz="2400" b="1" i="1" dirty="0">
              <a:solidFill>
                <a:srgbClr val="CC00CC"/>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xEl>
                                              <p:pRg st="0" end="0"/>
                                            </p:txEl>
                                          </p:spTgt>
                                        </p:tgtEl>
                                        <p:attrNameLst>
                                          <p:attrName>style.visibility</p:attrName>
                                        </p:attrNameLst>
                                      </p:cBhvr>
                                      <p:to>
                                        <p:strVal val="visible"/>
                                      </p:to>
                                    </p:set>
                                    <p:anim calcmode="lin" valueType="num">
                                      <p:cBhvr additive="base">
                                        <p:cTn id="13"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 calcmode="lin" valueType="num">
                                      <p:cBhvr additive="base">
                                        <p:cTn id="19"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bomb.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5">
                                            <p:txEl>
                                              <p:pRg st="0" end="0"/>
                                            </p:txEl>
                                          </p:spTgt>
                                        </p:tgtEl>
                                        <p:attrNameLst>
                                          <p:attrName>style.visibility</p:attrName>
                                        </p:attrNameLst>
                                      </p:cBhvr>
                                      <p:to>
                                        <p:strVal val="visible"/>
                                      </p:to>
                                    </p:set>
                                    <p:anim calcmode="lin" valueType="num">
                                      <p:cBhvr additive="base">
                                        <p:cTn id="31"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7">
                                            <p:txEl>
                                              <p:pRg st="0" end="0"/>
                                            </p:txEl>
                                          </p:spTgt>
                                        </p:tgtEl>
                                        <p:attrNameLst>
                                          <p:attrName>style.visibility</p:attrName>
                                        </p:attrNameLst>
                                      </p:cBhvr>
                                      <p:to>
                                        <p:strVal val="visible"/>
                                      </p:to>
                                    </p:set>
                                    <p:anim calcmode="lin" valueType="num">
                                      <p:cBhvr additive="base">
                                        <p:cTn id="3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8">
                                            <p:txEl>
                                              <p:pRg st="0" end="0"/>
                                            </p:txEl>
                                          </p:spTgt>
                                        </p:tgtEl>
                                        <p:attrNameLst>
                                          <p:attrName>style.visibility</p:attrName>
                                        </p:attrNameLst>
                                      </p:cBhvr>
                                      <p:to>
                                        <p:strVal val="visible"/>
                                      </p:to>
                                    </p:set>
                                    <p:anim calcmode="lin" valueType="num">
                                      <p:cBhvr additive="base">
                                        <p:cTn id="43"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1">
                                            <p:txEl>
                                              <p:pRg st="0" end="0"/>
                                            </p:txEl>
                                          </p:spTgt>
                                        </p:tgtEl>
                                        <p:attrNameLst>
                                          <p:attrName>style.visibility</p:attrName>
                                        </p:attrNameLst>
                                      </p:cBhvr>
                                      <p:to>
                                        <p:strVal val="visible"/>
                                      </p:to>
                                    </p:set>
                                    <p:anim calcmode="lin" valueType="num">
                                      <p:cBhvr additive="base">
                                        <p:cTn id="49"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2"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2">
                                            <p:txEl>
                                              <p:pRg st="0" end="0"/>
                                            </p:txEl>
                                          </p:spTgt>
                                        </p:tgtEl>
                                        <p:attrNameLst>
                                          <p:attrName>style.visibility</p:attrName>
                                        </p:attrNameLst>
                                      </p:cBhvr>
                                      <p:to>
                                        <p:strVal val="visible"/>
                                      </p:to>
                                    </p:set>
                                    <p:anim calcmode="lin" valueType="num">
                                      <p:cBhvr additive="base">
                                        <p:cTn id="55"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179512" y="980728"/>
            <a:ext cx="8964488" cy="2308324"/>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a:t>
            </a:r>
            <a:r>
              <a:rPr lang="cs-CZ" sz="2400" b="1" i="1" dirty="0" smtClean="0">
                <a:solidFill>
                  <a:srgbClr val="00B050"/>
                </a:solidFill>
                <a:latin typeface="Times New Roman" pitchFamily="18" charset="0"/>
                <a:cs typeface="Times New Roman" pitchFamily="18" charset="0"/>
              </a:rPr>
              <a:t>Cena hrazena pojišťovnou</a:t>
            </a:r>
          </a:p>
          <a:p>
            <a:pPr>
              <a:buClr>
                <a:srgbClr val="00B050"/>
              </a:buClr>
              <a:buFont typeface="Wingdings" pitchFamily="2" charset="2"/>
              <a:buChar char="Ø"/>
            </a:pPr>
            <a:r>
              <a:rPr lang="cs-CZ" sz="2400" b="1" i="1" dirty="0" smtClean="0">
                <a:latin typeface="Times New Roman" pitchFamily="18" charset="0"/>
                <a:cs typeface="Times New Roman" pitchFamily="18" charset="0"/>
              </a:rPr>
              <a:t> Pacient má nárok na dvě protézy za rok.</a:t>
            </a:r>
          </a:p>
          <a:p>
            <a:pPr>
              <a:buClr>
                <a:srgbClr val="00B050"/>
              </a:buClr>
              <a:buFont typeface="Wingdings" pitchFamily="2" charset="2"/>
              <a:buChar char="Ø"/>
            </a:pPr>
            <a:r>
              <a:rPr lang="cs-CZ" sz="2400" b="1" i="1" dirty="0" smtClean="0">
                <a:latin typeface="Times New Roman" pitchFamily="18" charset="0"/>
                <a:cs typeface="Times New Roman" pitchFamily="18" charset="0"/>
              </a:rPr>
              <a:t> Protéza se vyrábí na lékařský předpis.</a:t>
            </a:r>
          </a:p>
          <a:p>
            <a:pPr>
              <a:buClr>
                <a:srgbClr val="00B050"/>
              </a:buClr>
              <a:buFont typeface="Wingdings" pitchFamily="2" charset="2"/>
              <a:buChar char="Ø"/>
            </a:pPr>
            <a:r>
              <a:rPr lang="cs-CZ" sz="2400" b="1" i="1" dirty="0" smtClean="0">
                <a:latin typeface="Times New Roman" pitchFamily="18" charset="0"/>
                <a:cs typeface="Times New Roman" pitchFamily="18" charset="0"/>
              </a:rPr>
              <a:t> Její cena je plně hrazena jakoukoli pojišťovnou.</a:t>
            </a:r>
          </a:p>
          <a:p>
            <a:r>
              <a:rPr lang="cs-CZ" sz="2400" b="1" i="1" dirty="0" smtClean="0">
                <a:latin typeface="Times New Roman" pitchFamily="18" charset="0"/>
                <a:cs typeface="Times New Roman" pitchFamily="18" charset="0"/>
              </a:rPr>
              <a:t>• Cena klasické: cca 600,-Kč/ 2 kusy ročně.</a:t>
            </a:r>
          </a:p>
          <a:p>
            <a:r>
              <a:rPr lang="cs-CZ" sz="2400" b="1" i="1" dirty="0" smtClean="0">
                <a:latin typeface="Times New Roman" pitchFamily="18" charset="0"/>
                <a:cs typeface="Times New Roman" pitchFamily="18" charset="0"/>
              </a:rPr>
              <a:t>• Cena speciální: cca 950,-Kč/ 2 kusy ročně.</a:t>
            </a:r>
            <a:endParaRPr lang="cs-CZ" sz="2400" b="1" i="1" dirty="0">
              <a:solidFill>
                <a:srgbClr val="0000FF"/>
              </a:solidFill>
              <a:latin typeface="Times New Roman" pitchFamily="18" charset="0"/>
              <a:cs typeface="Times New Roman" pitchFamily="18" charset="0"/>
            </a:endParaRPr>
          </a:p>
        </p:txBody>
      </p:sp>
      <p:sp>
        <p:nvSpPr>
          <p:cNvPr id="37893" name="AutoShape 5" descr="data:image/jpeg;base64,/9j/4AAQSkZJRgABAQAAAQABAAD/2wCEAAkGBhASEA8QEBAPDxUQEA0QEBAPDw8NDw8PFBAVFBQQFBUXGyYeFxkjGRQUHy8gIycpLCwsFR4xNTAqNSYrLCkBCQoKDgwOGg8PGikfHyUsKS0tLCwpKSksLCkpKikpLCksKSwsKSwpLCksKSkpLCwpKSwpLCwpKSwpKSksKSwsLP/AABEIAJwA0AMBIgACEQEDEQH/xAAbAAACAwEBAQAAAAAAAAAAAAADBAABBQIGB//EADYQAAIBAwIEBAUDAwMFAAAAAAABAgMEESExBRJBURQiYXETMoGRsQah8CPB0Qey4RVCUmJy/8QAGwEAAgMBAQEAAAAAAAAAAAAAAgQBAwUABgf/xAAvEQACAgAFAwIEBQUAAAAAAAAAAQIDBBESITETQVEFMiJhcYFCobHB0RQjM2KR/9oADAMBAAIRAxEAPwD6YWiHFSqkss865ZLNjoQ6Qn/1CJa4hEp68PJOljhEKq/iX4+IXXh5I0sbJgVjfRHKKyhmiDv9m4Enp5KIXcR5VndfgVhfJvC+pE105qEtmSt1mhkgrPiEc4QWd3FAa4ZN58E6WGLQv4yJPGRB60PJOljBBfxiJ42JPWgnyRpYwQBSvIyzh7LLJ4tB9SOSefJ2lhyYF/GRJ4xEdaHk7SxgjAxu0c+MiE7IpJtkaWHJkX8ZEnjEd1Y+TtLDkKpzyso6LE8wRcVv/lGhW/8AlEbvYy2PJkZImUU2eezG8jtSKdcBOqSzoupNR6dfYsqhK2ahHlhOKSzZscLt3LzM36FH/kBZW6SSRoNKMX0xrI+iYaiOFpUF9zFts1szOM3KjDHWX4MiNPlj6y/ZDE5OrUc3stvYBczy39keYx+I1t3LvtH6d39x6iOSUQdtTzP2DVHls6tIYi5ehwlp7sz5LRRGPnNl/Mjhgqk3ovUNIFRhmaFlvJLywkthqoscq9MgZB6683ssAJjWLa6ryAhwXw75prvFnUicMXmfrodzQT3w8X83/JH4mgZaOWdRKE9w8juCOO69QkTmovN7ob5p+j/Ur7nJWTopopQSNGz2GMALLYYNmr2oVlyKivEPlGhPiXyil/8AjYceTHkwU5EnIBUmedH4oqW56fgfD+WKbWr1f+DJ4NY88uZrRfk9fbUdj13oeB0R/qJ9+BDG3fgQe3p4Wft7mfxq6eFTW8tZf4NKvWUIuT2itDAoZlKVSXV5NDH2t/2o8y5+S7idEd9Rc/JDC+olu0GuZ5YO3hlnksTZ1rVGPHCNSC0rMZqaU8egutkMXzxhdgEtgsW8p6V2WREQNRh+H09ReZoWEcP6AYNa74r5hz2iCqLzSAVQrfml9fyCqAXSznJ/NkQWwXh6wdVl5pL1KtEd3UfO/VJjUFnhX8n+wD94u0XFallIVRYGOay2ZeC5LMWPULUpR8r9CqQMoshQEaFmtBgBabBzZq9qFZciuRLib8o5kR4o/KKX/wCNlkPcYNSQOlTc5JLqzmctTb4BYZ8/fYzPT8I8Tcodu/0HLbFXBs2OGWShFJL+dzZpR0A29HHQu9ufhwb67RXeR9Ak41wyXCRgtubM7itbnmqUdo6v3BV2orC6FUIcur+aWrf5Qtd1NTzGNsddbnL3T/JeDQrh28AG+ozZx1Fkh6gsRbMbBx1XJ+N/+DUuMgF3PL+oObJU+ZFTKLJuUmyYo4iss0bVaZEqEdTQpLy/cd9PjnY34TBs4EesgczuL1ZzJCM+Qoh7fYLex80X3QOjsHv15YP6fsamGWeHsX0ZVL3IUkjnB2zkQT3LQi2Oo7HMGdxQ9hZabEVy4ARjuvUh3OOJe5TRFkdM2jk9h+02GGAtNg7NSr2oWlyI5M/i78g82Z/F35BS/wBjLq18RhW1LnnFfzB7Lh7UUjyfCqbdRfX+x6FVOV4zsPehqMKnLywcbm2keid7BLV69upn3EuZp6rCePT1M11Wnn1H7auno/qegShLZmek47gKtTRvbTEV6GdN5l9TX4pbpR5o7LBixl5voeN9a1RuSfg0cO9UQ9NDctIgKEctINcvGFsL4WLhTO37Fst2kJyfmKkcKepcXqZje5dkMUImi9IP/wCROitjRuKX9OT7I3fTK267JrwK2yyaRiwepCo7kT1MRjK4GqWw7dw/o57OLE6RouOaUl/6P8ZN30yOuNkf9RW3bJmR0RyyQkVJmQ+RhcBoBIbgqbCp/kZreTTK2S5Xyvs8AcGpO3Uqc8bpcyMxbGl6hS4WKXkrrlmh+02DsDabBmX1exFUuTPZncX+Q0ZCHEKbkkl1FbIuUWkXweTzEuC2z1l30X+Tvid/yvljvjfsPVGqNJJfNJYXt3POVMyk+vQPF2/0lccLW/i7/cmC6snN8Ho+H1k6fm+bljyru3uG5nB8r75fv2FrOlyR+I9o4UfV9/ohK4qybevXPq/U07sbXha4695C6qcpPI2L3iK+G49XgzaMW3lf8C9GnzPV6LVv+w7T556JeWKzhLRRRkTz9Qn1rNlwkXxgqlpQ5bSxuVxCvnHXlWMgoz0+2C50XyuWMxzhvs2Nyw+rDdCv6kcSzYhSlqw8BdU+WbW6ayvYNIwsNg5W2NS2UeRiUskNU7h6YQ3O/fI4YxzdRGHKlHD1eW/T0DwpqWmT1WGw6jW648MSsazzfYUk2msnUWN3lhyYT1i0sPtLsIQPM+oYN4WeXZjdU1OOaNCnsalnNbZ3TX7YMmm9BqlI2vR8PZHOcls0K3yT2Mx6Sa9WinI1alpCW6w+63My7tpQeHs9n0fp7mfjvTraM55ZxLqrYz2OqUg6YpSmNw7i1EHY1GIctjStK2N+qwzNlT5W0+7x6oNRnkdjSUlqs/k9TfhHfUop7oRU9DA2mwcqNu46dOjLYioSgtMuQm890ZkglKgvmlskzmlHLOuMVOWnyLTO/sdU1VGV0uFx9Q3u9KPP8SvOeTk/aK7I54Za80l/PqL1NWkumxrU0qdPPWWi9urMHDN23Svtey+J/shxvTHSjq8rpvlj8sdI+vd/UzKs/MwzYpNZl9RK/ESvsc5dwoR0oetNYt93+w5SX0XcTtppPAzK5xGS77ex6DBuM6I78FUtpHTrpeuo9VvofCUFhuLXTdd0+hhKe2fcYk1q1ouibyO1XOtNAyhmdOqsxz7HHO29NcilatqHtrhLlkt0/uK4ayFtk4fPP8iZJpJhZzawtcrf3GbCbc0tOm5l1Kzcm28Z1G7e7SgopPmy8y/BpUrRLNFcviRp3fEMtxb0T26ZM63nz1GvXP0Ebi51/cPwmoud+39xPHWwxF9dT85kwg4RbNnIaWmNtVnQVydwRsxW4s+ByjLVBr+1zFpprKzFvuDtqXXK0116jN1PMY475a7dNxqUFOOmXDKM2pZo8sptfzqaUtIxXfBizuF8Wa6c0v8AcbFWWVFrseV9KglbYvH8mld2GKC0bzjGy75HqEzFjX/YftauWsdcYPSVyEZxNuVPK91+5ntGjRllexn1Jav3Yri1tmDX4AWsEk5PoZvFqnlbZo3FT/tXTf3MrieqwZOOl/b6ceF+ozXnnqMuwoNyz3f2XVhbmrmWmy0XsGX9OnpvPRekerFDCxD6NSp7vd/shyHxPM5nLCbOKC3b6krPZBoozS0phFNP5isE5S6jEToecTmkypyh0OJ1mXVovdfYE5DFuPts+REYpApnDbw0njKeG+ja0f3DLL2CwodxWq2VUtcQ2kz5RxHhd3GpJ1vjc2V5lKUoy9Vg9b+jLm65JqvzuKUfhyqZ5s/+OuuMHqq1DP0FXHubD9YslHTkVLDxTzBz5tWEsrpwmm9tUyi/h5MyF8o2KzvmXOKayPR866amTffqu3oy5XLmln5YLna98bF0qjjBxbbWH7o8Zffp+4UZqi48zbaqYznXVtPqewo9UonHVnkzNnRJPI93w39aW85qGZQbaXnjypt9Mm9f3qhSlJ9tPWXY+X8L4FW5IxryWdOaSWG1nOEu+h6W8u5TxnRRWEs5wu79Q8T6zTXW9Dzl2BrwrcviEZTeW+7ybdhec1Plb1iZHIHtKeunZnlcLjXRZ1PPJo2VqSyE/wBRfquFv5UuaT2ijAt/9Q7hPRU49VFtt+25scW/Svxqjqxkoywk1LPK/ZowrT/SuXxviTqxSzzYzKbbPS1+p1vcRlXlsfVP0n+oXcUHOS5WvfDY/JiHBbOFKkoQWi6vVv1Y7JhzvdyTF9OTFnIVvFiOWNIXvaeY6GXa2otrkujyZNxW5nnZLCS7I4QVWcuxcrSWNjBnG2yTlJbsaUkhWmsyb+wbAWjYSS2CeCl2A6U/AWpAEjpBvBy7Fq0l2J6U/BGpATidNMa8JLsU7OXY7pT8E60LRh6FsYVnLsR2UiejPwTrQsczppjngpdivAy7EdGfg7WhFW6CRpJdBtWMux0rKRPQn4O1oW5QdS37D/g2X4KQaon4O6iMlwZxymx4F9iLh/oF0Z+AdaMqnRb6DlKhgajZPsdq0YcaJ+DnYgKWhxJDXhZFeFl2GI1yXYqbQ1YvyjaQG1p4QfJtV+1CsuRMtFFooYRaRfKiIsgkmC0iEOOLwXgrJZxxMF4IQk4mCYIQk4mC8EIScWkTBCEkEwQhDsiCELRAjsyYIWQJIgrBMFsoI4hMlEJIP//Z"/>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5" name="TextovéPole 4"/>
          <p:cNvSpPr txBox="1"/>
          <p:nvPr/>
        </p:nvSpPr>
        <p:spPr>
          <a:xfrm>
            <a:off x="179512" y="3356992"/>
            <a:ext cx="8964488" cy="3046988"/>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a:t>
            </a:r>
            <a:r>
              <a:rPr lang="cs-CZ" sz="2400" b="1" i="1" dirty="0" smtClean="0">
                <a:solidFill>
                  <a:srgbClr val="00B050"/>
                </a:solidFill>
                <a:latin typeface="Times New Roman" pitchFamily="18" charset="0"/>
                <a:cs typeface="Times New Roman" pitchFamily="18" charset="0"/>
              </a:rPr>
              <a:t>Životnost skleněné oční protézy - n</a:t>
            </a:r>
            <a:r>
              <a:rPr lang="es-ES" sz="2400" b="1" i="1" dirty="0" smtClean="0">
                <a:solidFill>
                  <a:srgbClr val="00B050"/>
                </a:solidFill>
                <a:latin typeface="Times New Roman" pitchFamily="18" charset="0"/>
                <a:cs typeface="Times New Roman" pitchFamily="18" charset="0"/>
              </a:rPr>
              <a:t>osí se zhruba půl až jeden rok.</a:t>
            </a:r>
          </a:p>
          <a:p>
            <a:pPr>
              <a:buClr>
                <a:srgbClr val="00B050"/>
              </a:buClr>
              <a:buFont typeface="Wingdings" pitchFamily="2" charset="2"/>
              <a:buChar char="Ø"/>
            </a:pPr>
            <a:r>
              <a:rPr lang="cs-CZ" sz="2400" b="1" i="1" dirty="0" smtClean="0">
                <a:latin typeface="Times New Roman" pitchFamily="18" charset="0"/>
                <a:cs typeface="Times New Roman" pitchFamily="18" charset="0"/>
              </a:rPr>
              <a:t> Povrch je v neustálém kontaktu se slzami, jenž její povrch naleptávají, protéza se stává více nepohodlnou a drsnou.</a:t>
            </a:r>
          </a:p>
          <a:p>
            <a:pPr>
              <a:buClr>
                <a:srgbClr val="00B050"/>
              </a:buClr>
              <a:buFont typeface="Wingdings" pitchFamily="2" charset="2"/>
              <a:buChar char="Ø"/>
            </a:pPr>
            <a:r>
              <a:rPr lang="cs-CZ" sz="2400" b="1" i="1" dirty="0" smtClean="0">
                <a:latin typeface="Times New Roman" pitchFamily="18" charset="0"/>
                <a:cs typeface="Times New Roman" pitchFamily="18" charset="0"/>
              </a:rPr>
              <a:t> Kryolitové, které se při výrobě používá, je náchylné na poškrábání, </a:t>
            </a:r>
          </a:p>
          <a:p>
            <a:r>
              <a:rPr lang="cs-CZ" sz="2400" b="1" i="1" dirty="0" smtClean="0">
                <a:latin typeface="Times New Roman" pitchFamily="18" charset="0"/>
                <a:cs typeface="Times New Roman" pitchFamily="18" charset="0"/>
              </a:rPr>
              <a:t>např. zrnkem prachu nebo nečistotou, která poškodí povrch protézy rýhami. Tyto rýhy působí na protéze rušivě, navíc mohou poškodit oční důlek a spojivku pacienta. </a:t>
            </a:r>
          </a:p>
          <a:p>
            <a:pPr>
              <a:buClr>
                <a:srgbClr val="00B050"/>
              </a:buClr>
              <a:buFont typeface="Wingdings" pitchFamily="2" charset="2"/>
              <a:buChar char="Ø"/>
            </a:pPr>
            <a:r>
              <a:rPr lang="pl-PL" sz="2400" b="1" i="1" dirty="0" smtClean="0">
                <a:latin typeface="Times New Roman" pitchFamily="18" charset="0"/>
                <a:cs typeface="Times New Roman" pitchFamily="18" charset="0"/>
              </a:rPr>
              <a:t> Je velice křehká a snadno rozbitelná.</a:t>
            </a:r>
            <a:endParaRPr lang="cs-CZ" sz="2400" b="1" i="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0" end="0"/>
                                            </p:txEl>
                                          </p:spTgt>
                                        </p:tgtEl>
                                        <p:attrNameLst>
                                          <p:attrName>style.visibility</p:attrName>
                                        </p:attrNameLst>
                                      </p:cBhvr>
                                      <p:to>
                                        <p:strVal val="visible"/>
                                      </p:to>
                                    </p:set>
                                    <p:anim calcmode="lin" valueType="num">
                                      <p:cBhvr additive="base">
                                        <p:cTn id="4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1" end="1"/>
                                            </p:txEl>
                                          </p:spTgt>
                                        </p:tgtEl>
                                        <p:attrNameLst>
                                          <p:attrName>style.visibility</p:attrName>
                                        </p:attrNameLst>
                                      </p:cBhvr>
                                      <p:to>
                                        <p:strVal val="visible"/>
                                      </p:to>
                                    </p:set>
                                    <p:anim calcmode="lin" valueType="num">
                                      <p:cBhvr additive="base">
                                        <p:cTn id="4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2"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
                                            <p:txEl>
                                              <p:pRg st="2" end="2"/>
                                            </p:txEl>
                                          </p:spTgt>
                                        </p:tgtEl>
                                        <p:attrNameLst>
                                          <p:attrName>style.visibility</p:attrName>
                                        </p:attrNameLst>
                                      </p:cBhvr>
                                      <p:to>
                                        <p:strVal val="visible"/>
                                      </p:to>
                                    </p:set>
                                    <p:anim calcmode="lin" valueType="num">
                                      <p:cBhvr additive="base">
                                        <p:cTn id="5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2"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5">
                                            <p:txEl>
                                              <p:pRg st="3" end="3"/>
                                            </p:txEl>
                                          </p:spTgt>
                                        </p:tgtEl>
                                        <p:attrNameLst>
                                          <p:attrName>style.visibility</p:attrName>
                                        </p:attrNameLst>
                                      </p:cBhvr>
                                      <p:to>
                                        <p:strVal val="visible"/>
                                      </p:to>
                                    </p:set>
                                    <p:anim calcmode="lin" valueType="num">
                                      <p:cBhvr additive="base">
                                        <p:cTn id="6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2"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5">
                                            <p:txEl>
                                              <p:pRg st="4" end="4"/>
                                            </p:txEl>
                                          </p:spTgt>
                                        </p:tgtEl>
                                        <p:attrNameLst>
                                          <p:attrName>style.visibility</p:attrName>
                                        </p:attrNameLst>
                                      </p:cBhvr>
                                      <p:to>
                                        <p:strVal val="visible"/>
                                      </p:to>
                                    </p:set>
                                    <p:anim calcmode="lin" valueType="num">
                                      <p:cBhvr additive="base">
                                        <p:cTn id="6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179512" y="980728"/>
            <a:ext cx="4896544" cy="1938992"/>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a:t>
            </a:r>
            <a:r>
              <a:rPr lang="cs-CZ" sz="2400" b="1" i="1" dirty="0" smtClean="0">
                <a:solidFill>
                  <a:srgbClr val="00B050"/>
                </a:solidFill>
                <a:latin typeface="Times New Roman" pitchFamily="18" charset="0"/>
                <a:cs typeface="Times New Roman" pitchFamily="18" charset="0"/>
              </a:rPr>
              <a:t>Výhody skleněných očních protéz:</a:t>
            </a:r>
          </a:p>
          <a:p>
            <a:pPr>
              <a:buClr>
                <a:srgbClr val="00B050"/>
              </a:buClr>
              <a:buFont typeface="Wingdings" pitchFamily="2" charset="2"/>
              <a:buChar char="Ø"/>
            </a:pPr>
            <a:r>
              <a:rPr lang="cs-CZ" sz="2400" b="1" i="1" dirty="0" smtClean="0">
                <a:latin typeface="Times New Roman" pitchFamily="18" charset="0"/>
                <a:cs typeface="Times New Roman" pitchFamily="18" charset="0"/>
              </a:rPr>
              <a:t> Živý lesk povrchu.</a:t>
            </a:r>
          </a:p>
          <a:p>
            <a:pPr>
              <a:buClr>
                <a:srgbClr val="00B050"/>
              </a:buClr>
              <a:buFont typeface="Wingdings" pitchFamily="2" charset="2"/>
              <a:buChar char="Ø"/>
            </a:pPr>
            <a:r>
              <a:rPr lang="cs-CZ" sz="2400" b="1" i="1" dirty="0" smtClean="0">
                <a:latin typeface="Times New Roman" pitchFamily="18" charset="0"/>
                <a:cs typeface="Times New Roman" pitchFamily="18" charset="0"/>
              </a:rPr>
              <a:t> Barva je stálá, nebledne.</a:t>
            </a:r>
          </a:p>
          <a:p>
            <a:pPr>
              <a:buClr>
                <a:srgbClr val="00B050"/>
              </a:buClr>
              <a:buFont typeface="Wingdings" pitchFamily="2" charset="2"/>
              <a:buChar char="Ø"/>
            </a:pPr>
            <a:r>
              <a:rPr lang="cs-CZ" sz="2400" b="1" i="1" dirty="0" smtClean="0">
                <a:latin typeface="Times New Roman" pitchFamily="18" charset="0"/>
                <a:cs typeface="Times New Roman" pitchFamily="18" charset="0"/>
              </a:rPr>
              <a:t>Duhovka působí plasticky a hloubkově. </a:t>
            </a:r>
            <a:endParaRPr lang="cs-CZ" sz="2400" b="1" i="1" dirty="0">
              <a:solidFill>
                <a:srgbClr val="0000FF"/>
              </a:solidFill>
              <a:latin typeface="Times New Roman" pitchFamily="18" charset="0"/>
              <a:cs typeface="Times New Roman" pitchFamily="18" charset="0"/>
            </a:endParaRPr>
          </a:p>
        </p:txBody>
      </p:sp>
      <p:sp>
        <p:nvSpPr>
          <p:cNvPr id="37893" name="AutoShape 5" descr="data:image/jpeg;base64,/9j/4AAQSkZJRgABAQAAAQABAAD/2wCEAAkGBhASEA8QEBAPDxUQEA0QEBAPDw8NDw8PFBAVFBQQFBUXGyYeFxkjGRQUHy8gIycpLCwsFR4xNTAqNSYrLCkBCQoKDgwOGg8PGikfHyUsKS0tLCwpKSksLCkpKikpLCksKSwsKSwpLCksKSkpLCwpKSwpLCwpKSwpKSksKSwsLP/AABEIAJwA0AMBIgACEQEDEQH/xAAbAAACAwEBAQAAAAAAAAAAAAADBAABBQIGB//EADYQAAIBAwIEBAUDAwMFAAAAAAABAgMEESExBRJBURQiYXETMoGRsQah8CPB0Qey4RVCUmJy/8QAGwEAAgMBAQEAAAAAAAAAAAAAAgQBAwUABgf/xAAvEQACAgAFAwIEBQUAAAAAAAAAAQIDBBESITETQVEFMiJhcYFCobHB0RQjM2KR/9oADAMBAAIRAxEAPwD6YWiHFSqkss865ZLNjoQ6Qn/1CJa4hEp68PJOljhEKq/iX4+IXXh5I0sbJgVjfRHKKyhmiDv9m4Enp5KIXcR5VndfgVhfJvC+pE105qEtmSt1mhkgrPiEc4QWd3FAa4ZN58E6WGLQv4yJPGRB60PJOljBBfxiJ42JPWgnyRpYwQBSvIyzh7LLJ4tB9SOSefJ2lhyYF/GRJ4xEdaHk7SxgjAxu0c+MiE7IpJtkaWHJkX8ZEnjEd1Y+TtLDkKpzyso6LE8wRcVv/lGhW/8AlEbvYy2PJkZImUU2eezG8jtSKdcBOqSzoupNR6dfYsqhK2ahHlhOKSzZscLt3LzM36FH/kBZW6SSRoNKMX0xrI+iYaiOFpUF9zFts1szOM3KjDHWX4MiNPlj6y/ZDE5OrUc3stvYBczy39keYx+I1t3LvtH6d39x6iOSUQdtTzP2DVHls6tIYi5ehwlp7sz5LRRGPnNl/Mjhgqk3ovUNIFRhmaFlvJLywkthqoscq9MgZB6683ssAJjWLa6ryAhwXw75prvFnUicMXmfrodzQT3w8X83/JH4mgZaOWdRKE9w8juCOO69QkTmovN7ob5p+j/Ur7nJWTopopQSNGz2GMALLYYNmr2oVlyKivEPlGhPiXyil/8AjYceTHkwU5EnIBUmedH4oqW56fgfD+WKbWr1f+DJ4NY88uZrRfk9fbUdj13oeB0R/qJ9+BDG3fgQe3p4Wft7mfxq6eFTW8tZf4NKvWUIuT2itDAoZlKVSXV5NDH2t/2o8y5+S7idEd9Rc/JDC+olu0GuZ5YO3hlnksTZ1rVGPHCNSC0rMZqaU8egutkMXzxhdgEtgsW8p6V2WREQNRh+H09ReZoWEcP6AYNa74r5hz2iCqLzSAVQrfml9fyCqAXSznJ/NkQWwXh6wdVl5pL1KtEd3UfO/VJjUFnhX8n+wD94u0XFallIVRYGOay2ZeC5LMWPULUpR8r9CqQMoshQEaFmtBgBabBzZq9qFZciuRLib8o5kR4o/KKX/wCNlkPcYNSQOlTc5JLqzmctTb4BYZ8/fYzPT8I8Tcodu/0HLbFXBs2OGWShFJL+dzZpR0A29HHQu9ufhwb67RXeR9Ak41wyXCRgtubM7itbnmqUdo6v3BV2orC6FUIcur+aWrf5Qtd1NTzGNsddbnL3T/JeDQrh28AG+ozZx1Fkh6gsRbMbBx1XJ+N/+DUuMgF3PL+oObJU+ZFTKLJuUmyYo4iss0bVaZEqEdTQpLy/cd9PjnY34TBs4EesgczuL1ZzJCM+Qoh7fYLex80X3QOjsHv15YP6fsamGWeHsX0ZVL3IUkjnB2zkQT3LQi2Oo7HMGdxQ9hZabEVy4ARjuvUh3OOJe5TRFkdM2jk9h+02GGAtNg7NSr2oWlyI5M/i78g82Z/F35BS/wBjLq18RhW1LnnFfzB7Lh7UUjyfCqbdRfX+x6FVOV4zsPehqMKnLywcbm2keid7BLV69upn3EuZp6rCePT1M11Wnn1H7auno/qegShLZmek47gKtTRvbTEV6GdN5l9TX4pbpR5o7LBixl5voeN9a1RuSfg0cO9UQ9NDctIgKEctINcvGFsL4WLhTO37Fst2kJyfmKkcKepcXqZje5dkMUImi9IP/wCROitjRuKX9OT7I3fTK267JrwK2yyaRiwepCo7kT1MRjK4GqWw7dw/o57OLE6RouOaUl/6P8ZN30yOuNkf9RW3bJmR0RyyQkVJmQ+RhcBoBIbgqbCp/kZreTTK2S5Xyvs8AcGpO3Uqc8bpcyMxbGl6hS4WKXkrrlmh+02DsDabBmX1exFUuTPZncX+Q0ZCHEKbkkl1FbIuUWkXweTzEuC2z1l30X+Tvid/yvljvjfsPVGqNJJfNJYXt3POVMyk+vQPF2/0lccLW/i7/cmC6snN8Ho+H1k6fm+bljyru3uG5nB8r75fv2FrOlyR+I9o4UfV9/ohK4qybevXPq/U07sbXha4695C6qcpPI2L3iK+G49XgzaMW3lf8C9GnzPV6LVv+w7T556JeWKzhLRRRkTz9Qn1rNlwkXxgqlpQ5bSxuVxCvnHXlWMgoz0+2C50XyuWMxzhvs2Nyw+rDdCv6kcSzYhSlqw8BdU+WbW6ayvYNIwsNg5W2NS2UeRiUskNU7h6YQ3O/fI4YxzdRGHKlHD1eW/T0DwpqWmT1WGw6jW648MSsazzfYUk2msnUWN3lhyYT1i0sPtLsIQPM+oYN4WeXZjdU1OOaNCnsalnNbZ3TX7YMmm9BqlI2vR8PZHOcls0K3yT2Mx6Sa9WinI1alpCW6w+63My7tpQeHs9n0fp7mfjvTraM55ZxLqrYz2OqUg6YpSmNw7i1EHY1GIctjStK2N+qwzNlT5W0+7x6oNRnkdjSUlqs/k9TfhHfUop7oRU9DA2mwcqNu46dOjLYioSgtMuQm890ZkglKgvmlskzmlHLOuMVOWnyLTO/sdU1VGV0uFx9Q3u9KPP8SvOeTk/aK7I54Za80l/PqL1NWkumxrU0qdPPWWi9urMHDN23Svtey+J/shxvTHSjq8rpvlj8sdI+vd/UzKs/MwzYpNZl9RK/ESvsc5dwoR0oetNYt93+w5SX0XcTtppPAzK5xGS77ex6DBuM6I78FUtpHTrpeuo9VvofCUFhuLXTdd0+hhKe2fcYk1q1ouibyO1XOtNAyhmdOqsxz7HHO29NcilatqHtrhLlkt0/uK4ayFtk4fPP8iZJpJhZzawtcrf3GbCbc0tOm5l1Kzcm28Z1G7e7SgopPmy8y/BpUrRLNFcviRp3fEMtxb0T26ZM63nz1GvXP0Ebi51/cPwmoud+39xPHWwxF9dT85kwg4RbNnIaWmNtVnQVydwRsxW4s+ByjLVBr+1zFpprKzFvuDtqXXK0116jN1PMY475a7dNxqUFOOmXDKM2pZo8sptfzqaUtIxXfBizuF8Wa6c0v8AcbFWWVFrseV9KglbYvH8mld2GKC0bzjGy75HqEzFjX/YftauWsdcYPSVyEZxNuVPK91+5ntGjRllexn1Jav3Yri1tmDX4AWsEk5PoZvFqnlbZo3FT/tXTf3MrieqwZOOl/b6ceF+ozXnnqMuwoNyz3f2XVhbmrmWmy0XsGX9OnpvPRekerFDCxD6NSp7vd/shyHxPM5nLCbOKC3b6krPZBoozS0phFNP5isE5S6jEToecTmkypyh0OJ1mXVovdfYE5DFuPts+REYpApnDbw0njKeG+ja0f3DLL2CwodxWq2VUtcQ2kz5RxHhd3GpJ1vjc2V5lKUoy9Vg9b+jLm65JqvzuKUfhyqZ5s/+OuuMHqq1DP0FXHubD9YslHTkVLDxTzBz5tWEsrpwmm9tUyi/h5MyF8o2KzvmXOKayPR866amTffqu3oy5XLmln5YLna98bF0qjjBxbbWH7o8Zffp+4UZqi48zbaqYznXVtPqewo9UonHVnkzNnRJPI93w39aW85qGZQbaXnjypt9Mm9f3qhSlJ9tPWXY+X8L4FW5IxryWdOaSWG1nOEu+h6W8u5TxnRRWEs5wu79Q8T6zTXW9Dzl2BrwrcviEZTeW+7ybdhec1Plb1iZHIHtKeunZnlcLjXRZ1PPJo2VqSyE/wBRfquFv5UuaT2ijAt/9Q7hPRU49VFtt+25scW/Svxqjqxkoywk1LPK/ZowrT/SuXxviTqxSzzYzKbbPS1+p1vcRlXlsfVP0n+oXcUHOS5WvfDY/JiHBbOFKkoQWi6vVv1Y7JhzvdyTF9OTFnIVvFiOWNIXvaeY6GXa2otrkujyZNxW5nnZLCS7I4QVWcuxcrSWNjBnG2yTlJbsaUkhWmsyb+wbAWjYSS2CeCl2A6U/AWpAEjpBvBy7Fq0l2J6U/BGpATidNMa8JLsU7OXY7pT8E60LRh6FsYVnLsR2UiejPwTrQsczppjngpdivAy7EdGfg7WhFW6CRpJdBtWMux0rKRPQn4O1oW5QdS37D/g2X4KQaon4O6iMlwZxymx4F9iLh/oF0Z+AdaMqnRb6DlKhgajZPsdq0YcaJ+DnYgKWhxJDXhZFeFl2GI1yXYqbQ1YvyjaQG1p4QfJtV+1CsuRMtFFooYRaRfKiIsgkmC0iEOOLwXgrJZxxMF4IQk4mCYIQk4mC8EIScWkTBCEkEwQhDsiCELRAjsyYIWQJIgrBMFsoI4hMlEJIP//Z"/>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7" name="TextovéPole 6"/>
          <p:cNvSpPr txBox="1"/>
          <p:nvPr/>
        </p:nvSpPr>
        <p:spPr>
          <a:xfrm>
            <a:off x="179512" y="3068960"/>
            <a:ext cx="5184576" cy="2308324"/>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a:t>
            </a:r>
            <a:r>
              <a:rPr lang="cs-CZ" sz="2400" b="1" i="1" dirty="0" smtClean="0">
                <a:solidFill>
                  <a:srgbClr val="00B050"/>
                </a:solidFill>
                <a:latin typeface="Times New Roman" pitchFamily="18" charset="0"/>
                <a:cs typeface="Times New Roman" pitchFamily="18" charset="0"/>
              </a:rPr>
              <a:t>Nevýhody skleněných očních protéz:</a:t>
            </a:r>
          </a:p>
          <a:p>
            <a:pPr>
              <a:buClr>
                <a:srgbClr val="00B050"/>
              </a:buClr>
              <a:buFont typeface="Wingdings" pitchFamily="2" charset="2"/>
              <a:buChar char="Ø"/>
            </a:pPr>
            <a:r>
              <a:rPr lang="cs-CZ" sz="2400" b="1" i="1" dirty="0" smtClean="0">
                <a:latin typeface="Times New Roman" pitchFamily="18" charset="0"/>
                <a:cs typeface="Times New Roman" pitchFamily="18" charset="0"/>
              </a:rPr>
              <a:t> Zornice se jeví jako kulička a působí rušivě a nepřirozeně, hlavně při pohledu zblízka. </a:t>
            </a:r>
          </a:p>
          <a:p>
            <a:pPr>
              <a:buClr>
                <a:srgbClr val="00B050"/>
              </a:buClr>
              <a:buFont typeface="Wingdings" pitchFamily="2" charset="2"/>
              <a:buChar char="Ø"/>
            </a:pPr>
            <a:r>
              <a:rPr lang="cs-CZ" sz="2400" b="1" i="1" dirty="0" smtClean="0">
                <a:latin typeface="Times New Roman" pitchFamily="18" charset="0"/>
                <a:cs typeface="Times New Roman" pitchFamily="18" charset="0"/>
              </a:rPr>
              <a:t>Protéza v zimě studí a přimrzají jim k ní slzy. </a:t>
            </a:r>
            <a:endParaRPr lang="cs-CZ" sz="2400" b="1" i="1" dirty="0">
              <a:solidFill>
                <a:srgbClr val="0000FF"/>
              </a:solidFill>
              <a:latin typeface="Times New Roman" pitchFamily="18" charset="0"/>
              <a:cs typeface="Times New Roman" pitchFamily="18" charset="0"/>
            </a:endParaRPr>
          </a:p>
        </p:txBody>
      </p:sp>
      <p:pic>
        <p:nvPicPr>
          <p:cNvPr id="44035" name="Picture 3"/>
          <p:cNvPicPr>
            <a:picLocks noChangeAspect="1" noChangeArrowheads="1"/>
          </p:cNvPicPr>
          <p:nvPr/>
        </p:nvPicPr>
        <p:blipFill>
          <a:blip r:embed="rId4" cstate="print"/>
          <a:srcRect/>
          <a:stretch>
            <a:fillRect/>
          </a:stretch>
        </p:blipFill>
        <p:spPr bwMode="auto">
          <a:xfrm>
            <a:off x="5508104" y="1268760"/>
            <a:ext cx="3491880" cy="390981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additive="base">
                                        <p:cTn id="3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anim calcmode="lin" valueType="num">
                                      <p:cBhvr additive="base">
                                        <p:cTn id="3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
                                            <p:txEl>
                                              <p:pRg st="2" end="2"/>
                                            </p:txEl>
                                          </p:spTgt>
                                        </p:tgtEl>
                                        <p:attrNameLst>
                                          <p:attrName>style.visibility</p:attrName>
                                        </p:attrNameLst>
                                      </p:cBhvr>
                                      <p:to>
                                        <p:strVal val="visible"/>
                                      </p:to>
                                    </p:set>
                                    <p:anim calcmode="lin" valueType="num">
                                      <p:cBhvr additive="base">
                                        <p:cTn id="4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TextovéPole 15"/>
          <p:cNvSpPr txBox="1"/>
          <p:nvPr/>
        </p:nvSpPr>
        <p:spPr>
          <a:xfrm>
            <a:off x="2267744" y="260648"/>
            <a:ext cx="4392488" cy="830997"/>
          </a:xfrm>
          <a:prstGeom prst="rect">
            <a:avLst/>
          </a:prstGeom>
          <a:noFill/>
          <a:ln w="38100">
            <a:solidFill>
              <a:srgbClr val="C00000"/>
            </a:solidFill>
          </a:ln>
        </p:spPr>
        <p:txBody>
          <a:bodyPr wrap="square" rtlCol="0">
            <a:spAutoFit/>
          </a:bodyPr>
          <a:lstStyle/>
          <a:p>
            <a:pPr algn="ctr"/>
            <a:r>
              <a:rPr lang="cs-CZ" sz="2400" b="1" i="1" dirty="0" smtClean="0">
                <a:solidFill>
                  <a:srgbClr val="009900"/>
                </a:solidFill>
                <a:latin typeface="Times New Roman" pitchFamily="18" charset="0"/>
                <a:cs typeface="Times New Roman" pitchFamily="18" charset="0"/>
              </a:rPr>
              <a:t>AKRYLÁTOVÉ KOSMETICKÉ OČNÍ PROTÉZY</a:t>
            </a:r>
            <a:endParaRPr lang="cs-CZ" sz="2400" b="1" i="1" dirty="0">
              <a:solidFill>
                <a:srgbClr val="009900"/>
              </a:solidFill>
              <a:latin typeface="Times New Roman" pitchFamily="18" charset="0"/>
              <a:cs typeface="Times New Roman" pitchFamily="18" charset="0"/>
            </a:endParaRPr>
          </a:p>
        </p:txBody>
      </p:sp>
      <p:sp>
        <p:nvSpPr>
          <p:cNvPr id="9" name="TextovéPole 8"/>
          <p:cNvSpPr txBox="1"/>
          <p:nvPr/>
        </p:nvSpPr>
        <p:spPr>
          <a:xfrm>
            <a:off x="179512" y="1268760"/>
            <a:ext cx="8964488" cy="5262979"/>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a:t>
            </a:r>
            <a:r>
              <a:rPr lang="es-ES" sz="2400" b="1" i="1" dirty="0" smtClean="0">
                <a:latin typeface="Times New Roman" pitchFamily="18" charset="0"/>
                <a:cs typeface="Times New Roman" pitchFamily="18" charset="0"/>
              </a:rPr>
              <a:t>Doporučují se hlavně u dětí.</a:t>
            </a:r>
          </a:p>
          <a:p>
            <a:pPr>
              <a:buBlip>
                <a:blip r:embed="rId3"/>
              </a:buBlip>
            </a:pPr>
            <a:r>
              <a:rPr lang="cs-CZ" sz="2400" b="1" i="1" dirty="0" smtClean="0">
                <a:latin typeface="Times New Roman" pitchFamily="18" charset="0"/>
                <a:cs typeface="Times New Roman" pitchFamily="18" charset="0"/>
              </a:rPr>
              <a:t> </a:t>
            </a:r>
            <a:r>
              <a:rPr lang="pt-BR" sz="2400" b="1" i="1" dirty="0" smtClean="0">
                <a:latin typeface="Times New Roman" pitchFamily="18" charset="0"/>
                <a:cs typeface="Times New Roman" pitchFamily="18" charset="0"/>
              </a:rPr>
              <a:t>Vyrábí</a:t>
            </a:r>
            <a:r>
              <a:rPr lang="cs-CZ" sz="2400" b="1" i="1" dirty="0" smtClean="0">
                <a:latin typeface="Times New Roman" pitchFamily="18" charset="0"/>
                <a:cs typeface="Times New Roman" pitchFamily="18" charset="0"/>
              </a:rPr>
              <a:t> </a:t>
            </a:r>
            <a:r>
              <a:rPr lang="pt-BR" sz="2400" b="1" i="1" dirty="0" smtClean="0">
                <a:latin typeface="Times New Roman" pitchFamily="18" charset="0"/>
                <a:cs typeface="Times New Roman" pitchFamily="18" charset="0"/>
              </a:rPr>
              <a:t>se na zakázku nebo sériově.</a:t>
            </a:r>
          </a:p>
          <a:p>
            <a:pPr>
              <a:buBlip>
                <a:blip r:embed="rId3"/>
              </a:buBlip>
            </a:pPr>
            <a:r>
              <a:rPr lang="cs-CZ" sz="2400" b="1" i="1" dirty="0" smtClean="0">
                <a:latin typeface="Times New Roman" pitchFamily="18" charset="0"/>
                <a:cs typeface="Times New Roman" pitchFamily="18" charset="0"/>
              </a:rPr>
              <a:t> Asi 6 až 8 týdnů po rekonstrukci orbity (enukleaci, evisceraci, exenteraci) je pacient objednán k očnímu protetikovi, který mu zhotoví podle druhého, zdravého oka oční protézu.</a:t>
            </a:r>
          </a:p>
          <a:p>
            <a:pPr>
              <a:buBlip>
                <a:blip r:embed="rId3"/>
              </a:buBlip>
            </a:pPr>
            <a:r>
              <a:rPr lang="cs-CZ" sz="2400" b="1" i="1" dirty="0" smtClean="0">
                <a:latin typeface="Times New Roman" pitchFamily="18" charset="0"/>
                <a:cs typeface="Times New Roman" pitchFamily="18" charset="0"/>
              </a:rPr>
              <a:t> </a:t>
            </a:r>
            <a:r>
              <a:rPr lang="pt-BR" sz="2400" b="1" i="1" dirty="0" smtClean="0">
                <a:latin typeface="Times New Roman" pitchFamily="18" charset="0"/>
                <a:cs typeface="Times New Roman" pitchFamily="18" charset="0"/>
              </a:rPr>
              <a:t>Do očního důlku pacienta se vkládají modely ze</a:t>
            </a:r>
            <a:r>
              <a:rPr lang="cs-CZ" sz="2400" b="1" i="1" dirty="0" smtClean="0">
                <a:latin typeface="Times New Roman" pitchFamily="18" charset="0"/>
                <a:cs typeface="Times New Roman" pitchFamily="18" charset="0"/>
              </a:rPr>
              <a:t> zkušební sady a vybírá se optimální tvar.</a:t>
            </a:r>
          </a:p>
          <a:p>
            <a:pPr>
              <a:buBlip>
                <a:blip r:embed="rId3"/>
              </a:buBlip>
            </a:pPr>
            <a:r>
              <a:rPr lang="cs-CZ" sz="2400" b="1" i="1" dirty="0" smtClean="0">
                <a:latin typeface="Times New Roman" pitchFamily="18" charset="0"/>
                <a:cs typeface="Times New Roman" pitchFamily="18" charset="0"/>
              </a:rPr>
              <a:t> Barva duhovky se zjistí podle zdravého oka pomocí lišty, kde už jsou připevněny jednotlivé protézy s různými možnými barvami duhovek. Ty jsou očíslovány od 1, odpovídající čistě modré barvě, až po 23, tmavě hnědou.</a:t>
            </a:r>
          </a:p>
          <a:p>
            <a:pPr>
              <a:buBlip>
                <a:blip r:embed="rId3"/>
              </a:buBlip>
            </a:pPr>
            <a:r>
              <a:rPr lang="cs-CZ" sz="2400" b="1" i="1" dirty="0" smtClean="0">
                <a:latin typeface="Times New Roman" pitchFamily="18" charset="0"/>
                <a:cs typeface="Times New Roman" pitchFamily="18" charset="0"/>
              </a:rPr>
              <a:t> Barva, velikost duhovky, vzhled skléry a další údaje se zaznamenávají do formuláře, kde je napsáno jméno, rodné číslo a adresa pacienta.</a:t>
            </a:r>
            <a:endParaRPr lang="cs-CZ" sz="2400" b="1" i="1" dirty="0" smtClean="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 calcmode="lin" valueType="num">
                                      <p:cBhvr additive="base">
                                        <p:cTn id="2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 calcmode="lin" valueType="num">
                                      <p:cBhvr additive="base">
                                        <p:cTn id="31"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 calcmode="lin" valueType="num">
                                      <p:cBhvr additive="base">
                                        <p:cTn id="37"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179512" y="1052736"/>
            <a:ext cx="8964488" cy="2677656"/>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Obtížné je určit velikost zornice. Pro většinu pacientů se proto volí střední velikost (3 mm). </a:t>
            </a:r>
          </a:p>
          <a:p>
            <a:pPr>
              <a:buBlip>
                <a:blip r:embed="rId3"/>
              </a:buBlip>
            </a:pPr>
            <a:r>
              <a:rPr lang="cs-CZ" sz="2400" b="1" i="1" dirty="0" smtClean="0">
                <a:latin typeface="Times New Roman" pitchFamily="18" charset="0"/>
                <a:cs typeface="Times New Roman" pitchFamily="18" charset="0"/>
              </a:rPr>
              <a:t> Někteří pacienti však mají zornici, která velice rychle reaguje na světlo, nebo mají extrémně světlou duhovku, což zvýrazní rozdíl mezi zornicí oční protézy a zdravého oka. </a:t>
            </a:r>
          </a:p>
          <a:p>
            <a:pPr>
              <a:buBlip>
                <a:blip r:embed="rId3"/>
              </a:buBlip>
            </a:pPr>
            <a:r>
              <a:rPr lang="cs-CZ" sz="2400" b="1" i="1" dirty="0" smtClean="0">
                <a:latin typeface="Times New Roman" pitchFamily="18" charset="0"/>
                <a:cs typeface="Times New Roman" pitchFamily="18" charset="0"/>
              </a:rPr>
              <a:t> Těmto pacientům se proto doporučuje mít jednu protézu na večer, do společnosti, a jednu na denní nošení.</a:t>
            </a:r>
            <a:endParaRPr lang="cs-CZ" sz="2400" b="1" i="1" dirty="0" smtClean="0">
              <a:solidFill>
                <a:srgbClr val="FF0000"/>
              </a:solidFill>
              <a:latin typeface="Times New Roman" pitchFamily="18" charset="0"/>
              <a:cs typeface="Times New Roman" pitchFamily="18" charset="0"/>
            </a:endParaRPr>
          </a:p>
        </p:txBody>
      </p:sp>
      <p:pic>
        <p:nvPicPr>
          <p:cNvPr id="1029" name="Picture 5" descr="http://img.cz.prg.cmestatic.com/media/images/600x338/Nov2008/444394.jpg?d41d">
            <a:hlinkClick r:id="rId4"/>
          </p:cNvPr>
          <p:cNvPicPr>
            <a:picLocks noChangeAspect="1" noChangeArrowheads="1"/>
          </p:cNvPicPr>
          <p:nvPr/>
        </p:nvPicPr>
        <p:blipFill>
          <a:blip r:embed="rId5" cstate="print"/>
          <a:srcRect/>
          <a:stretch>
            <a:fillRect/>
          </a:stretch>
        </p:blipFill>
        <p:spPr bwMode="auto">
          <a:xfrm>
            <a:off x="1835696" y="3789040"/>
            <a:ext cx="5715000" cy="292494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extovéPole 16"/>
          <p:cNvSpPr txBox="1"/>
          <p:nvPr/>
        </p:nvSpPr>
        <p:spPr>
          <a:xfrm>
            <a:off x="539552" y="260648"/>
            <a:ext cx="8064896" cy="461665"/>
          </a:xfrm>
          <a:prstGeom prst="rect">
            <a:avLst/>
          </a:prstGeom>
          <a:solidFill>
            <a:srgbClr val="FFFF99"/>
          </a:solidFill>
          <a:ln w="38100">
            <a:solidFill>
              <a:srgbClr val="C00000"/>
            </a:solidFill>
          </a:ln>
        </p:spPr>
        <p:txBody>
          <a:bodyPr wrap="square" rtlCol="0">
            <a:spAutoFit/>
          </a:bodyPr>
          <a:lstStyle/>
          <a:p>
            <a:pPr algn="ctr"/>
            <a:r>
              <a:rPr lang="cs-CZ" sz="2400" b="1" i="1" dirty="0" smtClean="0">
                <a:solidFill>
                  <a:srgbClr val="00B050"/>
                </a:solidFill>
                <a:latin typeface="Times New Roman" pitchFamily="18" charset="0"/>
                <a:cs typeface="Times New Roman" pitchFamily="18" charset="0"/>
              </a:rPr>
              <a:t>POSTUP VÝROBY AKRYLÁTOVÉ PROTÉZY</a:t>
            </a:r>
            <a:endParaRPr lang="cs-CZ" sz="2400" b="1" i="1" dirty="0">
              <a:solidFill>
                <a:srgbClr val="00B050"/>
              </a:solidFill>
              <a:latin typeface="Times New Roman" pitchFamily="18" charset="0"/>
              <a:cs typeface="Times New Roman" pitchFamily="18" charset="0"/>
            </a:endParaRPr>
          </a:p>
        </p:txBody>
      </p:sp>
      <p:sp>
        <p:nvSpPr>
          <p:cNvPr id="23" name="TextovéPole 22"/>
          <p:cNvSpPr txBox="1"/>
          <p:nvPr/>
        </p:nvSpPr>
        <p:spPr>
          <a:xfrm>
            <a:off x="179512" y="836712"/>
            <a:ext cx="8964488" cy="3416320"/>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Materiál -metylmetakrylát, podobný plexisklu, akrylát a </a:t>
            </a:r>
            <a:r>
              <a:rPr lang="cs-CZ" sz="2400" b="1" i="1" dirty="0" err="1" smtClean="0">
                <a:latin typeface="Times New Roman" pitchFamily="18" charset="0"/>
                <a:cs typeface="Times New Roman" pitchFamily="18" charset="0"/>
              </a:rPr>
              <a:t>superpont</a:t>
            </a:r>
            <a:r>
              <a:rPr lang="cs-CZ" sz="2400" b="1" i="1" dirty="0" smtClean="0">
                <a:latin typeface="Times New Roman" pitchFamily="18" charset="0"/>
                <a:cs typeface="Times New Roman" pitchFamily="18" charset="0"/>
              </a:rPr>
              <a:t>.</a:t>
            </a:r>
          </a:p>
          <a:p>
            <a:r>
              <a:rPr lang="cs-CZ" sz="2400" b="1" i="1" dirty="0" smtClean="0">
                <a:latin typeface="Times New Roman" pitchFamily="18" charset="0"/>
                <a:cs typeface="Times New Roman" pitchFamily="18" charset="0"/>
              </a:rPr>
              <a:t> </a:t>
            </a:r>
          </a:p>
          <a:p>
            <a:pPr>
              <a:buBlip>
                <a:blip r:embed="rId3"/>
              </a:buBlip>
            </a:pPr>
            <a:r>
              <a:rPr lang="cs-CZ" sz="2400" b="1" i="1" dirty="0" smtClean="0">
                <a:latin typeface="Times New Roman" pitchFamily="18" charset="0"/>
                <a:cs typeface="Times New Roman" pitchFamily="18" charset="0"/>
              </a:rPr>
              <a:t> Jsou velice podobné látce na výrobu umělých chrupů, takže jsou vysoce odolné i vůči naleptávajícímu účinku slz.</a:t>
            </a:r>
          </a:p>
          <a:p>
            <a:endParaRPr lang="cs-CZ" sz="2400" b="1" i="1" dirty="0" smtClean="0">
              <a:latin typeface="Times New Roman" pitchFamily="18" charset="0"/>
              <a:cs typeface="Times New Roman" pitchFamily="18" charset="0"/>
            </a:endParaRPr>
          </a:p>
          <a:p>
            <a:pPr>
              <a:buBlip>
                <a:blip r:embed="rId3"/>
              </a:buBlip>
            </a:pPr>
            <a:r>
              <a:rPr lang="cs-CZ" sz="2400" b="1" i="1" dirty="0" smtClean="0">
                <a:latin typeface="Times New Roman" pitchFamily="18" charset="0"/>
                <a:cs typeface="Times New Roman" pitchFamily="18" charset="0"/>
              </a:rPr>
              <a:t> Základní materiál vždy tvoří 95% směsi. Zbývajících 5% jsou různé, neustále se měnící přísady (polymer, sádra, bavlněná vlákna na naznačení cévek ve skléře a průsvitné destičky z acetátu celulózy na vytvoření duhovky. </a:t>
            </a:r>
            <a:endParaRPr lang="cs-CZ" sz="2400" b="1" i="1" dirty="0">
              <a:solidFill>
                <a:srgbClr val="CC00CC"/>
              </a:solidFill>
              <a:latin typeface="Times New Roman" pitchFamily="18" charset="0"/>
              <a:cs typeface="Times New Roman" pitchFamily="18" charset="0"/>
            </a:endParaRPr>
          </a:p>
        </p:txBody>
      </p:sp>
      <p:sp>
        <p:nvSpPr>
          <p:cNvPr id="9" name="TextovéPole 8"/>
          <p:cNvSpPr txBox="1"/>
          <p:nvPr/>
        </p:nvSpPr>
        <p:spPr>
          <a:xfrm>
            <a:off x="179512" y="4365104"/>
            <a:ext cx="8964488" cy="2308324"/>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Práce trvá většinou 7 -8 hodin, kdy pacient zůstává jen na barvení duhovky.</a:t>
            </a:r>
          </a:p>
          <a:p>
            <a:pPr>
              <a:buBlip>
                <a:blip r:embed="rId3"/>
              </a:buBlip>
            </a:pPr>
            <a:r>
              <a:rPr lang="cs-CZ" sz="2400" b="1" i="1" dirty="0" smtClean="0">
                <a:latin typeface="Times New Roman" pitchFamily="18" charset="0"/>
                <a:cs typeface="Times New Roman" pitchFamily="18" charset="0"/>
              </a:rPr>
              <a:t> Dokončená, vysoce naleštěná protéza se umístí do očního důlku pacienta a posoudí se, jestli ve všech směrech vyhovuje. </a:t>
            </a:r>
          </a:p>
          <a:p>
            <a:pPr>
              <a:buBlip>
                <a:blip r:embed="rId3"/>
              </a:buBlip>
            </a:pPr>
            <a:r>
              <a:rPr lang="cs-CZ" sz="2400" b="1" i="1" dirty="0" smtClean="0">
                <a:latin typeface="Times New Roman" pitchFamily="18" charset="0"/>
                <a:cs typeface="Times New Roman" pitchFamily="18" charset="0"/>
              </a:rPr>
              <a:t> Pokud tvarově nesedí, a je-li to možné, může se protéza ještě dodatečně upravit.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 calcmode="lin" valueType="num">
                                      <p:cBhvr additive="base">
                                        <p:cTn id="7"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
                                            <p:txEl>
                                              <p:pRg st="1" end="1"/>
                                            </p:txEl>
                                          </p:spTgt>
                                        </p:tgtEl>
                                        <p:attrNameLst>
                                          <p:attrName>style.visibility</p:attrName>
                                        </p:attrNameLst>
                                      </p:cBhvr>
                                      <p:to>
                                        <p:strVal val="visible"/>
                                      </p:to>
                                    </p:set>
                                    <p:anim calcmode="lin" valueType="num">
                                      <p:cBhvr additive="base">
                                        <p:cTn id="13"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xEl>
                                              <p:pRg st="2" end="2"/>
                                            </p:txEl>
                                          </p:spTgt>
                                        </p:tgtEl>
                                        <p:attrNameLst>
                                          <p:attrName>style.visibility</p:attrName>
                                        </p:attrNameLst>
                                      </p:cBhvr>
                                      <p:to>
                                        <p:strVal val="visible"/>
                                      </p:to>
                                    </p:set>
                                    <p:anim calcmode="lin" valueType="num">
                                      <p:cBhvr additive="base">
                                        <p:cTn id="19"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3">
                                            <p:txEl>
                                              <p:pRg st="4" end="4"/>
                                            </p:txEl>
                                          </p:spTgt>
                                        </p:tgtEl>
                                        <p:attrNameLst>
                                          <p:attrName>style.visibility</p:attrName>
                                        </p:attrNameLst>
                                      </p:cBhvr>
                                      <p:to>
                                        <p:strVal val="visible"/>
                                      </p:to>
                                    </p:set>
                                    <p:anim calcmode="lin" valueType="num">
                                      <p:cBhvr additive="base">
                                        <p:cTn id="25"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 calcmode="lin" valueType="num">
                                      <p:cBhvr additive="base">
                                        <p:cTn id="3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xEl>
                                              <p:pRg st="1" end="1"/>
                                            </p:txEl>
                                          </p:spTgt>
                                        </p:tgtEl>
                                        <p:attrNameLst>
                                          <p:attrName>style.visibility</p:attrName>
                                        </p:attrNameLst>
                                      </p:cBhvr>
                                      <p:to>
                                        <p:strVal val="visible"/>
                                      </p:to>
                                    </p:set>
                                    <p:anim calcmode="lin" valueType="num">
                                      <p:cBhvr additive="base">
                                        <p:cTn id="3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xEl>
                                              <p:pRg st="2" end="2"/>
                                            </p:txEl>
                                          </p:spTgt>
                                        </p:tgtEl>
                                        <p:attrNameLst>
                                          <p:attrName>style.visibility</p:attrName>
                                        </p:attrNameLst>
                                      </p:cBhvr>
                                      <p:to>
                                        <p:strVal val="visible"/>
                                      </p:to>
                                    </p:set>
                                    <p:anim calcmode="lin" valueType="num">
                                      <p:cBhvr additive="base">
                                        <p:cTn id="4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ovéPole 22"/>
          <p:cNvSpPr txBox="1"/>
          <p:nvPr/>
        </p:nvSpPr>
        <p:spPr>
          <a:xfrm>
            <a:off x="179512" y="980728"/>
            <a:ext cx="8964488" cy="2308324"/>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Podléhají schválení reviznímu lékaři!</a:t>
            </a:r>
          </a:p>
          <a:p>
            <a:pPr>
              <a:buBlip>
                <a:blip r:embed="rId3"/>
              </a:buBlip>
            </a:pPr>
            <a:r>
              <a:rPr lang="cs-CZ" sz="2400" b="1" i="1" dirty="0" smtClean="0">
                <a:latin typeface="Times New Roman" pitchFamily="18" charset="0"/>
                <a:cs typeface="Times New Roman" pitchFamily="18" charset="0"/>
              </a:rPr>
              <a:t> Plně </a:t>
            </a:r>
            <a:r>
              <a:rPr lang="cs-CZ" sz="2400" b="1" i="1" dirty="0" err="1" smtClean="0">
                <a:latin typeface="Times New Roman" pitchFamily="18" charset="0"/>
                <a:cs typeface="Times New Roman" pitchFamily="18" charset="0"/>
              </a:rPr>
              <a:t>hrazenyvšemi</a:t>
            </a:r>
            <a:r>
              <a:rPr lang="cs-CZ" sz="2400" b="1" i="1" dirty="0" smtClean="0">
                <a:latin typeface="Times New Roman" pitchFamily="18" charset="0"/>
                <a:cs typeface="Times New Roman" pitchFamily="18" charset="0"/>
              </a:rPr>
              <a:t> pojišťovnami.</a:t>
            </a:r>
          </a:p>
          <a:p>
            <a:pPr>
              <a:buBlip>
                <a:blip r:embed="rId3"/>
              </a:buBlip>
            </a:pPr>
            <a:r>
              <a:rPr lang="pl-PL" sz="2400" b="1" i="1" dirty="0" smtClean="0">
                <a:latin typeface="Times New Roman" pitchFamily="18" charset="0"/>
                <a:cs typeface="Times New Roman" pitchFamily="18" charset="0"/>
              </a:rPr>
              <a:t> Každý pacient má nárok na 1 protézu za 3 roky.</a:t>
            </a:r>
          </a:p>
          <a:p>
            <a:pPr>
              <a:buBlip>
                <a:blip r:embed="rId3"/>
              </a:buBlip>
            </a:pPr>
            <a:r>
              <a:rPr lang="pl-PL" sz="2400" b="1" i="1" dirty="0" smtClean="0">
                <a:latin typeface="Times New Roman" pitchFamily="18" charset="0"/>
                <a:cs typeface="Times New Roman" pitchFamily="18" charset="0"/>
              </a:rPr>
              <a:t> Ceny protéz a podmínky výroby se liší u jednotlivých </a:t>
            </a:r>
            <a:r>
              <a:rPr lang="cs-CZ" sz="2400" b="1" i="1" dirty="0" smtClean="0">
                <a:latin typeface="Times New Roman" pitchFamily="18" charset="0"/>
                <a:cs typeface="Times New Roman" pitchFamily="18" charset="0"/>
              </a:rPr>
              <a:t>výrobců. V Praze je cena protézy při čerpání příspěvku od zdravotní pojišťovny 1 951 Kč, v Brně 1 975, 40 Kč </a:t>
            </a:r>
            <a:r>
              <a:rPr lang="pt-BR" sz="2400" b="1" i="1" dirty="0" smtClean="0">
                <a:latin typeface="Times New Roman" pitchFamily="18" charset="0"/>
                <a:cs typeface="Times New Roman" pitchFamily="18" charset="0"/>
              </a:rPr>
              <a:t>a v Opavě 1 976 Kč.</a:t>
            </a:r>
            <a:endParaRPr lang="cs-CZ" sz="2400" b="1" i="1" dirty="0">
              <a:solidFill>
                <a:srgbClr val="CC00CC"/>
              </a:solidFill>
              <a:latin typeface="Times New Roman" pitchFamily="18" charset="0"/>
              <a:cs typeface="Times New Roman" pitchFamily="18" charset="0"/>
            </a:endParaRPr>
          </a:p>
        </p:txBody>
      </p:sp>
      <p:sp>
        <p:nvSpPr>
          <p:cNvPr id="9" name="TextovéPole 8"/>
          <p:cNvSpPr txBox="1"/>
          <p:nvPr/>
        </p:nvSpPr>
        <p:spPr>
          <a:xfrm>
            <a:off x="179512" y="3501008"/>
            <a:ext cx="8964488" cy="2308324"/>
          </a:xfrm>
          <a:prstGeom prst="rect">
            <a:avLst/>
          </a:prstGeom>
          <a:noFill/>
        </p:spPr>
        <p:txBody>
          <a:bodyPr wrap="square" rtlCol="0">
            <a:spAutoFit/>
          </a:bodyPr>
          <a:lstStyle/>
          <a:p>
            <a:r>
              <a:rPr lang="cs-CZ" sz="2400" b="1" i="1" dirty="0" smtClean="0">
                <a:latin typeface="Times New Roman" pitchFamily="18" charset="0"/>
                <a:cs typeface="Times New Roman" pitchFamily="18" charset="0"/>
              </a:rPr>
              <a:t> </a:t>
            </a:r>
            <a:r>
              <a:rPr lang="cs-CZ" sz="2400" b="1" i="1" dirty="0" smtClean="0">
                <a:solidFill>
                  <a:srgbClr val="00B050"/>
                </a:solidFill>
                <a:latin typeface="Times New Roman" pitchFamily="18" charset="0"/>
                <a:cs typeface="Times New Roman" pitchFamily="18" charset="0"/>
              </a:rPr>
              <a:t>Životnost akrylátových očních protéz:</a:t>
            </a:r>
          </a:p>
          <a:p>
            <a:pPr>
              <a:buBlip>
                <a:blip r:embed="rId3"/>
              </a:buBlip>
            </a:pPr>
            <a:r>
              <a:rPr lang="cs-CZ" sz="2400" b="1" i="1" dirty="0" smtClean="0">
                <a:latin typeface="Times New Roman" pitchFamily="18" charset="0"/>
                <a:cs typeface="Times New Roman" pitchFamily="18" charset="0"/>
              </a:rPr>
              <a:t> Postupnými fyzikálními změnami a chemickými vlivy tkání očního důlku dochází ke zhoršování kvality plastu a pigmentů, které si vyžádají za určitý čas výměnu oční protézy.</a:t>
            </a:r>
          </a:p>
          <a:p>
            <a:pPr>
              <a:buBlip>
                <a:blip r:embed="rId3"/>
              </a:buBlip>
            </a:pPr>
            <a:r>
              <a:rPr lang="cs-CZ" sz="2400" b="1" i="1" dirty="0" smtClean="0">
                <a:latin typeface="Times New Roman" pitchFamily="18" charset="0"/>
                <a:cs typeface="Times New Roman" pitchFamily="18" charset="0"/>
              </a:rPr>
              <a:t> Akrylátová protéza by měla být měněna tak často jak je potřeba.</a:t>
            </a:r>
          </a:p>
          <a:p>
            <a:pPr>
              <a:buBlip>
                <a:blip r:embed="rId3"/>
              </a:buBlip>
            </a:pPr>
            <a:r>
              <a:rPr lang="cs-CZ" sz="2400" b="1" i="1" dirty="0" smtClean="0">
                <a:latin typeface="Times New Roman" pitchFamily="18" charset="0"/>
                <a:cs typeface="Times New Roman" pitchFamily="18" charset="0"/>
              </a:rPr>
              <a:t>Průměr je přibližně tři roky, kontroly každých 6 až 12 měsíců.</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 calcmode="lin" valueType="num">
                                      <p:cBhvr additive="base">
                                        <p:cTn id="7"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
                                            <p:txEl>
                                              <p:pRg st="1" end="1"/>
                                            </p:txEl>
                                          </p:spTgt>
                                        </p:tgtEl>
                                        <p:attrNameLst>
                                          <p:attrName>style.visibility</p:attrName>
                                        </p:attrNameLst>
                                      </p:cBhvr>
                                      <p:to>
                                        <p:strVal val="visible"/>
                                      </p:to>
                                    </p:set>
                                    <p:anim calcmode="lin" valueType="num">
                                      <p:cBhvr additive="base">
                                        <p:cTn id="13"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xEl>
                                              <p:pRg st="2" end="2"/>
                                            </p:txEl>
                                          </p:spTgt>
                                        </p:tgtEl>
                                        <p:attrNameLst>
                                          <p:attrName>style.visibility</p:attrName>
                                        </p:attrNameLst>
                                      </p:cBhvr>
                                      <p:to>
                                        <p:strVal val="visible"/>
                                      </p:to>
                                    </p:set>
                                    <p:anim calcmode="lin" valueType="num">
                                      <p:cBhvr additive="base">
                                        <p:cTn id="19"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3">
                                            <p:txEl>
                                              <p:pRg st="3" end="3"/>
                                            </p:txEl>
                                          </p:spTgt>
                                        </p:tgtEl>
                                        <p:attrNameLst>
                                          <p:attrName>style.visibility</p:attrName>
                                        </p:attrNameLst>
                                      </p:cBhvr>
                                      <p:to>
                                        <p:strVal val="visible"/>
                                      </p:to>
                                    </p:set>
                                    <p:anim calcmode="lin" valueType="num">
                                      <p:cBhvr additive="base">
                                        <p:cTn id="25"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 calcmode="lin" valueType="num">
                                      <p:cBhvr additive="base">
                                        <p:cTn id="3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xEl>
                                              <p:pRg st="1" end="1"/>
                                            </p:txEl>
                                          </p:spTgt>
                                        </p:tgtEl>
                                        <p:attrNameLst>
                                          <p:attrName>style.visibility</p:attrName>
                                        </p:attrNameLst>
                                      </p:cBhvr>
                                      <p:to>
                                        <p:strVal val="visible"/>
                                      </p:to>
                                    </p:set>
                                    <p:anim calcmode="lin" valueType="num">
                                      <p:cBhvr additive="base">
                                        <p:cTn id="3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xEl>
                                              <p:pRg st="2" end="2"/>
                                            </p:txEl>
                                          </p:spTgt>
                                        </p:tgtEl>
                                        <p:attrNameLst>
                                          <p:attrName>style.visibility</p:attrName>
                                        </p:attrNameLst>
                                      </p:cBhvr>
                                      <p:to>
                                        <p:strVal val="visible"/>
                                      </p:to>
                                    </p:set>
                                    <p:anim calcmode="lin" valueType="num">
                                      <p:cBhvr additive="base">
                                        <p:cTn id="4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
                                            <p:txEl>
                                              <p:pRg st="3" end="3"/>
                                            </p:txEl>
                                          </p:spTgt>
                                        </p:tgtEl>
                                        <p:attrNameLst>
                                          <p:attrName>style.visibility</p:attrName>
                                        </p:attrNameLst>
                                      </p:cBhvr>
                                      <p:to>
                                        <p:strVal val="visible"/>
                                      </p:to>
                                    </p:set>
                                    <p:anim calcmode="lin" valueType="num">
                                      <p:cBhvr additive="base">
                                        <p:cTn id="49"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ovéPole 22"/>
          <p:cNvSpPr txBox="1"/>
          <p:nvPr/>
        </p:nvSpPr>
        <p:spPr>
          <a:xfrm>
            <a:off x="179512" y="980728"/>
            <a:ext cx="5472608" cy="5262979"/>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a:t>
            </a:r>
            <a:r>
              <a:rPr lang="cs-CZ" sz="2400" b="1" i="1" dirty="0" smtClean="0">
                <a:solidFill>
                  <a:srgbClr val="00B050"/>
                </a:solidFill>
                <a:latin typeface="Times New Roman" pitchFamily="18" charset="0"/>
                <a:cs typeface="Times New Roman" pitchFamily="18" charset="0"/>
              </a:rPr>
              <a:t>Výhody akrylátových očních protéz</a:t>
            </a:r>
          </a:p>
          <a:p>
            <a:pPr>
              <a:buClr>
                <a:srgbClr val="00B050"/>
              </a:buClr>
              <a:buFont typeface="Wingdings" pitchFamily="2" charset="2"/>
              <a:buChar char="Ø"/>
            </a:pPr>
            <a:r>
              <a:rPr lang="cs-CZ" sz="2400" b="1" i="1" dirty="0" smtClean="0">
                <a:latin typeface="Times New Roman" pitchFamily="18" charset="0"/>
                <a:cs typeface="Times New Roman" pitchFamily="18" charset="0"/>
              </a:rPr>
              <a:t>Delší životnost.</a:t>
            </a:r>
          </a:p>
          <a:p>
            <a:pPr>
              <a:buClr>
                <a:srgbClr val="00B050"/>
              </a:buClr>
              <a:buFont typeface="Wingdings" pitchFamily="2" charset="2"/>
              <a:buChar char="Ø"/>
            </a:pPr>
            <a:r>
              <a:rPr lang="cs-CZ" sz="2400" b="1" i="1" dirty="0" smtClean="0">
                <a:latin typeface="Times New Roman" pitchFamily="18" charset="0"/>
                <a:cs typeface="Times New Roman" pitchFamily="18" charset="0"/>
              </a:rPr>
              <a:t>Pupila vypadá přirozeněji.</a:t>
            </a:r>
          </a:p>
          <a:p>
            <a:pPr>
              <a:buClr>
                <a:srgbClr val="00B050"/>
              </a:buClr>
              <a:buFont typeface="Wingdings" pitchFamily="2" charset="2"/>
              <a:buChar char="Ø"/>
            </a:pPr>
            <a:r>
              <a:rPr lang="cs-CZ" sz="2400" b="1" i="1" dirty="0" smtClean="0">
                <a:latin typeface="Times New Roman" pitchFamily="18" charset="0"/>
                <a:cs typeface="Times New Roman" pitchFamily="18" charset="0"/>
              </a:rPr>
              <a:t>Možnost udělat přesný odlitek orbitální dutiny </a:t>
            </a:r>
          </a:p>
          <a:p>
            <a:pPr>
              <a:buClr>
                <a:srgbClr val="00B050"/>
              </a:buClr>
              <a:buFont typeface="Wingdings" pitchFamily="2" charset="2"/>
              <a:buChar char="Ø"/>
            </a:pPr>
            <a:r>
              <a:rPr lang="cs-CZ" sz="2400" b="1" i="1" dirty="0" smtClean="0">
                <a:latin typeface="Times New Roman" pitchFamily="18" charset="0"/>
                <a:cs typeface="Times New Roman" pitchFamily="18" charset="0"/>
              </a:rPr>
              <a:t>pomocí stomatologické obtiskové hmoty a vytvořit </a:t>
            </a:r>
          </a:p>
          <a:p>
            <a:pPr>
              <a:buClr>
                <a:srgbClr val="00B050"/>
              </a:buClr>
              <a:buFont typeface="Wingdings" pitchFamily="2" charset="2"/>
              <a:buChar char="Ø"/>
            </a:pPr>
            <a:r>
              <a:rPr lang="cs-CZ" sz="2400" b="1" i="1" dirty="0" smtClean="0">
                <a:latin typeface="Times New Roman" pitchFamily="18" charset="0"/>
                <a:cs typeface="Times New Roman" pitchFamily="18" charset="0"/>
              </a:rPr>
              <a:t>přesně padnoucí protéza, která minimalizuje </a:t>
            </a:r>
          </a:p>
          <a:p>
            <a:pPr>
              <a:buClr>
                <a:srgbClr val="00B050"/>
              </a:buClr>
              <a:buFont typeface="Wingdings" pitchFamily="2" charset="2"/>
              <a:buChar char="Ø"/>
            </a:pPr>
            <a:r>
              <a:rPr lang="cs-CZ" sz="2400" b="1" i="1" dirty="0" smtClean="0">
                <a:latin typeface="Times New Roman" pitchFamily="18" charset="0"/>
                <a:cs typeface="Times New Roman" pitchFamily="18" charset="0"/>
              </a:rPr>
              <a:t>kosmetické defekty</a:t>
            </a:r>
          </a:p>
          <a:p>
            <a:endParaRPr lang="cs-CZ" sz="2400" b="1" i="1" dirty="0" smtClean="0">
              <a:latin typeface="Times New Roman" pitchFamily="18" charset="0"/>
              <a:cs typeface="Times New Roman" pitchFamily="18" charset="0"/>
            </a:endParaRPr>
          </a:p>
          <a:p>
            <a:pPr>
              <a:buBlip>
                <a:blip r:embed="rId3"/>
              </a:buBlip>
            </a:pPr>
            <a:r>
              <a:rPr lang="cs-CZ" sz="2400" b="1" i="1" dirty="0" smtClean="0">
                <a:latin typeface="Times New Roman" pitchFamily="18" charset="0"/>
                <a:cs typeface="Times New Roman" pitchFamily="18" charset="0"/>
              </a:rPr>
              <a:t> </a:t>
            </a:r>
            <a:r>
              <a:rPr lang="cs-CZ" sz="2400" b="1" i="1" dirty="0" smtClean="0">
                <a:solidFill>
                  <a:srgbClr val="00B050"/>
                </a:solidFill>
                <a:latin typeface="Times New Roman" pitchFamily="18" charset="0"/>
                <a:cs typeface="Times New Roman" pitchFamily="18" charset="0"/>
              </a:rPr>
              <a:t>Nevýhody akrylátových očních protéz</a:t>
            </a:r>
          </a:p>
          <a:p>
            <a:pPr>
              <a:buClr>
                <a:srgbClr val="00B050"/>
              </a:buClr>
              <a:buFont typeface="Wingdings" pitchFamily="2" charset="2"/>
              <a:buChar char="Ø"/>
            </a:pPr>
            <a:r>
              <a:rPr lang="cs-CZ" sz="2400" b="1" i="1" dirty="0" smtClean="0">
                <a:latin typeface="Times New Roman" pitchFamily="18" charset="0"/>
                <a:cs typeface="Times New Roman" pitchFamily="18" charset="0"/>
              </a:rPr>
              <a:t>Alergická reakce na protézu.</a:t>
            </a:r>
          </a:p>
          <a:p>
            <a:pPr>
              <a:buClr>
                <a:srgbClr val="00B050"/>
              </a:buClr>
              <a:buFont typeface="Wingdings" pitchFamily="2" charset="2"/>
              <a:buChar char="Ø"/>
            </a:pPr>
            <a:r>
              <a:rPr lang="cs-CZ" sz="2400" b="1" i="1" dirty="0" smtClean="0">
                <a:latin typeface="Times New Roman" pitchFamily="18" charset="0"/>
                <a:cs typeface="Times New Roman" pitchFamily="18" charset="0"/>
              </a:rPr>
              <a:t>Menší plasticita duhovky.</a:t>
            </a:r>
            <a:endParaRPr lang="cs-CZ" sz="2400" b="1" i="1" dirty="0">
              <a:solidFill>
                <a:srgbClr val="CC00CC"/>
              </a:solidFill>
              <a:latin typeface="Times New Roman" pitchFamily="18" charset="0"/>
              <a:cs typeface="Times New Roman" pitchFamily="18" charset="0"/>
            </a:endParaRPr>
          </a:p>
        </p:txBody>
      </p:sp>
      <p:sp>
        <p:nvSpPr>
          <p:cNvPr id="48130" name="AutoShape 2" descr="data:image/jpeg;base64,/9j/4AAQSkZJRgABAQAAAQABAAD/2wCEAAkGBxQTEhQUEhQUFBUXFxgaFRUXFBcXFBQaGhQXFxQdGBQYHCggGBolHBQWITEhJSkrLi4uFx8zODMsNygtLisBCgoKDg0OGhAQGiwkHCQsLCwsLCwsLCwsLCwsLCwsLCwsLCwsLCwsLCwsLCwsLCwsLCwsLCwsLCwsLCwsLCwsLP/AABEIAPcAzAMBIgACEQEDEQH/xAAcAAABBQEBAQAAAAAAAAAAAAAEAQMFBgcAAgj/xABAEAABAwEEBwYEBQMCBgMAAAABAAIRAwQhMUEFBhJRYXGBIpGhscHwBzLR4RMUQlJiI7LxcoIVJHOSosIWM0P/xAAaAQADAQEBAQAAAAAAAAAAAAABAgMABAUG/8QAIxEBAQACAgMBAAIDAQAAAAAAAAECEQMhEjFBUSIyBBNCBf/aAAwDAQACEQMRAD8A1CF0JUqLEhLCVKsxISwlXLMRM1rQG+8FB6z60UrKIcZcRIaPmO6/9I49yyTT2tVe0kgu2WTcxshg5/uPEyhsdNetOtNFhh1WkDu2gfEJyyaw0qmFRh5H6T4rAWAzvKeZbXUjLXEHgbltjp9CWq2Na2TI578sVWtZ9dG2duywgvIuBGDcpWT1tbbTsgGq4gR2TBF2Cg69ue8lziST7CwLTbdYa1UkuqOvxAwPMZ9VGmsCZvPEmVEMq7+5EsrcEDbS9DSDmkQ5w6z54Ky6F13tFK7bFVv7X4xwdn1JVE/F4L3TtMY+SzbjftW9bKNq7IllQY03Y8YOYVgC+eNHaREi8gjAgw5vEHELStXNdsG2ggjKqLh/vH6eeHJaX9C4/i/QuheKNYOALTIN4IvBHA5pxMUkLoSrlmJCSF6SLMSF0JVyzGF6XJVmIlCVKszgq7rlrI2yUsjUdOw3lEk/xE9cOUvpXSDLPRfVqGGsBPE7gOJWA606cfaahe75nHDJjb9hg5Yk5koWjIC0hpB9eo573Elxkk4lLSpzh74pigz7lEbU3BKaQtUgCG9XIF9LGfujiAM/qhqpWGhXMbH+UCW3qReOaEiHBGEpKQRM8Cmm4p1wj0WY7TcD9E8we8PshWicMd30KfpP33ccuv1QMfazh0wPcUVTqvb8p6HP3xTIG8SPEcWkYj2U4HQP3DfF4/1ALCs2quuFSzOj5qf66Jy3ln7T4LX9E6UpWimKlJ2009COBGS+c67c55GcOR3KX1W1oq2SqHAyD8zT8rxx3HitLprNvoJcg9EaTp2ik2rSMtPe05gjIhGp0yLkq5ZiJEq5YDS5clCwlC5cEPpO2No0n1XYMaXHjAuHUwOqzM1+LOnZe2zNNzIfUP8AI/KOgv8A9wWXsBc6fYRmmre6tUe9xlz3OJ6m/ohg7ZbxU9n0de+Lgm31TgE1tp2izM4rC9tZAk/4QlatxT9uqwIGWPNCWezF59lEL+HGVeqZe1WSxavkhSP/AMYkYJfKQ847VMYzxT9ET2T05qzV9WnAQPZUNXsL6bu0Cj5SheOwAWR68ea9ewd/Aoiowm/P3KYdTnDu3HciWwVZa0XGYy3g8CiHU8xceGfEfRR9O8eaKstY4d2//KAm3Oi4++Sac7qEVbGTf7BQBCLLp8PNZHWauGud/Sfc4TcNx6LcmOBAIzXy1Rq7JW8/DXWD8zZthx/qUoBP7m/odzyPEcVsfwMu5tbly5cnI5IlSLAbCVcEqzOCpHxa0j+HZBTBvqO7w2D5lp6K7rHvjFbC60tpj9DAOrjtE9xb3JcvRsfbPGm+V4e5e33XJnE+aSKXp7p7+5FUceAvKYBzT7bm8SmCBqjdp0e71atXtFzBhQuh7J+JUG5ajoewhoEJM8lePDfb1o/RgAvClG2IbkZRpXIgU1H26N6RFWyAjBVzTWigZuV3qU1HW2zSEdaHcvtk1vsJBPO5Rr2d+avmlrD2sMfv9lV7ZZYPvknmSOeCGLYMhO7OEZ+4Txo48Pomi2JGXuPfBUlRuOjhMjzG/wC6Bf79Ci2k9R7KHrfceo97li6Dke8irX8PdOflbUwn5HnYeMgHEQehhVWV7Y5Zo+p2lKqr8OtNC02NkmX0+w/fd8p6ti/mrSqROuXLkiwPCVclWZywb4mPJ0lWH8m9wpU48ZW9LCfipZyzSD3H9TWkf9ob/wCpS5ej4+1MtBx4+S8gZd/okLpJJ9+/ReqW/elNe3t2IATzzly8Ahwe0TuTtC8rDFn1Rs/a2itK0cy5UjVSh2ZV9sbbgoZXddeM1ikKbU4vFNOhGBXghC12yjSEJW8Ea0VvTNK8HiPO/wAlWtN2eDwMxzzCuGlGDs8yP/EquazUobjmI35ekIGvpVaTJ2j0IQddt/SVK6MZIqHe8x0geZ8FG6TbsvPKfFNL2ncegm1AlNON3I+/fFcMI95Jhpu8PoniNhup2Sd3uEoXio7evTI39Eyay6i6fdZbQDMNd2X7oyJ3ifPevoGw2ttWm2o3BwkL5iY4XfXEZrbfhNpA1LI5jjJpvI47Lu0PElGBlF3XLlyYjylSJVmcV84a+ab/ADVsrVRGxOxSj9jbmnre7/dGS3jXC1mlYrS8GCKT4O4lsDzXzRXMu6knmhRhQMu/mnWm8cP8+ibHl5rqZv6O8oSKRzTii7AJcEIjtFDtIX0bGdtC1cZDQrjZSqZom0NY0FxjOM+5SX/HCT/TbdvIMfUqDsW+m5PgqjVNZKjMA3u9ElPXmPmvPAXKkTul5qYIWuq9Z9cKbrjM8r1IU9IteJBx9FhgTSjvlj927gq/rXV/pE57Iu/bmOuSmNIWgCOfofVV7SjDUuNzBfGbjv5BKpeoC0VQLaLbr4v5kknzUPpVkued0DuvPi4dylNI6RLWgM6DM+wq/ULjMzjfxMySUZErl8DZBBh9/NHPsTyJi4H0+6jarS1xByVMUeS6KT1XpvszevJOKcDfeKJCMG67mVqHwg0iGOqU3H5yNkTjvu6juWaUGCd/ver58OWt/NswF3Zuu78ytvtvHptYKVeWr0qIkXLkqzKr8Taobo20yYkNAG8mo0QvnhoW7/GBwFiG0bjVaI39lx8ge9YRUdCWmhKj7vJeqOPT7phEUojnieuXBCnx7r23G5Sug6ElRlFsq16v2S4Hf9QpZ3Towx32uWhbMym3aIG0c0Ra9KtbcLzkAJJUa+sQ25QtOz1qjy0OLAfmeR2zyn5Qp493S2U1Npyta3n5gxvBzxPco+3UJN7GE908nKO0nohlKo6WPqQyQNrtPcRcS50wJ3bsE/oXRge6G7dM/hyRO0GkQL8AQSTcrXjc+PPN6sP2SxsfeBBBwOIKmLDZjNx6bt6AsFlqB8EbLjI/g+P2n0U7Y2ljwCo7sunTZDtTRx2b0Ba7DLZ4K3NALb1AW5sOLeo6p/XZZ30oukKMEwI88fBMjRBLZcQ2d5jxKsL7NLyLhxO/gPVQ+k7MwGqHNdVqbTdiX7LQ2ASZMybzdCbDHy7Jzcn+vqREPsjh8r2uI/SHAzyUFb6R2yTn55q5WHRdJ4q7TIaACJglrjNwI93Julq7tNMuLm8cQQIuO5Nf4pTfLFFkr1TJRGkaIp1HMcTdnG9eaTGHB/gR4lNtHXYmysBj5T5lXLU6GWim49jZM3NgGbuZxVMo0L7nA8lLWSu9jmhjXl03ANJnoAkq2Prt9B2aqDgilT9RvzRaXV2hoIGwHCH83DJXEKsc+U1SBKuXIlZv8bT/AMtQ/wCqf7D9VidQ3rVvjna/6lmp/tY95H+pwa3+wrKGjNLfZ/hAnaaQM+yfpMvgY5pbT4Tsfouxl7gAFoOjLDsxIAhsAc4UHqZQBJO76K7Wal5+i58727sNeJaVjEJuro8E7W7DcpSiyUS2j1QkG5KbpXbLdmpTFQiNkg7JEmCJHRN2M1ACynT2AYkze666Sd3qrs6zMi8LzToNnst8PVU8r+pax3vSE0fZNkfKNrfeUZQssuBKlzS2RxTDnAcEmR5diaXoonS9KHA77ipCg5ebdS2gmjTqoC02FxHZ+oUFpCyuJH4jCYFzmuI+6udOpAAPT7rzVp34LS2ei599WKdRsz/la3ZbiTib8xdjxxVgs1iDGR74KQbTS1BdCNuyzr0xjXmlFseP4t8lD2Zl5Vg1/H/N/wCz1cFBWES8Dfcqz+rlv9x1ghtSm7ImD1uPmtx1ToBxbVj/APPYB/3ST33dFiFOji3MG7vW2fDusXUNlwwgg8x2u5wP/ctjezZzU2uDF6SAJZVEHJUiVZmGfGgk27gKVMD/AMifEqgUmStJ+NFnm1MdvpM/uePRZ/Tow3zU9q69GtoDDHf9Edo2wF/aae003D7INrL/AA9SitA25rXEPMReDwQs66NhZvtb9XGGm8g3S0HkYV2s77lVabL6bxI2gQZuOGYywVgs1TBQydmCYovv3ogPPAe9yBovgItlS5aQaIZTnoiAYQgrgL06qmLolsrhok9Ao0uLl70kHEXCVH19JNY0ZnACRM9UtUxnSfsbhhcn6jmjMKnfnasg3NHO/wAoT7bbUedlsn+WQ+qMyDxShc3bIyRNOkRnd4oKjZSIOMKRoV9/3RCudTTFoZAUgHoS0OAaZWT0xLXN+1b3AfpDWnnEnzUFRJa4RiLxzBRdqtP4tse/91R3dNyHqCHEbjh9NyvPTjyu7tPPpbQFVl4dlEwRiD78FpOoFvOwyORBOUgGORi7iFmegLeKbodfSfEjcRgRuI9eS0DQINOo3Z7THEOuiR/IAXHK8Y5gKcuqve8WmMq77k8Cg6D+ZG8X+CIEewrxynVy5KiDL/jFZT2H/wADf/pqN9Kh7lmn4UU2/wCn/Pktn+Kdm2rM137XkHk9hb/dsrLLNZtqi0xvEciQoZdV04TeKuE3jmiNV7QKdpkgEw7YkT2x2mXZ9oBebVRIKjLQ3teXmE3uaTvVWPV7S9c1qVOsSWyRJF5dBxOeBWkWe6FjVC2PD2Pc4nZcDfw+y2GxVA5oIzEqXJNOjgy3uJWk9ENKBpG5Pl5hT26BO2E5TKjjUvRtKqjs1nQ4YQgLTZGmTsieSKFQIava2txcAmJJd9GqlDAQLgvVmoALwbbTgnbEAYZpgabpDEnuQ0fxy/EvTuxXis6Lwolun6LjDX38iSi6Ty684LbJqjKb1E60Wz8Oz1XTfsGOZuHmjiYwVM+JlsLbKQP1OaPU+S2PdJndS1llmfDmniPNH2xnanio0BSrXbQ5jxFy6K4ocsTMuo9ffBaTqlZiGNm+kb2zjTOBIOQm67es2sjoPI3LUfh5bgf6ZvGIHA/MO/yKSzt0f8bX2wCM+R3/AHUgmqLIEJ2FaOS16SpEqIInWyxfjWSszPYJHNvaHi1Y/oQg7TO7rf8Abqt2c2RCwy2WA0LXVoi4guLO/baO4nwUuSOjhvViO05o+BIGB9+qrFqo94x81oT3tqtMxeOl/s9ypulKBY4tMEDoR19hJjTZzfaEK0nUy27VBgOIEd1yzutSzaZ8+5WrUiodgjc4x5+qPJ3C8N1k0imLrk4AhbBXkIqVzu2U09k996FtP4gvYQOJEgdEeSmXvKBlcNS1OdDqjRykBP8A/D6xEh7DzaTlzUnWogmYXukwj5XEcIVJlPqsykRtPRNUm9zeYGHfgnnaKptuPbdnJJj0Rgn9x8vJe20hkL96PnPjXOPGjrNfgAMrolTTIyQVBhRUYJN77QyuylZj8VrWJo0hxef7W+bu5aRXrALDtbNJfmLVVePlB2Wf6W3eJk9VTjm6hz5axRgCPsu7qEGxuCOszbxy8laufCHgb+atmolrLa7BOfgbiqq5t6ndR2zbaQ3mPG5I6J1jW/Mwle14pi5e1dwlSrylWZ6Wc/EPQ7i/8xTB2mFpuz2ZPkHDqFom0hLVZw8EG/6gyhlNmxy1dsgtDGjtMPYqhr6fAOMuB3EFQ+lWCoIdAeDsk+U8DHf0iw6wWA0rSyiy+m1znCBOyHXlp3Nz93QGmG4nK8Tnvbzz8Vz2arpl3FStFAtJEYSFOajO7TxyPp6IM1J7Luh9OIRGqzg20QMx5cE1v8S4zWUaIwFvaHVF07RISWZshMVqJbeFB1SjKbk+6mokWmFJWWvIQPsv4G5evwDuT7IlG0wLkZGRrLGU+2ykYo4mF4r1RCPiGw8YJu0VwElStAlQ1qqOMk9EC1XtfNZBSYaNM/1Hi+P0NOfM5LM2hSOsNTbtNQ49qO4IJjb104TUcXJlcsjzGqQsbL29ULTZPgpWw0vMoWqYQxHa7/Aq1fDizbVt2o+UhwuwgSfRVwM7R5O+q0b4RWA7NSqcyQO6/wBPFDHunzusa04BcuC5XcTyX++i8GsBfux+qrultZG09pv6wII3dc4m+FDP07W2Q+p2af7gDfGE5Nwi/fwvXyPMLra8PtLbxPj6qNttrfg0gHc47M8siVQbXrDRg7FSo0m8g7Q57L7xfjChLTrW+8Mr1QIOLQZuNxgoXI041q07pFtCm+QTUdPaOZN2V1wwjDqqTb7WHAhvywBO+4HzUNara6oZc4pKdokQMAPZUr2tjJOgznQY97k/od2zaWHjHvuQVc3jxRFk/wDtB4+RR+B9a/YMAia9BCaEdLRyU1+FIUotarVehBXim4tKmLXZkGaG9LRj1StgzRLLWECbLOC8flD7KB/JL/nLsYQ9S1hDU7JvXp1NMHkcYS68oTSQhpUnSpwFC6y2jZpP4NKxWQWp+09zt7neJSUW3rqLbivdnb5LpcUnY6yMkgKapM2Wz/L/ANvsoywCC3qegw8lM0nSGz7iSp5OrH0B2DhiTd9VuGqujm2ez06YiQ0F0G8uN7vEx0WaanWFtSu0viGmQDGPzSZywHVbJRwEQm4p9S58vhwFcuXKzlZHpx72AsdSbUja7UggzF8YzPjKr9l0hagYaX95kDicCOcqdbWkfKAN0Seu5M1zcZuG7BQvl9jp8sZ1vaDrWFzz2y0FxvhoHcBxXmvoR8QBwDQL+JJ/z9JWnbiDIu459PeactOlyxhDTLzjiXAZD+PHhxSTI+tqhpKx/hkB0YdeJPimW3NTteqHOLjLjvvjzXllIuvyRtNMQrWSfNSeirPLiefkkp2Q9/sqz6O0fsiOCXLI+OGu1k1eqdlvJWehgqlodmzduKtFkfchGyO2igCFHupKWiQhqgRsLKjzR3JRSRdyTZ4JdDsIWJKdK/ii3XL3Z6aOm28PZAVL14rRScBncrrbLgs81rftODd0lb63xR6dGAV1BkdfZ9UZVbkhj7KrtPx0LpuvJHADlcT6d6mLK2OgjqReoekJiPe9GVLVsg+G9Je1N6m6J0dbtl/zlknGJETmJ9wtn1atRdSbLmvuuIlYZtiQSL/PerborSzrKWup303fpkw05p8Lqoc13NthBSKu6N1ro1IBOwf5Yd6nmVARIIIV3Ljljl6rIi8kSSAMr4k7hnKHdX5wg31iczw3Ln1b4+qNwefjzyG6toiTI4Zd8jFRVqrZZCcMzmZjmiq7SCYz4odtEdb+kjxUcuOx6HD/AJWN+vNnspqZbLc4zUvZdHA8hl6L1YrMSYEBvNWCzUBADfe9c+Xt6nHlLjsDZ9F3tkXSAeGXmp6hZE/Z7MNnyRdiZMyMCZ5rSNlkAoUYqEbwpSzGDCYfTiq3r9UZXpZhHRLRjE3WG9LZnSF6rpihHUzkvOy5OFJtICSnSvvRbGwE1SanKpgIgi9KVslR9LsmqeAV0cwuJdGGCqFvoE1HTcJvjNKeKlah2jCHdSvhS9rscPJyi4JKVmvW8h8dmNH05DgcfcIZrC5x53hHVW7Lgcs0R+SIMgTOBGabHKSpc+FuPQN1Ls9blI2BxLC08wnHWeAGgYZ8V6pUtlsq+OMseVzc+WGVuujtGpCkaGkXgQHEDcCQophTq6dPJuV3sPCaIXLkDaJXbMFMVKf+fslXIUcR2iwS4NnHDerRYQGmHC9KuXHzSTJ9B/52Vy4rL+p2zubCfpuAMgY4/fwXLkjryDW09thG9SQghcuTfSX1DFn7LoRNqwSrkBCBspQxcuSmOMSaQMNuXLk3wsMimGsv3KumzA1HE5rlyFGI23aND9qN9x3R78VEGi5pvxGd31SrktVwe61i2myo1pdTMAmOa5clx7ug5brHpMWGgXAOMbMcz1Q9S4X4JFy6+GaysjxP823Ljlpobk81yRcut5Nj/9k="/>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48132" name="Picture 4" descr="http://www.silikonove-epitezy-protezy.cz/pictures/pribehy-jana_big.jpg">
            <a:hlinkClick r:id="rId4"/>
          </p:cNvPr>
          <p:cNvPicPr>
            <a:picLocks noChangeAspect="1" noChangeArrowheads="1"/>
          </p:cNvPicPr>
          <p:nvPr/>
        </p:nvPicPr>
        <p:blipFill>
          <a:blip r:embed="rId5" cstate="print"/>
          <a:srcRect/>
          <a:stretch>
            <a:fillRect/>
          </a:stretch>
        </p:blipFill>
        <p:spPr bwMode="auto">
          <a:xfrm>
            <a:off x="5508104" y="1124744"/>
            <a:ext cx="3635896" cy="547260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 calcmode="lin" valueType="num">
                                      <p:cBhvr additive="base">
                                        <p:cTn id="7"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
                                            <p:txEl>
                                              <p:pRg st="1" end="1"/>
                                            </p:txEl>
                                          </p:spTgt>
                                        </p:tgtEl>
                                        <p:attrNameLst>
                                          <p:attrName>style.visibility</p:attrName>
                                        </p:attrNameLst>
                                      </p:cBhvr>
                                      <p:to>
                                        <p:strVal val="visible"/>
                                      </p:to>
                                    </p:set>
                                    <p:anim calcmode="lin" valueType="num">
                                      <p:cBhvr additive="base">
                                        <p:cTn id="13"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xEl>
                                              <p:pRg st="2" end="2"/>
                                            </p:txEl>
                                          </p:spTgt>
                                        </p:tgtEl>
                                        <p:attrNameLst>
                                          <p:attrName>style.visibility</p:attrName>
                                        </p:attrNameLst>
                                      </p:cBhvr>
                                      <p:to>
                                        <p:strVal val="visible"/>
                                      </p:to>
                                    </p:set>
                                    <p:anim calcmode="lin" valueType="num">
                                      <p:cBhvr additive="base">
                                        <p:cTn id="19"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3">
                                            <p:txEl>
                                              <p:pRg st="3" end="3"/>
                                            </p:txEl>
                                          </p:spTgt>
                                        </p:tgtEl>
                                        <p:attrNameLst>
                                          <p:attrName>style.visibility</p:attrName>
                                        </p:attrNameLst>
                                      </p:cBhvr>
                                      <p:to>
                                        <p:strVal val="visible"/>
                                      </p:to>
                                    </p:set>
                                    <p:anim calcmode="lin" valueType="num">
                                      <p:cBhvr additive="base">
                                        <p:cTn id="25"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3">
                                            <p:txEl>
                                              <p:pRg st="4" end="4"/>
                                            </p:txEl>
                                          </p:spTgt>
                                        </p:tgtEl>
                                        <p:attrNameLst>
                                          <p:attrName>style.visibility</p:attrName>
                                        </p:attrNameLst>
                                      </p:cBhvr>
                                      <p:to>
                                        <p:strVal val="visible"/>
                                      </p:to>
                                    </p:set>
                                    <p:anim calcmode="lin" valueType="num">
                                      <p:cBhvr additive="base">
                                        <p:cTn id="31"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3">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3">
                                            <p:txEl>
                                              <p:pRg st="5" end="5"/>
                                            </p:txEl>
                                          </p:spTgt>
                                        </p:tgtEl>
                                        <p:attrNameLst>
                                          <p:attrName>style.visibility</p:attrName>
                                        </p:attrNameLst>
                                      </p:cBhvr>
                                      <p:to>
                                        <p:strVal val="visible"/>
                                      </p:to>
                                    </p:set>
                                    <p:anim calcmode="lin" valueType="num">
                                      <p:cBhvr additive="base">
                                        <p:cTn id="3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3">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3">
                                            <p:txEl>
                                              <p:pRg st="6" end="6"/>
                                            </p:txEl>
                                          </p:spTgt>
                                        </p:tgtEl>
                                        <p:attrNameLst>
                                          <p:attrName>style.visibility</p:attrName>
                                        </p:attrNameLst>
                                      </p:cBhvr>
                                      <p:to>
                                        <p:strVal val="visible"/>
                                      </p:to>
                                    </p:set>
                                    <p:anim calcmode="lin" valueType="num">
                                      <p:cBhvr additive="base">
                                        <p:cTn id="43" dur="500" fill="hold"/>
                                        <p:tgtEl>
                                          <p:spTgt spid="2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3">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3">
                                            <p:txEl>
                                              <p:pRg st="8" end="8"/>
                                            </p:txEl>
                                          </p:spTgt>
                                        </p:tgtEl>
                                        <p:attrNameLst>
                                          <p:attrName>style.visibility</p:attrName>
                                        </p:attrNameLst>
                                      </p:cBhvr>
                                      <p:to>
                                        <p:strVal val="visible"/>
                                      </p:to>
                                    </p:set>
                                    <p:anim calcmode="lin" valueType="num">
                                      <p:cBhvr additive="base">
                                        <p:cTn id="49" dur="500" fill="hold"/>
                                        <p:tgtEl>
                                          <p:spTgt spid="2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3">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2"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3">
                                            <p:txEl>
                                              <p:pRg st="9" end="9"/>
                                            </p:txEl>
                                          </p:spTgt>
                                        </p:tgtEl>
                                        <p:attrNameLst>
                                          <p:attrName>style.visibility</p:attrName>
                                        </p:attrNameLst>
                                      </p:cBhvr>
                                      <p:to>
                                        <p:strVal val="visible"/>
                                      </p:to>
                                    </p:set>
                                    <p:anim calcmode="lin" valueType="num">
                                      <p:cBhvr additive="base">
                                        <p:cTn id="55" dur="500" fill="hold"/>
                                        <p:tgtEl>
                                          <p:spTgt spid="2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3">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2"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3">
                                            <p:txEl>
                                              <p:pRg st="10" end="10"/>
                                            </p:txEl>
                                          </p:spTgt>
                                        </p:tgtEl>
                                        <p:attrNameLst>
                                          <p:attrName>style.visibility</p:attrName>
                                        </p:attrNameLst>
                                      </p:cBhvr>
                                      <p:to>
                                        <p:strVal val="visible"/>
                                      </p:to>
                                    </p:set>
                                    <p:anim calcmode="lin" valueType="num">
                                      <p:cBhvr additive="base">
                                        <p:cTn id="61" dur="500" fill="hold"/>
                                        <p:tgtEl>
                                          <p:spTgt spid="23">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3">
                                            <p:txEl>
                                              <p:pRg st="10" end="1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TextovéPole 15"/>
          <p:cNvSpPr txBox="1"/>
          <p:nvPr/>
        </p:nvSpPr>
        <p:spPr>
          <a:xfrm>
            <a:off x="2195736" y="260648"/>
            <a:ext cx="4392488" cy="461665"/>
          </a:xfrm>
          <a:prstGeom prst="rect">
            <a:avLst/>
          </a:prstGeom>
          <a:solidFill>
            <a:srgbClr val="FFFF99"/>
          </a:solidFill>
          <a:ln w="38100">
            <a:solidFill>
              <a:srgbClr val="C00000"/>
            </a:solidFill>
          </a:ln>
        </p:spPr>
        <p:txBody>
          <a:bodyPr wrap="square" rtlCol="0">
            <a:spAutoFit/>
          </a:bodyPr>
          <a:lstStyle/>
          <a:p>
            <a:pPr algn="ctr"/>
            <a:r>
              <a:rPr lang="cs-CZ" sz="2400" b="1" dirty="0" smtClean="0">
                <a:solidFill>
                  <a:srgbClr val="C00000"/>
                </a:solidFill>
              </a:rPr>
              <a:t>ORBITÁLNÍ IMPLANTÁTY</a:t>
            </a:r>
            <a:endParaRPr lang="cs-CZ" sz="2400" b="1" i="1" dirty="0">
              <a:solidFill>
                <a:srgbClr val="C00000"/>
              </a:solidFill>
              <a:latin typeface="Times New Roman" pitchFamily="18" charset="0"/>
              <a:cs typeface="Times New Roman" pitchFamily="18" charset="0"/>
            </a:endParaRPr>
          </a:p>
        </p:txBody>
      </p:sp>
      <p:sp>
        <p:nvSpPr>
          <p:cNvPr id="9" name="TextovéPole 8"/>
          <p:cNvSpPr txBox="1"/>
          <p:nvPr/>
        </p:nvSpPr>
        <p:spPr>
          <a:xfrm>
            <a:off x="179512" y="1268760"/>
            <a:ext cx="8964488" cy="2308324"/>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Nahrazují objemu oční koule, která byla enukleací nebo eviscerací ztracena.</a:t>
            </a:r>
          </a:p>
          <a:p>
            <a:pPr>
              <a:buBlip>
                <a:blip r:embed="rId3"/>
              </a:buBlip>
            </a:pPr>
            <a:r>
              <a:rPr lang="cs-CZ" sz="2400" b="1" i="1" dirty="0" smtClean="0">
                <a:latin typeface="Times New Roman" pitchFamily="18" charset="0"/>
                <a:cs typeface="Times New Roman" pitchFamily="18" charset="0"/>
              </a:rPr>
              <a:t> Zlepšují rehabilitaci </a:t>
            </a:r>
            <a:r>
              <a:rPr lang="cs-CZ" sz="2400" b="1" i="1" dirty="0" err="1" smtClean="0">
                <a:latin typeface="Times New Roman" pitchFamily="18" charset="0"/>
                <a:cs typeface="Times New Roman" pitchFamily="18" charset="0"/>
              </a:rPr>
              <a:t>anoftalmického</a:t>
            </a:r>
            <a:r>
              <a:rPr lang="cs-CZ" sz="2400" b="1" i="1" dirty="0" smtClean="0">
                <a:latin typeface="Times New Roman" pitchFamily="18" charset="0"/>
                <a:cs typeface="Times New Roman" pitchFamily="18" charset="0"/>
              </a:rPr>
              <a:t> pacienta, jak po stránce psychologické, tak kosmetické. </a:t>
            </a:r>
          </a:p>
          <a:p>
            <a:pPr>
              <a:buBlip>
                <a:blip r:embed="rId3"/>
              </a:buBlip>
            </a:pPr>
            <a:r>
              <a:rPr lang="cs-CZ" sz="2400" b="1" i="1" dirty="0" smtClean="0">
                <a:latin typeface="Times New Roman" pitchFamily="18" charset="0"/>
                <a:cs typeface="Times New Roman" pitchFamily="18" charset="0"/>
              </a:rPr>
              <a:t>Vsazují se chirurgickým postupem do orbity, čímž udržují její přirozený tvar a poskytují oporu pro oční protézu.</a:t>
            </a:r>
          </a:p>
        </p:txBody>
      </p:sp>
      <p:sp>
        <p:nvSpPr>
          <p:cNvPr id="4" name="TextovéPole 3"/>
          <p:cNvSpPr txBox="1"/>
          <p:nvPr/>
        </p:nvSpPr>
        <p:spPr>
          <a:xfrm>
            <a:off x="179512" y="3861048"/>
            <a:ext cx="9116888" cy="2308324"/>
          </a:xfrm>
          <a:prstGeom prst="rect">
            <a:avLst/>
          </a:prstGeom>
          <a:noFill/>
        </p:spPr>
        <p:txBody>
          <a:bodyPr wrap="square" rtlCol="0">
            <a:spAutoFit/>
          </a:bodyPr>
          <a:lstStyle/>
          <a:p>
            <a:pPr>
              <a:buBlip>
                <a:blip r:embed="rId3"/>
              </a:buBlip>
            </a:pPr>
            <a:r>
              <a:rPr lang="cs-CZ" sz="2400" b="1" dirty="0" smtClean="0"/>
              <a:t> První generace implantátů byla podstatným zlepšením pro nositele očních protéz, ale nebyly schopny zajistit přirozený pohyb protézy:</a:t>
            </a:r>
          </a:p>
          <a:p>
            <a:pPr>
              <a:buClr>
                <a:srgbClr val="00B050"/>
              </a:buClr>
              <a:buFont typeface="Wingdings" pitchFamily="2" charset="2"/>
              <a:buChar char="Ø"/>
            </a:pPr>
            <a:r>
              <a:rPr lang="cs-CZ" sz="2400" dirty="0" smtClean="0"/>
              <a:t> Měly tendenci k migraci v orbitě → k extruzi implantátu.</a:t>
            </a:r>
          </a:p>
          <a:p>
            <a:pPr>
              <a:buClr>
                <a:srgbClr val="00B050"/>
              </a:buClr>
              <a:buFont typeface="Wingdings" pitchFamily="2" charset="2"/>
              <a:buChar char="Ø"/>
            </a:pPr>
            <a:r>
              <a:rPr lang="cs-CZ" sz="2400" dirty="0" smtClean="0"/>
              <a:t> Nebyly používané materiály tkáněmi těla dobře snášeny. </a:t>
            </a:r>
          </a:p>
          <a:p>
            <a:endParaRPr lang="cs-CZ" sz="2400" b="1" i="1"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additive="base">
                                        <p:cTn id="3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 calcmode="lin" valueType="num">
                                      <p:cBhvr additive="base">
                                        <p:cTn id="3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179512" y="1052736"/>
            <a:ext cx="8964488" cy="1938992"/>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a:t>
            </a:r>
            <a:r>
              <a:rPr lang="cs-CZ" sz="2400" b="1" i="1" dirty="0" err="1" smtClean="0">
                <a:latin typeface="Times New Roman" pitchFamily="18" charset="0"/>
                <a:cs typeface="Times New Roman" pitchFamily="18" charset="0"/>
              </a:rPr>
              <a:t>Hydroxyapatit</a:t>
            </a:r>
            <a:r>
              <a:rPr lang="cs-CZ" sz="2400" b="1" i="1" dirty="0" smtClean="0">
                <a:latin typeface="Times New Roman" pitchFamily="18" charset="0"/>
                <a:cs typeface="Times New Roman" pitchFamily="18" charset="0"/>
              </a:rPr>
              <a:t> -vytvořen společností US </a:t>
            </a:r>
            <a:r>
              <a:rPr lang="cs-CZ" sz="2400" b="1" i="1" dirty="0" err="1" smtClean="0">
                <a:latin typeface="Times New Roman" pitchFamily="18" charset="0"/>
                <a:cs typeface="Times New Roman" pitchFamily="18" charset="0"/>
              </a:rPr>
              <a:t>Food</a:t>
            </a:r>
            <a:r>
              <a:rPr lang="cs-CZ" sz="2400" b="1" i="1" dirty="0" smtClean="0">
                <a:latin typeface="Times New Roman" pitchFamily="18" charset="0"/>
                <a:cs typeface="Times New Roman" pitchFamily="18" charset="0"/>
              </a:rPr>
              <a:t> </a:t>
            </a:r>
            <a:r>
              <a:rPr lang="cs-CZ" sz="2400" b="1" i="1" dirty="0" err="1" smtClean="0">
                <a:latin typeface="Times New Roman" pitchFamily="18" charset="0"/>
                <a:cs typeface="Times New Roman" pitchFamily="18" charset="0"/>
              </a:rPr>
              <a:t>andDrug</a:t>
            </a:r>
            <a:r>
              <a:rPr lang="cs-CZ" sz="2400" b="1" i="1" dirty="0" smtClean="0">
                <a:latin typeface="Times New Roman" pitchFamily="18" charset="0"/>
                <a:cs typeface="Times New Roman" pitchFamily="18" charset="0"/>
              </a:rPr>
              <a:t> </a:t>
            </a:r>
            <a:r>
              <a:rPr lang="cs-CZ" sz="2400" b="1" i="1" dirty="0" err="1" smtClean="0">
                <a:latin typeface="Times New Roman" pitchFamily="18" charset="0"/>
                <a:cs typeface="Times New Roman" pitchFamily="18" charset="0"/>
              </a:rPr>
              <a:t>Administration</a:t>
            </a:r>
            <a:r>
              <a:rPr lang="cs-CZ" sz="2400" b="1" i="1" dirty="0" smtClean="0">
                <a:latin typeface="Times New Roman" pitchFamily="18" charset="0"/>
                <a:cs typeface="Times New Roman" pitchFamily="18" charset="0"/>
              </a:rPr>
              <a:t> (FDA) v roce 1989.</a:t>
            </a:r>
          </a:p>
          <a:p>
            <a:pPr>
              <a:buBlip>
                <a:blip r:embed="rId3"/>
              </a:buBlip>
            </a:pPr>
            <a:r>
              <a:rPr lang="cs-CZ" sz="2400" b="1" i="1" dirty="0" smtClean="0">
                <a:latin typeface="Times New Roman" pitchFamily="18" charset="0"/>
                <a:cs typeface="Times New Roman" pitchFamily="18" charset="0"/>
              </a:rPr>
              <a:t> Běžně dostupný HA implantát má velikost pórů 500 ^m (HA 500) → ke kterému se následně přišijí okohybné svaly (výborný vrost fibrovaskulární </a:t>
            </a:r>
            <a:r>
              <a:rPr lang="it-IT" sz="2400" b="1" i="1" dirty="0" smtClean="0">
                <a:latin typeface="Times New Roman" pitchFamily="18" charset="0"/>
                <a:cs typeface="Times New Roman" pitchFamily="18" charset="0"/>
              </a:rPr>
              <a:t>tkáně</a:t>
            </a:r>
            <a:r>
              <a:rPr lang="cs-CZ" sz="2400" b="1" i="1" dirty="0" smtClean="0">
                <a:latin typeface="Times New Roman" pitchFamily="18" charset="0"/>
                <a:cs typeface="Times New Roman" pitchFamily="18" charset="0"/>
              </a:rPr>
              <a:t>).</a:t>
            </a:r>
          </a:p>
        </p:txBody>
      </p:sp>
      <p:sp>
        <p:nvSpPr>
          <p:cNvPr id="4" name="TextovéPole 3"/>
          <p:cNvSpPr txBox="1"/>
          <p:nvPr/>
        </p:nvSpPr>
        <p:spPr>
          <a:xfrm>
            <a:off x="179512" y="3429000"/>
            <a:ext cx="9116888" cy="1200329"/>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Porézní polyetylén (PP): cena je asi o dvě třetiny méně než HA implantát bez nutnosti doplácet na obalení implantátu.</a:t>
            </a:r>
          </a:p>
          <a:p>
            <a:pPr>
              <a:buBlip>
                <a:blip r:embed="rId3"/>
              </a:buBlip>
            </a:pPr>
            <a:r>
              <a:rPr lang="pt-BR" sz="2400" b="1" i="1" dirty="0" smtClean="0">
                <a:latin typeface="Times New Roman" pitchFamily="18" charset="0"/>
                <a:cs typeface="Times New Roman" pitchFamily="18" charset="0"/>
              </a:rPr>
              <a:t>Jsou dostupné v mnoha tvarech.</a:t>
            </a:r>
            <a:endParaRPr lang="cs-CZ" sz="2400" b="1" i="1"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 calcmode="lin" valueType="num">
                                      <p:cBhvr additive="base">
                                        <p:cTn id="2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179512" y="980728"/>
            <a:ext cx="8964488" cy="461665"/>
          </a:xfrm>
          <a:prstGeom prst="rect">
            <a:avLst/>
          </a:prstGeom>
          <a:noFill/>
        </p:spPr>
        <p:txBody>
          <a:bodyPr wrap="square" rtlCol="0">
            <a:spAutoFit/>
          </a:bodyPr>
          <a:lstStyle/>
          <a:p>
            <a:r>
              <a:rPr lang="cs-CZ" sz="2400" b="1" i="1" dirty="0" smtClean="0">
                <a:latin typeface="Times New Roman" pitchFamily="18" charset="0"/>
                <a:cs typeface="Times New Roman" pitchFamily="18" charset="0"/>
              </a:rPr>
              <a:t>Porézní struktura </a:t>
            </a:r>
            <a:r>
              <a:rPr lang="cs-CZ" sz="2400" b="1" i="1" dirty="0" err="1" smtClean="0">
                <a:latin typeface="Times New Roman" pitchFamily="18" charset="0"/>
                <a:cs typeface="Times New Roman" pitchFamily="18" charset="0"/>
              </a:rPr>
              <a:t>hydroxyapatitu</a:t>
            </a:r>
            <a:r>
              <a:rPr lang="cs-CZ" sz="2400" b="1" i="1" dirty="0" smtClean="0">
                <a:latin typeface="Times New Roman" pitchFamily="18" charset="0"/>
                <a:cs typeface="Times New Roman" pitchFamily="18" charset="0"/>
              </a:rPr>
              <a:t>.</a:t>
            </a:r>
            <a:endParaRPr lang="cs-CZ" sz="2400" b="1" i="1" dirty="0">
              <a:solidFill>
                <a:srgbClr val="0000FF"/>
              </a:solidFill>
              <a:latin typeface="Times New Roman" pitchFamily="18" charset="0"/>
              <a:cs typeface="Times New Roman" pitchFamily="18" charset="0"/>
            </a:endParaRPr>
          </a:p>
        </p:txBody>
      </p:sp>
      <p:sp>
        <p:nvSpPr>
          <p:cNvPr id="37893" name="AutoShape 5" descr="data:image/jpeg;base64,/9j/4AAQSkZJRgABAQAAAQABAAD/2wCEAAkGBhASEA8QEBAPDxUQEA0QEBAPDw8NDw8PFBAVFBQQFBUXGyYeFxkjGRQUHy8gIycpLCwsFR4xNTAqNSYrLCkBCQoKDgwOGg8PGikfHyUsKS0tLCwpKSksLCkpKikpLCksKSwsKSwpLCksKSkpLCwpKSwpLCwpKSwpKSksKSwsLP/AABEIAJwA0AMBIgACEQEDEQH/xAAbAAACAwEBAQAAAAAAAAAAAAADBAABBQIGB//EADYQAAIBAwIEBAUDAwMFAAAAAAABAgMEESExBRJBURQiYXETMoGRsQah8CPB0Qey4RVCUmJy/8QAGwEAAgMBAQEAAAAAAAAAAAAAAgQBAwUABgf/xAAvEQACAgAFAwIEBQUAAAAAAAAAAQIDBBESITETQVEFMiJhcYFCobHB0RQjM2KR/9oADAMBAAIRAxEAPwD6YWiHFSqkss865ZLNjoQ6Qn/1CJa4hEp68PJOljhEKq/iX4+IXXh5I0sbJgVjfRHKKyhmiDv9m4Enp5KIXcR5VndfgVhfJvC+pE105qEtmSt1mhkgrPiEc4QWd3FAa4ZN58E6WGLQv4yJPGRB60PJOljBBfxiJ42JPWgnyRpYwQBSvIyzh7LLJ4tB9SOSefJ2lhyYF/GRJ4xEdaHk7SxgjAxu0c+MiE7IpJtkaWHJkX8ZEnjEd1Y+TtLDkKpzyso6LE8wRcVv/lGhW/8AlEbvYy2PJkZImUU2eezG8jtSKdcBOqSzoupNR6dfYsqhK2ahHlhOKSzZscLt3LzM36FH/kBZW6SSRoNKMX0xrI+iYaiOFpUF9zFts1szOM3KjDHWX4MiNPlj6y/ZDE5OrUc3stvYBczy39keYx+I1t3LvtH6d39x6iOSUQdtTzP2DVHls6tIYi5ehwlp7sz5LRRGPnNl/Mjhgqk3ovUNIFRhmaFlvJLywkthqoscq9MgZB6683ssAJjWLa6ryAhwXw75prvFnUicMXmfrodzQT3w8X83/JH4mgZaOWdRKE9w8juCOO69QkTmovN7ob5p+j/Ur7nJWTopopQSNGz2GMALLYYNmr2oVlyKivEPlGhPiXyil/8AjYceTHkwU5EnIBUmedH4oqW56fgfD+WKbWr1f+DJ4NY88uZrRfk9fbUdj13oeB0R/qJ9+BDG3fgQe3p4Wft7mfxq6eFTW8tZf4NKvWUIuT2itDAoZlKVSXV5NDH2t/2o8y5+S7idEd9Rc/JDC+olu0GuZ5YO3hlnksTZ1rVGPHCNSC0rMZqaU8egutkMXzxhdgEtgsW8p6V2WREQNRh+H09ReZoWEcP6AYNa74r5hz2iCqLzSAVQrfml9fyCqAXSznJ/NkQWwXh6wdVl5pL1KtEd3UfO/VJjUFnhX8n+wD94u0XFallIVRYGOay2ZeC5LMWPULUpR8r9CqQMoshQEaFmtBgBabBzZq9qFZciuRLib8o5kR4o/KKX/wCNlkPcYNSQOlTc5JLqzmctTb4BYZ8/fYzPT8I8Tcodu/0HLbFXBs2OGWShFJL+dzZpR0A29HHQu9ufhwb67RXeR9Ak41wyXCRgtubM7itbnmqUdo6v3BV2orC6FUIcur+aWrf5Qtd1NTzGNsddbnL3T/JeDQrh28AG+ozZx1Fkh6gsRbMbBx1XJ+N/+DUuMgF3PL+oObJU+ZFTKLJuUmyYo4iss0bVaZEqEdTQpLy/cd9PjnY34TBs4EesgczuL1ZzJCM+Qoh7fYLex80X3QOjsHv15YP6fsamGWeHsX0ZVL3IUkjnB2zkQT3LQi2Oo7HMGdxQ9hZabEVy4ARjuvUh3OOJe5TRFkdM2jk9h+02GGAtNg7NSr2oWlyI5M/i78g82Z/F35BS/wBjLq18RhW1LnnFfzB7Lh7UUjyfCqbdRfX+x6FVOV4zsPehqMKnLywcbm2keid7BLV69upn3EuZp6rCePT1M11Wnn1H7auno/qegShLZmek47gKtTRvbTEV6GdN5l9TX4pbpR5o7LBixl5voeN9a1RuSfg0cO9UQ9NDctIgKEctINcvGFsL4WLhTO37Fst2kJyfmKkcKepcXqZje5dkMUImi9IP/wCROitjRuKX9OT7I3fTK267JrwK2yyaRiwepCo7kT1MRjK4GqWw7dw/o57OLE6RouOaUl/6P8ZN30yOuNkf9RW3bJmR0RyyQkVJmQ+RhcBoBIbgqbCp/kZreTTK2S5Xyvs8AcGpO3Uqc8bpcyMxbGl6hS4WKXkrrlmh+02DsDabBmX1exFUuTPZncX+Q0ZCHEKbkkl1FbIuUWkXweTzEuC2z1l30X+Tvid/yvljvjfsPVGqNJJfNJYXt3POVMyk+vQPF2/0lccLW/i7/cmC6snN8Ho+H1k6fm+bljyru3uG5nB8r75fv2FrOlyR+I9o4UfV9/ohK4qybevXPq/U07sbXha4695C6qcpPI2L3iK+G49XgzaMW3lf8C9GnzPV6LVv+w7T556JeWKzhLRRRkTz9Qn1rNlwkXxgqlpQ5bSxuVxCvnHXlWMgoz0+2C50XyuWMxzhvs2Nyw+rDdCv6kcSzYhSlqw8BdU+WbW6ayvYNIwsNg5W2NS2UeRiUskNU7h6YQ3O/fI4YxzdRGHKlHD1eW/T0DwpqWmT1WGw6jW648MSsazzfYUk2msnUWN3lhyYT1i0sPtLsIQPM+oYN4WeXZjdU1OOaNCnsalnNbZ3TX7YMmm9BqlI2vR8PZHOcls0K3yT2Mx6Sa9WinI1alpCW6w+63My7tpQeHs9n0fp7mfjvTraM55ZxLqrYz2OqUg6YpSmNw7i1EHY1GIctjStK2N+qwzNlT5W0+7x6oNRnkdjSUlqs/k9TfhHfUop7oRU9DA2mwcqNu46dOjLYioSgtMuQm890ZkglKgvmlskzmlHLOuMVOWnyLTO/sdU1VGV0uFx9Q3u9KPP8SvOeTk/aK7I54Za80l/PqL1NWkumxrU0qdPPWWi9urMHDN23Svtey+J/shxvTHSjq8rpvlj8sdI+vd/UzKs/MwzYpNZl9RK/ESvsc5dwoR0oetNYt93+w5SX0XcTtppPAzK5xGS77ex6DBuM6I78FUtpHTrpeuo9VvofCUFhuLXTdd0+hhKe2fcYk1q1ouibyO1XOtNAyhmdOqsxz7HHO29NcilatqHtrhLlkt0/uK4ayFtk4fPP8iZJpJhZzawtcrf3GbCbc0tOm5l1Kzcm28Z1G7e7SgopPmy8y/BpUrRLNFcviRp3fEMtxb0T26ZM63nz1GvXP0Ebi51/cPwmoud+39xPHWwxF9dT85kwg4RbNnIaWmNtVnQVydwRsxW4s+ByjLVBr+1zFpprKzFvuDtqXXK0116jN1PMY475a7dNxqUFOOmXDKM2pZo8sptfzqaUtIxXfBizuF8Wa6c0v8AcbFWWVFrseV9KglbYvH8mld2GKC0bzjGy75HqEzFjX/YftauWsdcYPSVyEZxNuVPK91+5ntGjRllexn1Jav3Yri1tmDX4AWsEk5PoZvFqnlbZo3FT/tXTf3MrieqwZOOl/b6ceF+ozXnnqMuwoNyz3f2XVhbmrmWmy0XsGX9OnpvPRekerFDCxD6NSp7vd/shyHxPM5nLCbOKC3b6krPZBoozS0phFNP5isE5S6jEToecTmkypyh0OJ1mXVovdfYE5DFuPts+REYpApnDbw0njKeG+ja0f3DLL2CwodxWq2VUtcQ2kz5RxHhd3GpJ1vjc2V5lKUoy9Vg9b+jLm65JqvzuKUfhyqZ5s/+OuuMHqq1DP0FXHubD9YslHTkVLDxTzBz5tWEsrpwmm9tUyi/h5MyF8o2KzvmXOKayPR866amTffqu3oy5XLmln5YLna98bF0qjjBxbbWH7o8Zffp+4UZqi48zbaqYznXVtPqewo9UonHVnkzNnRJPI93w39aW85qGZQbaXnjypt9Mm9f3qhSlJ9tPWXY+X8L4FW5IxryWdOaSWG1nOEu+h6W8u5TxnRRWEs5wu79Q8T6zTXW9Dzl2BrwrcviEZTeW+7ybdhec1Plb1iZHIHtKeunZnlcLjXRZ1PPJo2VqSyE/wBRfquFv5UuaT2ijAt/9Q7hPRU49VFtt+25scW/Svxqjqxkoywk1LPK/ZowrT/SuXxviTqxSzzYzKbbPS1+p1vcRlXlsfVP0n+oXcUHOS5WvfDY/JiHBbOFKkoQWi6vVv1Y7JhzvdyTF9OTFnIVvFiOWNIXvaeY6GXa2otrkujyZNxW5nnZLCS7I4QVWcuxcrSWNjBnG2yTlJbsaUkhWmsyb+wbAWjYSS2CeCl2A6U/AWpAEjpBvBy7Fq0l2J6U/BGpATidNMa8JLsU7OXY7pT8E60LRh6FsYVnLsR2UiejPwTrQsczppjngpdivAy7EdGfg7WhFW6CRpJdBtWMux0rKRPQn4O1oW5QdS37D/g2X4KQaon4O6iMlwZxymx4F9iLh/oF0Z+AdaMqnRb6DlKhgajZPsdq0YcaJ+DnYgKWhxJDXhZFeFl2GI1yXYqbQ1YvyjaQG1p4QfJtV+1CsuRMtFFooYRaRfKiIsgkmC0iEOOLwXgrJZxxMF4IQk4mCYIQk4mC8EIScWkTBCEkEwQhDsiCELRAjsyYIWQJIgrBMFsoI4hMlEJIP//Z"/>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9217" name="Picture 1"/>
          <p:cNvPicPr>
            <a:picLocks noChangeAspect="1" noChangeArrowheads="1"/>
          </p:cNvPicPr>
          <p:nvPr/>
        </p:nvPicPr>
        <p:blipFill>
          <a:blip r:embed="rId3" cstate="print"/>
          <a:srcRect/>
          <a:stretch>
            <a:fillRect/>
          </a:stretch>
        </p:blipFill>
        <p:spPr bwMode="auto">
          <a:xfrm>
            <a:off x="467544" y="1772816"/>
            <a:ext cx="4320480" cy="3240360"/>
          </a:xfrm>
          <a:prstGeom prst="rect">
            <a:avLst/>
          </a:prstGeom>
          <a:noFill/>
          <a:ln w="9525">
            <a:noFill/>
            <a:miter lim="800000"/>
            <a:headEnd/>
            <a:tailEnd/>
          </a:ln>
        </p:spPr>
      </p:pic>
      <p:pic>
        <p:nvPicPr>
          <p:cNvPr id="9218" name="Picture 2"/>
          <p:cNvPicPr>
            <a:picLocks noChangeAspect="1" noChangeArrowheads="1"/>
          </p:cNvPicPr>
          <p:nvPr/>
        </p:nvPicPr>
        <p:blipFill>
          <a:blip r:embed="rId4" cstate="print"/>
          <a:srcRect/>
          <a:stretch>
            <a:fillRect/>
          </a:stretch>
        </p:blipFill>
        <p:spPr bwMode="auto">
          <a:xfrm>
            <a:off x="5004048" y="1772816"/>
            <a:ext cx="3672408" cy="324036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TextovéPole 20"/>
          <p:cNvSpPr txBox="1"/>
          <p:nvPr/>
        </p:nvSpPr>
        <p:spPr>
          <a:xfrm>
            <a:off x="251520" y="6381328"/>
            <a:ext cx="8892480" cy="461665"/>
          </a:xfrm>
          <a:prstGeom prst="rect">
            <a:avLst/>
          </a:prstGeom>
          <a:solidFill>
            <a:schemeClr val="bg1"/>
          </a:solidFill>
        </p:spPr>
        <p:txBody>
          <a:bodyPr wrap="square" rtlCol="0">
            <a:spAutoFit/>
          </a:bodyPr>
          <a:lstStyle/>
          <a:p>
            <a:r>
              <a:rPr lang="cs-CZ" sz="2400" b="1" dirty="0" smtClean="0">
                <a:latin typeface="Times New Roman" pitchFamily="18" charset="0"/>
                <a:cs typeface="Times New Roman" pitchFamily="18" charset="0"/>
              </a:rPr>
              <a:t>Obr. 1.: Protéza palce ze dřeva a kůže. </a:t>
            </a:r>
            <a:endParaRPr lang="cs-CZ" sz="2400" dirty="0"/>
          </a:p>
        </p:txBody>
      </p:sp>
      <p:pic>
        <p:nvPicPr>
          <p:cNvPr id="2" name="Picture 2"/>
          <p:cNvPicPr>
            <a:picLocks noChangeAspect="1" noChangeArrowheads="1"/>
          </p:cNvPicPr>
          <p:nvPr/>
        </p:nvPicPr>
        <p:blipFill>
          <a:blip r:embed="rId2" cstate="print"/>
          <a:srcRect/>
          <a:stretch>
            <a:fillRect/>
          </a:stretch>
        </p:blipFill>
        <p:spPr bwMode="auto">
          <a:xfrm>
            <a:off x="107504" y="404664"/>
            <a:ext cx="8928992" cy="59766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179512" y="980728"/>
            <a:ext cx="8964488" cy="461665"/>
          </a:xfrm>
          <a:prstGeom prst="rect">
            <a:avLst/>
          </a:prstGeom>
          <a:noFill/>
        </p:spPr>
        <p:txBody>
          <a:bodyPr wrap="square" rtlCol="0">
            <a:spAutoFit/>
          </a:bodyPr>
          <a:lstStyle/>
          <a:p>
            <a:r>
              <a:rPr lang="cs-CZ" sz="2400" b="1" i="1" dirty="0" err="1" smtClean="0">
                <a:latin typeface="Times New Roman" pitchFamily="18" charset="0"/>
                <a:cs typeface="Times New Roman" pitchFamily="18" charset="0"/>
              </a:rPr>
              <a:t>Hydroxyapatit</a:t>
            </a:r>
            <a:r>
              <a:rPr lang="cs-CZ" sz="2400" b="1" i="1" dirty="0" smtClean="0">
                <a:latin typeface="Times New Roman" pitchFamily="18" charset="0"/>
                <a:cs typeface="Times New Roman" pitchFamily="18" charset="0"/>
              </a:rPr>
              <a:t>  - </a:t>
            </a:r>
            <a:r>
              <a:rPr lang="cs-CZ" sz="2400" dirty="0" smtClean="0"/>
              <a:t>Ca</a:t>
            </a:r>
            <a:r>
              <a:rPr lang="cs-CZ" sz="2400" baseline="-25000" dirty="0" smtClean="0"/>
              <a:t>10</a:t>
            </a:r>
            <a:r>
              <a:rPr lang="cs-CZ" sz="2400" dirty="0" smtClean="0"/>
              <a:t>(PO</a:t>
            </a:r>
            <a:r>
              <a:rPr lang="cs-CZ" sz="2400" baseline="-25000" dirty="0" smtClean="0"/>
              <a:t>4</a:t>
            </a:r>
            <a:r>
              <a:rPr lang="cs-CZ" sz="2400" dirty="0" smtClean="0"/>
              <a:t>)</a:t>
            </a:r>
            <a:r>
              <a:rPr lang="cs-CZ" sz="2400" baseline="-25000" dirty="0" smtClean="0"/>
              <a:t>6</a:t>
            </a:r>
            <a:r>
              <a:rPr lang="cs-CZ" sz="2400" dirty="0" smtClean="0"/>
              <a:t>(OH)</a:t>
            </a:r>
            <a:r>
              <a:rPr lang="cs-CZ" sz="2400" baseline="-25000" dirty="0" smtClean="0"/>
              <a:t>2</a:t>
            </a:r>
            <a:r>
              <a:rPr lang="cs-CZ" sz="2400" dirty="0" smtClean="0"/>
              <a:t> </a:t>
            </a:r>
            <a:endParaRPr lang="cs-CZ" sz="2400" b="1" i="1" dirty="0">
              <a:solidFill>
                <a:srgbClr val="0000FF"/>
              </a:solidFill>
              <a:latin typeface="Times New Roman" pitchFamily="18" charset="0"/>
              <a:cs typeface="Times New Roman" pitchFamily="18" charset="0"/>
            </a:endParaRPr>
          </a:p>
        </p:txBody>
      </p:sp>
      <p:sp>
        <p:nvSpPr>
          <p:cNvPr id="37893" name="AutoShape 5" descr="data:image/jpeg;base64,/9j/4AAQSkZJRgABAQAAAQABAAD/2wCEAAkGBhASEA8QEBAPDxUQEA0QEBAPDw8NDw8PFBAVFBQQFBUXGyYeFxkjGRQUHy8gIycpLCwsFR4xNTAqNSYrLCkBCQoKDgwOGg8PGikfHyUsKS0tLCwpKSksLCkpKikpLCksKSwsKSwpLCksKSkpLCwpKSwpLCwpKSwpKSksKSwsLP/AABEIAJwA0AMBIgACEQEDEQH/xAAbAAACAwEBAQAAAAAAAAAAAAADBAABBQIGB//EADYQAAIBAwIEBAUDAwMFAAAAAAABAgMEESExBRJBURQiYXETMoGRsQah8CPB0Qey4RVCUmJy/8QAGwEAAgMBAQEAAAAAAAAAAAAAAgQBAwUABgf/xAAvEQACAgAFAwIEBQUAAAAAAAAAAQIDBBESITETQVEFMiJhcYFCobHB0RQjM2KR/9oADAMBAAIRAxEAPwD6YWiHFSqkss865ZLNjoQ6Qn/1CJa4hEp68PJOljhEKq/iX4+IXXh5I0sbJgVjfRHKKyhmiDv9m4Enp5KIXcR5VndfgVhfJvC+pE105qEtmSt1mhkgrPiEc4QWd3FAa4ZN58E6WGLQv4yJPGRB60PJOljBBfxiJ42JPWgnyRpYwQBSvIyzh7LLJ4tB9SOSefJ2lhyYF/GRJ4xEdaHk7SxgjAxu0c+MiE7IpJtkaWHJkX8ZEnjEd1Y+TtLDkKpzyso6LE8wRcVv/lGhW/8AlEbvYy2PJkZImUU2eezG8jtSKdcBOqSzoupNR6dfYsqhK2ahHlhOKSzZscLt3LzM36FH/kBZW6SSRoNKMX0xrI+iYaiOFpUF9zFts1szOM3KjDHWX4MiNPlj6y/ZDE5OrUc3stvYBczy39keYx+I1t3LvtH6d39x6iOSUQdtTzP2DVHls6tIYi5ehwlp7sz5LRRGPnNl/Mjhgqk3ovUNIFRhmaFlvJLywkthqoscq9MgZB6683ssAJjWLa6ryAhwXw75prvFnUicMXmfrodzQT3w8X83/JH4mgZaOWdRKE9w8juCOO69QkTmovN7ob5p+j/Ur7nJWTopopQSNGz2GMALLYYNmr2oVlyKivEPlGhPiXyil/8AjYceTHkwU5EnIBUmedH4oqW56fgfD+WKbWr1f+DJ4NY88uZrRfk9fbUdj13oeB0R/qJ9+BDG3fgQe3p4Wft7mfxq6eFTW8tZf4NKvWUIuT2itDAoZlKVSXV5NDH2t/2o8y5+S7idEd9Rc/JDC+olu0GuZ5YO3hlnksTZ1rVGPHCNSC0rMZqaU8egutkMXzxhdgEtgsW8p6V2WREQNRh+H09ReZoWEcP6AYNa74r5hz2iCqLzSAVQrfml9fyCqAXSznJ/NkQWwXh6wdVl5pL1KtEd3UfO/VJjUFnhX8n+wD94u0XFallIVRYGOay2ZeC5LMWPULUpR8r9CqQMoshQEaFmtBgBabBzZq9qFZciuRLib8o5kR4o/KKX/wCNlkPcYNSQOlTc5JLqzmctTb4BYZ8/fYzPT8I8Tcodu/0HLbFXBs2OGWShFJL+dzZpR0A29HHQu9ufhwb67RXeR9Ak41wyXCRgtubM7itbnmqUdo6v3BV2orC6FUIcur+aWrf5Qtd1NTzGNsddbnL3T/JeDQrh28AG+ozZx1Fkh6gsRbMbBx1XJ+N/+DUuMgF3PL+oObJU+ZFTKLJuUmyYo4iss0bVaZEqEdTQpLy/cd9PjnY34TBs4EesgczuL1ZzJCM+Qoh7fYLex80X3QOjsHv15YP6fsamGWeHsX0ZVL3IUkjnB2zkQT3LQi2Oo7HMGdxQ9hZabEVy4ARjuvUh3OOJe5TRFkdM2jk9h+02GGAtNg7NSr2oWlyI5M/i78g82Z/F35BS/wBjLq18RhW1LnnFfzB7Lh7UUjyfCqbdRfX+x6FVOV4zsPehqMKnLywcbm2keid7BLV69upn3EuZp6rCePT1M11Wnn1H7auno/qegShLZmek47gKtTRvbTEV6GdN5l9TX4pbpR5o7LBixl5voeN9a1RuSfg0cO9UQ9NDctIgKEctINcvGFsL4WLhTO37Fst2kJyfmKkcKepcXqZje5dkMUImi9IP/wCROitjRuKX9OT7I3fTK267JrwK2yyaRiwepCo7kT1MRjK4GqWw7dw/o57OLE6RouOaUl/6P8ZN30yOuNkf9RW3bJmR0RyyQkVJmQ+RhcBoBIbgqbCp/kZreTTK2S5Xyvs8AcGpO3Uqc8bpcyMxbGl6hS4WKXkrrlmh+02DsDabBmX1exFUuTPZncX+Q0ZCHEKbkkl1FbIuUWkXweTzEuC2z1l30X+Tvid/yvljvjfsPVGqNJJfNJYXt3POVMyk+vQPF2/0lccLW/i7/cmC6snN8Ho+H1k6fm+bljyru3uG5nB8r75fv2FrOlyR+I9o4UfV9/ohK4qybevXPq/U07sbXha4695C6qcpPI2L3iK+G49XgzaMW3lf8C9GnzPV6LVv+w7T556JeWKzhLRRRkTz9Qn1rNlwkXxgqlpQ5bSxuVxCvnHXlWMgoz0+2C50XyuWMxzhvs2Nyw+rDdCv6kcSzYhSlqw8BdU+WbW6ayvYNIwsNg5W2NS2UeRiUskNU7h6YQ3O/fI4YxzdRGHKlHD1eW/T0DwpqWmT1WGw6jW648MSsazzfYUk2msnUWN3lhyYT1i0sPtLsIQPM+oYN4WeXZjdU1OOaNCnsalnNbZ3TX7YMmm9BqlI2vR8PZHOcls0K3yT2Mx6Sa9WinI1alpCW6w+63My7tpQeHs9n0fp7mfjvTraM55ZxLqrYz2OqUg6YpSmNw7i1EHY1GIctjStK2N+qwzNlT5W0+7x6oNRnkdjSUlqs/k9TfhHfUop7oRU9DA2mwcqNu46dOjLYioSgtMuQm890ZkglKgvmlskzmlHLOuMVOWnyLTO/sdU1VGV0uFx9Q3u9KPP8SvOeTk/aK7I54Za80l/PqL1NWkumxrU0qdPPWWi9urMHDN23Svtey+J/shxvTHSjq8rpvlj8sdI+vd/UzKs/MwzYpNZl9RK/ESvsc5dwoR0oetNYt93+w5SX0XcTtppPAzK5xGS77ex6DBuM6I78FUtpHTrpeuo9VvofCUFhuLXTdd0+hhKe2fcYk1q1ouibyO1XOtNAyhmdOqsxz7HHO29NcilatqHtrhLlkt0/uK4ayFtk4fPP8iZJpJhZzawtcrf3GbCbc0tOm5l1Kzcm28Z1G7e7SgopPmy8y/BpUrRLNFcviRp3fEMtxb0T26ZM63nz1GvXP0Ebi51/cPwmoud+39xPHWwxF9dT85kwg4RbNnIaWmNtVnQVydwRsxW4s+ByjLVBr+1zFpprKzFvuDtqXXK0116jN1PMY475a7dNxqUFOOmXDKM2pZo8sptfzqaUtIxXfBizuF8Wa6c0v8AcbFWWVFrseV9KglbYvH8mld2GKC0bzjGy75HqEzFjX/YftauWsdcYPSVyEZxNuVPK91+5ntGjRllexn1Jav3Yri1tmDX4AWsEk5PoZvFqnlbZo3FT/tXTf3MrieqwZOOl/b6ceF+ozXnnqMuwoNyz3f2XVhbmrmWmy0XsGX9OnpvPRekerFDCxD6NSp7vd/shyHxPM5nLCbOKC3b6krPZBoozS0phFNP5isE5S6jEToecTmkypyh0OJ1mXVovdfYE5DFuPts+REYpApnDbw0njKeG+ja0f3DLL2CwodxWq2VUtcQ2kz5RxHhd3GpJ1vjc2V5lKUoy9Vg9b+jLm65JqvzuKUfhyqZ5s/+OuuMHqq1DP0FXHubD9YslHTkVLDxTzBz5tWEsrpwmm9tUyi/h5MyF8o2KzvmXOKayPR866amTffqu3oy5XLmln5YLna98bF0qjjBxbbWH7o8Zffp+4UZqi48zbaqYznXVtPqewo9UonHVnkzNnRJPI93w39aW85qGZQbaXnjypt9Mm9f3qhSlJ9tPWXY+X8L4FW5IxryWdOaSWG1nOEu+h6W8u5TxnRRWEs5wu79Q8T6zTXW9Dzl2BrwrcviEZTeW+7ybdhec1Plb1iZHIHtKeunZnlcLjXRZ1PPJo2VqSyE/wBRfquFv5UuaT2ijAt/9Q7hPRU49VFtt+25scW/Svxqjqxkoywk1LPK/ZowrT/SuXxviTqxSzzYzKbbPS1+p1vcRlXlsfVP0n+oXcUHOS5WvfDY/JiHBbOFKkoQWi6vVv1Y7JhzvdyTF9OTFnIVvFiOWNIXvaeY6GXa2otrkujyZNxW5nnZLCS7I4QVWcuxcrSWNjBnG2yTlJbsaUkhWmsyb+wbAWjYSS2CeCl2A6U/AWpAEjpBvBy7Fq0l2J6U/BGpATidNMa8JLsU7OXY7pT8E60LRh6FsYVnLsR2UiejPwTrQsczppjngpdivAy7EdGfg7WhFW6CRpJdBtWMux0rKRPQn4O1oW5QdS37D/g2X4KQaon4O6iMlwZxymx4F9iLh/oF0Z+AdaMqnRb6DlKhgajZPsdq0YcaJ+DnYgKWhxJDXhZFeFl2GI1yXYqbQ1YvyjaQG1p4QfJtV+1CsuRMtFFooYRaRfKiIsgkmC0iEOOLwXgrJZxxMF4IQk4mCYIQk4mC8EIScWkTBCEkEwQhDsiCELRAjsyYIWQJIgrBMFsoI4hMlEJIP//Z"/>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51202" name="Picture 2" descr="File:Mineraly.sk - hydroxylapatit.jpg">
            <a:hlinkClick r:id="rId3"/>
          </p:cNvPr>
          <p:cNvPicPr>
            <a:picLocks noChangeAspect="1" noChangeArrowheads="1"/>
          </p:cNvPicPr>
          <p:nvPr/>
        </p:nvPicPr>
        <p:blipFill>
          <a:blip r:embed="rId4" cstate="print"/>
          <a:srcRect/>
          <a:stretch>
            <a:fillRect/>
          </a:stretch>
        </p:blipFill>
        <p:spPr bwMode="auto">
          <a:xfrm>
            <a:off x="755576" y="2060848"/>
            <a:ext cx="7632848" cy="432048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Nadpis 6"/>
          <p:cNvSpPr>
            <a:spLocks noGrp="1"/>
          </p:cNvSpPr>
          <p:nvPr>
            <p:ph type="ctrTitle"/>
          </p:nvPr>
        </p:nvSpPr>
        <p:spPr>
          <a:xfrm>
            <a:off x="571500" y="1785938"/>
            <a:ext cx="7772400" cy="1470025"/>
          </a:xfrm>
        </p:spPr>
        <p:txBody>
          <a:bodyPr>
            <a:normAutofit/>
          </a:bodyPr>
          <a:lstStyle/>
          <a:p>
            <a:pPr algn="ctr" eaLnBrk="1" hangingPunct="1"/>
            <a:r>
              <a:rPr lang="cs-CZ" sz="5400" dirty="0" smtClean="0">
                <a:solidFill>
                  <a:schemeClr val="bg1"/>
                </a:solidFill>
              </a:rPr>
              <a:t>ZUBNÍ PROTETIKA</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ovéPole 8"/>
          <p:cNvSpPr txBox="1"/>
          <p:nvPr/>
        </p:nvSpPr>
        <p:spPr>
          <a:xfrm>
            <a:off x="179512" y="1052736"/>
            <a:ext cx="8964488" cy="1200329"/>
          </a:xfrm>
          <a:prstGeom prst="rect">
            <a:avLst/>
          </a:prstGeom>
          <a:noFill/>
        </p:spPr>
        <p:txBody>
          <a:bodyPr wrap="square" rtlCol="0">
            <a:spAutoFit/>
          </a:bodyPr>
          <a:lstStyle/>
          <a:p>
            <a:pPr>
              <a:buBlip>
                <a:blip r:embed="rId4"/>
              </a:buBlip>
            </a:pPr>
            <a:r>
              <a:rPr lang="cs-CZ" sz="2400" b="1" i="1" dirty="0" smtClean="0">
                <a:latin typeface="Times New Roman" pitchFamily="18" charset="0"/>
                <a:cs typeface="Times New Roman" pitchFamily="18" charset="0"/>
              </a:rPr>
              <a:t> Doktoři v dřívějších dobách ještě </a:t>
            </a:r>
            <a:r>
              <a:rPr lang="cs-CZ" sz="2400" b="1" i="1" dirty="0" smtClean="0">
                <a:solidFill>
                  <a:srgbClr val="0000FF"/>
                </a:solidFill>
                <a:latin typeface="Times New Roman" pitchFamily="18" charset="0"/>
                <a:cs typeface="Times New Roman" pitchFamily="18" charset="0"/>
              </a:rPr>
              <a:t>neznali plomby </a:t>
            </a:r>
            <a:r>
              <a:rPr lang="cs-CZ" sz="2400" b="1" i="1" dirty="0" smtClean="0">
                <a:latin typeface="Times New Roman" pitchFamily="18" charset="0"/>
                <a:cs typeface="Times New Roman" pitchFamily="18" charset="0"/>
              </a:rPr>
              <a:t>(obecný název pro zubní výplně), a proto využívali různých materiálů k zaplnění ,,děr“ po zubním kazu.</a:t>
            </a:r>
            <a:endParaRPr lang="cs-CZ" sz="2400" b="1" i="1" dirty="0">
              <a:solidFill>
                <a:srgbClr val="0000FF"/>
              </a:solidFill>
              <a:latin typeface="Times New Roman" pitchFamily="18" charset="0"/>
              <a:cs typeface="Times New Roman" pitchFamily="18" charset="0"/>
            </a:endParaRPr>
          </a:p>
        </p:txBody>
      </p:sp>
      <p:sp>
        <p:nvSpPr>
          <p:cNvPr id="10" name="TextovéPole 9"/>
          <p:cNvSpPr txBox="1"/>
          <p:nvPr/>
        </p:nvSpPr>
        <p:spPr>
          <a:xfrm>
            <a:off x="179512" y="2348880"/>
            <a:ext cx="8964488" cy="1569660"/>
          </a:xfrm>
          <a:prstGeom prst="rect">
            <a:avLst/>
          </a:prstGeom>
          <a:noFill/>
        </p:spPr>
        <p:txBody>
          <a:bodyPr wrap="square" rtlCol="0">
            <a:spAutoFit/>
          </a:bodyPr>
          <a:lstStyle/>
          <a:p>
            <a:pPr>
              <a:buBlip>
                <a:blip r:embed="rId4"/>
              </a:buBlip>
            </a:pPr>
            <a:r>
              <a:rPr lang="cs-CZ" sz="2400" b="1" i="1" dirty="0" smtClean="0">
                <a:latin typeface="Times New Roman" pitchFamily="18" charset="0"/>
                <a:cs typeface="Times New Roman" pitchFamily="18" charset="0"/>
              </a:rPr>
              <a:t> Používali vše dostupné </a:t>
            </a:r>
            <a:r>
              <a:rPr lang="cs-CZ" sz="2400" b="1" i="1" dirty="0" smtClean="0">
                <a:solidFill>
                  <a:srgbClr val="0000FF"/>
                </a:solidFill>
                <a:latin typeface="Times New Roman" pitchFamily="18" charset="0"/>
                <a:cs typeface="Times New Roman" pitchFamily="18" charset="0"/>
              </a:rPr>
              <a:t>(korek, úlomky korálů a kamenů, různé vosky, pryskyřice, cementy nebo textil), </a:t>
            </a:r>
            <a:r>
              <a:rPr lang="cs-CZ" sz="2400" b="1" i="1" dirty="0" smtClean="0">
                <a:latin typeface="Times New Roman" pitchFamily="18" charset="0"/>
                <a:cs typeface="Times New Roman" pitchFamily="18" charset="0"/>
              </a:rPr>
              <a:t>co aspoň chvilku na zubu vydrželo. Ovšem tyto provizorní plomby byly velmi nestabilní a neudržely se v ústní dutině dlouho.</a:t>
            </a:r>
            <a:endParaRPr lang="cs-CZ" sz="2400" b="1" i="1" dirty="0">
              <a:solidFill>
                <a:srgbClr val="CC00CC"/>
              </a:solidFill>
              <a:latin typeface="Times New Roman" pitchFamily="18" charset="0"/>
              <a:cs typeface="Times New Roman" pitchFamily="18" charset="0"/>
            </a:endParaRPr>
          </a:p>
        </p:txBody>
      </p:sp>
      <p:sp>
        <p:nvSpPr>
          <p:cNvPr id="12" name="TextovéPole 11"/>
          <p:cNvSpPr txBox="1">
            <a:spLocks noChangeArrowheads="1"/>
          </p:cNvSpPr>
          <p:nvPr/>
        </p:nvSpPr>
        <p:spPr bwMode="auto">
          <a:xfrm>
            <a:off x="179512" y="332656"/>
            <a:ext cx="8712968" cy="523220"/>
          </a:xfrm>
          <a:prstGeom prst="rect">
            <a:avLst/>
          </a:prstGeom>
          <a:solidFill>
            <a:schemeClr val="bg2">
              <a:lumMod val="90000"/>
            </a:schemeClr>
          </a:solidFill>
          <a:ln>
            <a:solidFill>
              <a:srgbClr val="FFFF00"/>
            </a:solidFill>
            <a:headEnd/>
            <a:tailEnd/>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r>
              <a:rPr lang="cs-CZ" sz="2800" b="1" dirty="0" smtClean="0">
                <a:solidFill>
                  <a:srgbClr val="FF0000"/>
                </a:solidFill>
                <a:latin typeface="Times New Roman" pitchFamily="18" charset="0"/>
                <a:cs typeface="Times New Roman" pitchFamily="18" charset="0"/>
              </a:rPr>
              <a:t>HISTORIE POUŽITÍ PŘÍMÝCH ZUBNÍCH VÝPLNÍ</a:t>
            </a:r>
            <a:endParaRPr lang="cs-CZ" sz="2800" b="1" dirty="0">
              <a:solidFill>
                <a:srgbClr val="FF0000"/>
              </a:solidFill>
              <a:latin typeface="Times New Roman" pitchFamily="18" charset="0"/>
              <a:cs typeface="Times New Roman" pitchFamily="18" charset="0"/>
            </a:endParaRPr>
          </a:p>
        </p:txBody>
      </p:sp>
      <p:sp>
        <p:nvSpPr>
          <p:cNvPr id="15" name="TextovéPole 14"/>
          <p:cNvSpPr txBox="1"/>
          <p:nvPr/>
        </p:nvSpPr>
        <p:spPr>
          <a:xfrm>
            <a:off x="179512" y="3933056"/>
            <a:ext cx="8964488" cy="1569660"/>
          </a:xfrm>
          <a:prstGeom prst="rect">
            <a:avLst/>
          </a:prstGeom>
          <a:noFill/>
        </p:spPr>
        <p:txBody>
          <a:bodyPr wrap="square" rtlCol="0">
            <a:spAutoFit/>
          </a:bodyPr>
          <a:lstStyle/>
          <a:p>
            <a:pPr>
              <a:buBlip>
                <a:blip r:embed="rId4"/>
              </a:buBlip>
            </a:pPr>
            <a:r>
              <a:rPr lang="cs-CZ" sz="2400" b="1" i="1" dirty="0" smtClean="0">
                <a:latin typeface="Times New Roman" pitchFamily="18" charset="0"/>
                <a:cs typeface="Times New Roman" pitchFamily="18" charset="0"/>
              </a:rPr>
              <a:t> Prvním zaznamenaným ,,zubařem“ vůbec je </a:t>
            </a:r>
            <a:r>
              <a:rPr lang="cs-CZ" sz="2400" b="1" i="1" dirty="0" err="1" smtClean="0">
                <a:solidFill>
                  <a:srgbClr val="0000FF"/>
                </a:solidFill>
                <a:latin typeface="Times New Roman" pitchFamily="18" charset="0"/>
                <a:cs typeface="Times New Roman" pitchFamily="18" charset="0"/>
              </a:rPr>
              <a:t>Hesi</a:t>
            </a:r>
            <a:r>
              <a:rPr lang="cs-CZ" sz="2400" b="1" i="1" dirty="0" smtClean="0">
                <a:solidFill>
                  <a:srgbClr val="0000FF"/>
                </a:solidFill>
                <a:latin typeface="Times New Roman" pitchFamily="18" charset="0"/>
                <a:cs typeface="Times New Roman" pitchFamily="18" charset="0"/>
              </a:rPr>
              <a:t>-Re, egyptský písař z doby 2 600 let před Kristem</a:t>
            </a:r>
            <a:r>
              <a:rPr lang="cs-CZ" sz="2400" b="1" i="1" dirty="0" smtClean="0">
                <a:latin typeface="Times New Roman" pitchFamily="18" charset="0"/>
                <a:cs typeface="Times New Roman" pitchFamily="18" charset="0"/>
              </a:rPr>
              <a:t>, na jehož hrobě bylo vyryto ,,Doktor zubů“. Sami Egypťané si oblíbili léčení bolesti zubů směsí </a:t>
            </a:r>
            <a:r>
              <a:rPr lang="cs-CZ" sz="2400" b="1" i="1" dirty="0" smtClean="0">
                <a:solidFill>
                  <a:srgbClr val="0000FF"/>
                </a:solidFill>
                <a:latin typeface="Times New Roman" pitchFamily="18" charset="0"/>
                <a:cs typeface="Times New Roman" pitchFamily="18" charset="0"/>
              </a:rPr>
              <a:t>kmínu, kadidla a cibule. </a:t>
            </a:r>
            <a:endParaRPr lang="cs-CZ" sz="2400" b="1" i="1" dirty="0">
              <a:solidFill>
                <a:srgbClr val="0000FF"/>
              </a:solidFill>
              <a:latin typeface="Times New Roman" pitchFamily="18" charset="0"/>
              <a:cs typeface="Times New Roman" pitchFamily="18" charset="0"/>
            </a:endParaRPr>
          </a:p>
        </p:txBody>
      </p:sp>
      <p:sp>
        <p:nvSpPr>
          <p:cNvPr id="22" name="TextovéPole 21"/>
          <p:cNvSpPr txBox="1"/>
          <p:nvPr/>
        </p:nvSpPr>
        <p:spPr>
          <a:xfrm>
            <a:off x="179512" y="5517232"/>
            <a:ext cx="8964488" cy="830997"/>
          </a:xfrm>
          <a:prstGeom prst="rect">
            <a:avLst/>
          </a:prstGeom>
          <a:noFill/>
        </p:spPr>
        <p:txBody>
          <a:bodyPr wrap="square" rtlCol="0">
            <a:spAutoFit/>
          </a:bodyPr>
          <a:lstStyle/>
          <a:p>
            <a:pPr>
              <a:buBlip>
                <a:blip r:embed="rId4"/>
              </a:buBlip>
            </a:pPr>
            <a:r>
              <a:rPr lang="cs-CZ" sz="2400" b="1" i="1" dirty="0" smtClean="0">
                <a:latin typeface="Times New Roman" pitchFamily="18" charset="0"/>
                <a:cs typeface="Times New Roman" pitchFamily="18" charset="0"/>
              </a:rPr>
              <a:t> </a:t>
            </a:r>
            <a:r>
              <a:rPr lang="cs-CZ" sz="2400" b="1" i="1" dirty="0" smtClean="0">
                <a:solidFill>
                  <a:srgbClr val="C00000"/>
                </a:solidFill>
                <a:latin typeface="Times New Roman" pitchFamily="18" charset="0"/>
                <a:cs typeface="Times New Roman" pitchFamily="18" charset="0"/>
              </a:rPr>
              <a:t>Etruskové 700 let před Kristem </a:t>
            </a:r>
            <a:r>
              <a:rPr lang="cs-CZ" sz="2400" b="1" i="1" dirty="0" smtClean="0">
                <a:latin typeface="Times New Roman" pitchFamily="18" charset="0"/>
                <a:cs typeface="Times New Roman" pitchFamily="18" charset="0"/>
              </a:rPr>
              <a:t>dokonce našli způsob, jak vypadané či poškozené zuby nahradit úplně. </a:t>
            </a:r>
            <a:endParaRPr lang="cs-CZ" sz="2400" b="1" i="1" dirty="0">
              <a:solidFill>
                <a:srgbClr val="CC00CC"/>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bomb.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xEl>
                                              <p:pRg st="0" end="0"/>
                                            </p:txEl>
                                          </p:spTgt>
                                        </p:tgtEl>
                                        <p:attrNameLst>
                                          <p:attrName>style.visibility</p:attrName>
                                        </p:attrNameLst>
                                      </p:cBhvr>
                                      <p:to>
                                        <p:strVal val="visible"/>
                                      </p:to>
                                    </p:set>
                                    <p:anim calcmode="lin" valueType="num">
                                      <p:cBhvr additive="base">
                                        <p:cTn id="25"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2">
                                            <p:txEl>
                                              <p:pRg st="0" end="0"/>
                                            </p:txEl>
                                          </p:spTgt>
                                        </p:tgtEl>
                                        <p:attrNameLst>
                                          <p:attrName>style.visibility</p:attrName>
                                        </p:attrNameLst>
                                      </p:cBhvr>
                                      <p:to>
                                        <p:strVal val="visible"/>
                                      </p:to>
                                    </p:set>
                                    <p:anim calcmode="lin" valueType="num">
                                      <p:cBhvr additive="base">
                                        <p:cTn id="31"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AutoShape 5" descr="data:image/jpeg;base64,/9j/4AAQSkZJRgABAQAAAQABAAD/2wCEAAkGBhASEA8QEBAPDxUQEA0QEBAPDw8NDw8PFBAVFBQQFBUXGyYeFxkjGRQUHy8gIycpLCwsFR4xNTAqNSYrLCkBCQoKDgwOGg8PGikfHyUsKS0tLCwpKSksLCkpKikpLCksKSwsKSwpLCksKSkpLCwpKSwpLCwpKSwpKSksKSwsLP/AABEIAJwA0AMBIgACEQEDEQH/xAAbAAACAwEBAQAAAAAAAAAAAAADBAABBQIGB//EADYQAAIBAwIEBAUDAwMFAAAAAAABAgMEESExBRJBURQiYXETMoGRsQah8CPB0Qey4RVCUmJy/8QAGwEAAgMBAQEAAAAAAAAAAAAAAgQBAwUABgf/xAAvEQACAgAFAwIEBQUAAAAAAAAAAQIDBBESITETQVEFMiJhcYFCobHB0RQjM2KR/9oADAMBAAIRAxEAPwD6YWiHFSqkss865ZLNjoQ6Qn/1CJa4hEp68PJOljhEKq/iX4+IXXh5I0sbJgVjfRHKKyhmiDv9m4Enp5KIXcR5VndfgVhfJvC+pE105qEtmSt1mhkgrPiEc4QWd3FAa4ZN58E6WGLQv4yJPGRB60PJOljBBfxiJ42JPWgnyRpYwQBSvIyzh7LLJ4tB9SOSefJ2lhyYF/GRJ4xEdaHk7SxgjAxu0c+MiE7IpJtkaWHJkX8ZEnjEd1Y+TtLDkKpzyso6LE8wRcVv/lGhW/8AlEbvYy2PJkZImUU2eezG8jtSKdcBOqSzoupNR6dfYsqhK2ahHlhOKSzZscLt3LzM36FH/kBZW6SSRoNKMX0xrI+iYaiOFpUF9zFts1szOM3KjDHWX4MiNPlj6y/ZDE5OrUc3stvYBczy39keYx+I1t3LvtH6d39x6iOSUQdtTzP2DVHls6tIYi5ehwlp7sz5LRRGPnNl/Mjhgqk3ovUNIFRhmaFlvJLywkthqoscq9MgZB6683ssAJjWLa6ryAhwXw75prvFnUicMXmfrodzQT3w8X83/JH4mgZaOWdRKE9w8juCOO69QkTmovN7ob5p+j/Ur7nJWTopopQSNGz2GMALLYYNmr2oVlyKivEPlGhPiXyil/8AjYceTHkwU5EnIBUmedH4oqW56fgfD+WKbWr1f+DJ4NY88uZrRfk9fbUdj13oeB0R/qJ9+BDG3fgQe3p4Wft7mfxq6eFTW8tZf4NKvWUIuT2itDAoZlKVSXV5NDH2t/2o8y5+S7idEd9Rc/JDC+olu0GuZ5YO3hlnksTZ1rVGPHCNSC0rMZqaU8egutkMXzxhdgEtgsW8p6V2WREQNRh+H09ReZoWEcP6AYNa74r5hz2iCqLzSAVQrfml9fyCqAXSznJ/NkQWwXh6wdVl5pL1KtEd3UfO/VJjUFnhX8n+wD94u0XFallIVRYGOay2ZeC5LMWPULUpR8r9CqQMoshQEaFmtBgBabBzZq9qFZciuRLib8o5kR4o/KKX/wCNlkPcYNSQOlTc5JLqzmctTb4BYZ8/fYzPT8I8Tcodu/0HLbFXBs2OGWShFJL+dzZpR0A29HHQu9ufhwb67RXeR9Ak41wyXCRgtubM7itbnmqUdo6v3BV2orC6FUIcur+aWrf5Qtd1NTzGNsddbnL3T/JeDQrh28AG+ozZx1Fkh6gsRbMbBx1XJ+N/+DUuMgF3PL+oObJU+ZFTKLJuUmyYo4iss0bVaZEqEdTQpLy/cd9PjnY34TBs4EesgczuL1ZzJCM+Qoh7fYLex80X3QOjsHv15YP6fsamGWeHsX0ZVL3IUkjnB2zkQT3LQi2Oo7HMGdxQ9hZabEVy4ARjuvUh3OOJe5TRFkdM2jk9h+02GGAtNg7NSr2oWlyI5M/i78g82Z/F35BS/wBjLq18RhW1LnnFfzB7Lh7UUjyfCqbdRfX+x6FVOV4zsPehqMKnLywcbm2keid7BLV69upn3EuZp6rCePT1M11Wnn1H7auno/qegShLZmek47gKtTRvbTEV6GdN5l9TX4pbpR5o7LBixl5voeN9a1RuSfg0cO9UQ9NDctIgKEctINcvGFsL4WLhTO37Fst2kJyfmKkcKepcXqZje5dkMUImi9IP/wCROitjRuKX9OT7I3fTK267JrwK2yyaRiwepCo7kT1MRjK4GqWw7dw/o57OLE6RouOaUl/6P8ZN30yOuNkf9RW3bJmR0RyyQkVJmQ+RhcBoBIbgqbCp/kZreTTK2S5Xyvs8AcGpO3Uqc8bpcyMxbGl6hS4WKXkrrlmh+02DsDabBmX1exFUuTPZncX+Q0ZCHEKbkkl1FbIuUWkXweTzEuC2z1l30X+Tvid/yvljvjfsPVGqNJJfNJYXt3POVMyk+vQPF2/0lccLW/i7/cmC6snN8Ho+H1k6fm+bljyru3uG5nB8r75fv2FrOlyR+I9o4UfV9/ohK4qybevXPq/U07sbXha4695C6qcpPI2L3iK+G49XgzaMW3lf8C9GnzPV6LVv+w7T556JeWKzhLRRRkTz9Qn1rNlwkXxgqlpQ5bSxuVxCvnHXlWMgoz0+2C50XyuWMxzhvs2Nyw+rDdCv6kcSzYhSlqw8BdU+WbW6ayvYNIwsNg5W2NS2UeRiUskNU7h6YQ3O/fI4YxzdRGHKlHD1eW/T0DwpqWmT1WGw6jW648MSsazzfYUk2msnUWN3lhyYT1i0sPtLsIQPM+oYN4WeXZjdU1OOaNCnsalnNbZ3TX7YMmm9BqlI2vR8PZHOcls0K3yT2Mx6Sa9WinI1alpCW6w+63My7tpQeHs9n0fp7mfjvTraM55ZxLqrYz2OqUg6YpSmNw7i1EHY1GIctjStK2N+qwzNlT5W0+7x6oNRnkdjSUlqs/k9TfhHfUop7oRU9DA2mwcqNu46dOjLYioSgtMuQm890ZkglKgvmlskzmlHLOuMVOWnyLTO/sdU1VGV0uFx9Q3u9KPP8SvOeTk/aK7I54Za80l/PqL1NWkumxrU0qdPPWWi9urMHDN23Svtey+J/shxvTHSjq8rpvlj8sdI+vd/UzKs/MwzYpNZl9RK/ESvsc5dwoR0oetNYt93+w5SX0XcTtppPAzK5xGS77ex6DBuM6I78FUtpHTrpeuo9VvofCUFhuLXTdd0+hhKe2fcYk1q1ouibyO1XOtNAyhmdOqsxz7HHO29NcilatqHtrhLlkt0/uK4ayFtk4fPP8iZJpJhZzawtcrf3GbCbc0tOm5l1Kzcm28Z1G7e7SgopPmy8y/BpUrRLNFcviRp3fEMtxb0T26ZM63nz1GvXP0Ebi51/cPwmoud+39xPHWwxF9dT85kwg4RbNnIaWmNtVnQVydwRsxW4s+ByjLVBr+1zFpprKzFvuDtqXXK0116jN1PMY475a7dNxqUFOOmXDKM2pZo8sptfzqaUtIxXfBizuF8Wa6c0v8AcbFWWVFrseV9KglbYvH8mld2GKC0bzjGy75HqEzFjX/YftauWsdcYPSVyEZxNuVPK91+5ntGjRllexn1Jav3Yri1tmDX4AWsEk5PoZvFqnlbZo3FT/tXTf3MrieqwZOOl/b6ceF+ozXnnqMuwoNyz3f2XVhbmrmWmy0XsGX9OnpvPRekerFDCxD6NSp7vd/shyHxPM5nLCbOKC3b6krPZBoozS0phFNP5isE5S6jEToecTmkypyh0OJ1mXVovdfYE5DFuPts+REYpApnDbw0njKeG+ja0f3DLL2CwodxWq2VUtcQ2kz5RxHhd3GpJ1vjc2V5lKUoy9Vg9b+jLm65JqvzuKUfhyqZ5s/+OuuMHqq1DP0FXHubD9YslHTkVLDxTzBz5tWEsrpwmm9tUyi/h5MyF8o2KzvmXOKayPR866amTffqu3oy5XLmln5YLna98bF0qjjBxbbWH7o8Zffp+4UZqi48zbaqYznXVtPqewo9UonHVnkzNnRJPI93w39aW85qGZQbaXnjypt9Mm9f3qhSlJ9tPWXY+X8L4FW5IxryWdOaSWG1nOEu+h6W8u5TxnRRWEs5wu79Q8T6zTXW9Dzl2BrwrcviEZTeW+7ybdhec1Plb1iZHIHtKeunZnlcLjXRZ1PPJo2VqSyE/wBRfquFv5UuaT2ijAt/9Q7hPRU49VFtt+25scW/Svxqjqxkoywk1LPK/ZowrT/SuXxviTqxSzzYzKbbPS1+p1vcRlXlsfVP0n+oXcUHOS5WvfDY/JiHBbOFKkoQWi6vVv1Y7JhzvdyTF9OTFnIVvFiOWNIXvaeY6GXa2otrkujyZNxW5nnZLCS7I4QVWcuxcrSWNjBnG2yTlJbsaUkhWmsyb+wbAWjYSS2CeCl2A6U/AWpAEjpBvBy7Fq0l2J6U/BGpATidNMa8JLsU7OXY7pT8E60LRh6FsYVnLsR2UiejPwTrQsczppjngpdivAy7EdGfg7WhFW6CRpJdBtWMux0rKRPQn4O1oW5QdS37D/g2X4KQaon4O6iMlwZxymx4F9iLh/oF0Z+AdaMqnRb6DlKhgajZPsdq0YcaJ+DnYgKWhxJDXhZFeFl2GI1yXYqbQ1YvyjaQG1p4QfJtV+1CsuRMtFFooYRaRfKiIsgkmC0iEOOLwXgrJZxxMF4IQk4mCYIQk4mC8EIScWkTBCEkEwQhDsiCELRAjsyYIWQJIgrBMFsoI4hMlEJIP//Z"/>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5" name="Picture 2" descr="http://www.stomateam.cz/file/2289/img.jpg"/>
          <p:cNvPicPr>
            <a:picLocks noChangeAspect="1" noChangeArrowheads="1"/>
          </p:cNvPicPr>
          <p:nvPr/>
        </p:nvPicPr>
        <p:blipFill>
          <a:blip r:embed="rId3" cstate="print"/>
          <a:srcRect/>
          <a:stretch>
            <a:fillRect/>
          </a:stretch>
        </p:blipFill>
        <p:spPr bwMode="auto">
          <a:xfrm>
            <a:off x="0" y="0"/>
            <a:ext cx="9144000" cy="6858000"/>
          </a:xfrm>
          <a:prstGeom prst="rect">
            <a:avLst/>
          </a:prstGeom>
          <a:solidFill>
            <a:schemeClr val="bg1"/>
          </a:solidFill>
        </p:spPr>
      </p:pic>
      <p:sp>
        <p:nvSpPr>
          <p:cNvPr id="7" name="TextovéPole 6"/>
          <p:cNvSpPr txBox="1"/>
          <p:nvPr/>
        </p:nvSpPr>
        <p:spPr>
          <a:xfrm>
            <a:off x="3131840" y="6396335"/>
            <a:ext cx="6012160" cy="461665"/>
          </a:xfrm>
          <a:prstGeom prst="rect">
            <a:avLst/>
          </a:prstGeom>
          <a:solidFill>
            <a:schemeClr val="bg1"/>
          </a:solidFill>
        </p:spPr>
        <p:txBody>
          <a:bodyPr wrap="square" rtlCol="0">
            <a:spAutoFit/>
          </a:bodyPr>
          <a:lstStyle/>
          <a:p>
            <a:r>
              <a:rPr lang="cs-CZ" sz="2400" b="1" i="1" dirty="0" smtClean="0">
                <a:latin typeface="Times New Roman" pitchFamily="18" charset="0"/>
                <a:cs typeface="Times New Roman" pitchFamily="18" charset="0"/>
              </a:rPr>
              <a:t>„Můstek“ ze zubů spojených zlatým drátem.</a:t>
            </a:r>
            <a:endParaRPr lang="cs-CZ" sz="2400" b="1" i="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TextovéPole 21"/>
          <p:cNvSpPr txBox="1"/>
          <p:nvPr/>
        </p:nvSpPr>
        <p:spPr>
          <a:xfrm>
            <a:off x="179512" y="260648"/>
            <a:ext cx="8964488" cy="1569660"/>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Jsou známí jako mistři ve zpracování drahých kovů a díky tomu znali perfektně vlastnosti zlata. Zpracovávali zlaté tyčinky na velmi jemné pásky o šířce 5 mm a síle 1 mm, které plnily funkci ,,držáků“. Do nich zapouštěli náhradní zuby, které upevňovali zlatými hřebíky. </a:t>
            </a:r>
            <a:endParaRPr lang="cs-CZ" sz="2400" b="1" i="1" dirty="0">
              <a:solidFill>
                <a:srgbClr val="CC00CC"/>
              </a:solidFill>
              <a:latin typeface="Times New Roman" pitchFamily="18" charset="0"/>
              <a:cs typeface="Times New Roman" pitchFamily="18" charset="0"/>
            </a:endParaRPr>
          </a:p>
        </p:txBody>
      </p:sp>
      <p:sp>
        <p:nvSpPr>
          <p:cNvPr id="7" name="TextovéPole 6"/>
          <p:cNvSpPr txBox="1"/>
          <p:nvPr/>
        </p:nvSpPr>
        <p:spPr>
          <a:xfrm>
            <a:off x="179512" y="2204864"/>
            <a:ext cx="8964488" cy="1569660"/>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,,Třetí zuby“ byly většinou </a:t>
            </a:r>
            <a:r>
              <a:rPr lang="cs-CZ" sz="2400" b="1" i="1" dirty="0" smtClean="0">
                <a:solidFill>
                  <a:srgbClr val="0000FF"/>
                </a:solidFill>
                <a:latin typeface="Times New Roman" pitchFamily="18" charset="0"/>
                <a:cs typeface="Times New Roman" pitchFamily="18" charset="0"/>
              </a:rPr>
              <a:t>zuby zvířat, </a:t>
            </a:r>
            <a:r>
              <a:rPr lang="cs-CZ" sz="2400" b="1" i="1" dirty="0" smtClean="0">
                <a:latin typeface="Times New Roman" pitchFamily="18" charset="0"/>
                <a:cs typeface="Times New Roman" pitchFamily="18" charset="0"/>
              </a:rPr>
              <a:t>jež se musely upravit broušením, aby dobře seděly v ústech. Zlaté pásky mimo jiné upevňovaly i přirozené zuby. Používaly se převážně na přední zuby a sloužily spíše jako estetická úprava než jako nutnost. </a:t>
            </a:r>
            <a:endParaRPr lang="cs-CZ" sz="2400" b="1" i="1" dirty="0">
              <a:solidFill>
                <a:srgbClr val="CC00CC"/>
              </a:solidFill>
              <a:latin typeface="Times New Roman" pitchFamily="18" charset="0"/>
              <a:cs typeface="Times New Roman" pitchFamily="18" charset="0"/>
            </a:endParaRPr>
          </a:p>
        </p:txBody>
      </p:sp>
      <p:sp>
        <p:nvSpPr>
          <p:cNvPr id="11" name="TextovéPole 10"/>
          <p:cNvSpPr txBox="1"/>
          <p:nvPr/>
        </p:nvSpPr>
        <p:spPr>
          <a:xfrm>
            <a:off x="179512" y="4149080"/>
            <a:ext cx="8964488" cy="1938992"/>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Teprve rok 1484 se začíná datovat jako rok zrodu zubních výplní. Italský profesor </a:t>
            </a:r>
            <a:r>
              <a:rPr lang="cs-CZ" sz="2400" b="1" i="1" dirty="0" err="1" smtClean="0">
                <a:solidFill>
                  <a:srgbClr val="0000FF"/>
                </a:solidFill>
                <a:latin typeface="Times New Roman" pitchFamily="18" charset="0"/>
                <a:cs typeface="Times New Roman" pitchFamily="18" charset="0"/>
              </a:rPr>
              <a:t>Giovanni</a:t>
            </a:r>
            <a:r>
              <a:rPr lang="cs-CZ" sz="2400" b="1" i="1" dirty="0" smtClean="0">
                <a:solidFill>
                  <a:srgbClr val="0000FF"/>
                </a:solidFill>
                <a:latin typeface="Times New Roman" pitchFamily="18" charset="0"/>
                <a:cs typeface="Times New Roman" pitchFamily="18" charset="0"/>
              </a:rPr>
              <a:t> </a:t>
            </a:r>
            <a:r>
              <a:rPr lang="cs-CZ" sz="2400" b="1" i="1" dirty="0" err="1" smtClean="0">
                <a:solidFill>
                  <a:srgbClr val="0000FF"/>
                </a:solidFill>
                <a:latin typeface="Times New Roman" pitchFamily="18" charset="0"/>
                <a:cs typeface="Times New Roman" pitchFamily="18" charset="0"/>
              </a:rPr>
              <a:t>Of</a:t>
            </a:r>
            <a:r>
              <a:rPr lang="cs-CZ" sz="2400" b="1" i="1" dirty="0" smtClean="0">
                <a:solidFill>
                  <a:srgbClr val="0000FF"/>
                </a:solidFill>
                <a:latin typeface="Times New Roman" pitchFamily="18" charset="0"/>
                <a:cs typeface="Times New Roman" pitchFamily="18" charset="0"/>
              </a:rPr>
              <a:t> </a:t>
            </a:r>
            <a:r>
              <a:rPr lang="cs-CZ" sz="2400" b="1" i="1" dirty="0" err="1" smtClean="0">
                <a:solidFill>
                  <a:srgbClr val="0000FF"/>
                </a:solidFill>
                <a:latin typeface="Times New Roman" pitchFamily="18" charset="0"/>
                <a:cs typeface="Times New Roman" pitchFamily="18" charset="0"/>
              </a:rPr>
              <a:t>Arcoli</a:t>
            </a:r>
            <a:r>
              <a:rPr lang="cs-CZ" sz="2400" b="1" i="1" dirty="0" smtClean="0">
                <a:solidFill>
                  <a:srgbClr val="0000FF"/>
                </a:solidFill>
                <a:latin typeface="Times New Roman" pitchFamily="18" charset="0"/>
                <a:cs typeface="Times New Roman" pitchFamily="18" charset="0"/>
              </a:rPr>
              <a:t> (</a:t>
            </a:r>
            <a:r>
              <a:rPr lang="cs-CZ" sz="2400" b="1" i="1" dirty="0" err="1" smtClean="0">
                <a:solidFill>
                  <a:srgbClr val="0000FF"/>
                </a:solidFill>
                <a:latin typeface="Times New Roman" pitchFamily="18" charset="0"/>
                <a:cs typeface="Times New Roman" pitchFamily="18" charset="0"/>
              </a:rPr>
              <a:t>Johanues</a:t>
            </a:r>
            <a:r>
              <a:rPr lang="cs-CZ" sz="2400" b="1" i="1" dirty="0" smtClean="0">
                <a:solidFill>
                  <a:srgbClr val="0000FF"/>
                </a:solidFill>
                <a:latin typeface="Times New Roman" pitchFamily="18" charset="0"/>
                <a:cs typeface="Times New Roman" pitchFamily="18" charset="0"/>
              </a:rPr>
              <a:t> </a:t>
            </a:r>
            <a:r>
              <a:rPr lang="cs-CZ" sz="2400" b="1" i="1" dirty="0" err="1" smtClean="0">
                <a:solidFill>
                  <a:srgbClr val="0000FF"/>
                </a:solidFill>
                <a:latin typeface="Times New Roman" pitchFamily="18" charset="0"/>
                <a:cs typeface="Times New Roman" pitchFamily="18" charset="0"/>
              </a:rPr>
              <a:t>Arculanus</a:t>
            </a:r>
            <a:r>
              <a:rPr lang="cs-CZ" sz="2400" b="1" i="1" dirty="0" smtClean="0">
                <a:solidFill>
                  <a:srgbClr val="0000FF"/>
                </a:solidFill>
                <a:latin typeface="Times New Roman" pitchFamily="18" charset="0"/>
                <a:cs typeface="Times New Roman" pitchFamily="18" charset="0"/>
              </a:rPr>
              <a:t>) </a:t>
            </a:r>
            <a:r>
              <a:rPr lang="cs-CZ" sz="2400" b="1" i="1" dirty="0" smtClean="0">
                <a:latin typeface="Times New Roman" pitchFamily="18" charset="0"/>
                <a:cs typeface="Times New Roman" pitchFamily="18" charset="0"/>
              </a:rPr>
              <a:t>byl vůbec první, kdo navrhl vyplnění zubu tenkou vrstvou (Zlaté výplně) a v šestnáctém století francouzský lékař </a:t>
            </a:r>
            <a:r>
              <a:rPr lang="cs-CZ" sz="2400" b="1" i="1" dirty="0" err="1" smtClean="0">
                <a:solidFill>
                  <a:srgbClr val="0000FF"/>
                </a:solidFill>
                <a:latin typeface="Times New Roman" pitchFamily="18" charset="0"/>
                <a:cs typeface="Times New Roman" pitchFamily="18" charset="0"/>
              </a:rPr>
              <a:t>Ambroise</a:t>
            </a:r>
            <a:r>
              <a:rPr lang="cs-CZ" sz="2400" b="1" i="1" dirty="0" smtClean="0">
                <a:solidFill>
                  <a:srgbClr val="0000FF"/>
                </a:solidFill>
                <a:latin typeface="Times New Roman" pitchFamily="18" charset="0"/>
                <a:cs typeface="Times New Roman" pitchFamily="18" charset="0"/>
              </a:rPr>
              <a:t> </a:t>
            </a:r>
            <a:r>
              <a:rPr lang="cs-CZ" sz="2400" b="1" i="1" dirty="0" err="1" smtClean="0">
                <a:solidFill>
                  <a:srgbClr val="0000FF"/>
                </a:solidFill>
                <a:latin typeface="Times New Roman" pitchFamily="18" charset="0"/>
                <a:cs typeface="Times New Roman" pitchFamily="18" charset="0"/>
              </a:rPr>
              <a:t>Paré</a:t>
            </a:r>
            <a:r>
              <a:rPr lang="cs-CZ" sz="2400" b="1" i="1" dirty="0" smtClean="0">
                <a:solidFill>
                  <a:srgbClr val="0000FF"/>
                </a:solidFill>
                <a:latin typeface="Times New Roman" pitchFamily="18" charset="0"/>
                <a:cs typeface="Times New Roman" pitchFamily="18" charset="0"/>
              </a:rPr>
              <a:t> </a:t>
            </a:r>
            <a:r>
              <a:rPr lang="cs-CZ" sz="2400" b="1" i="1" dirty="0" smtClean="0">
                <a:latin typeface="Times New Roman" pitchFamily="18" charset="0"/>
                <a:cs typeface="Times New Roman" pitchFamily="18" charset="0"/>
              </a:rPr>
              <a:t>zkoušel používat olovo a korek.</a:t>
            </a:r>
            <a:endParaRPr lang="cs-CZ" sz="2400" b="1" i="1" dirty="0">
              <a:solidFill>
                <a:srgbClr val="CC00CC"/>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 calcmode="lin" valueType="num">
                                      <p:cBhvr additive="base">
                                        <p:cTn id="7"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 calcmode="lin" valueType="num">
                                      <p:cBhvr additive="base">
                                        <p:cTn id="19"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TextovéPole 21"/>
          <p:cNvSpPr txBox="1"/>
          <p:nvPr/>
        </p:nvSpPr>
        <p:spPr>
          <a:xfrm>
            <a:off x="179512" y="260648"/>
            <a:ext cx="8964488" cy="1569660"/>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Za otce moderního zubního lékařství je považován Francouz </a:t>
            </a:r>
            <a:r>
              <a:rPr lang="cs-CZ" sz="2400" b="1" i="1" dirty="0" err="1" smtClean="0">
                <a:solidFill>
                  <a:srgbClr val="0000FF"/>
                </a:solidFill>
                <a:latin typeface="Times New Roman" pitchFamily="18" charset="0"/>
                <a:cs typeface="Times New Roman" pitchFamily="18" charset="0"/>
              </a:rPr>
              <a:t>Pierre</a:t>
            </a:r>
            <a:r>
              <a:rPr lang="cs-CZ" sz="2400" b="1" i="1" dirty="0" smtClean="0">
                <a:solidFill>
                  <a:srgbClr val="0000FF"/>
                </a:solidFill>
                <a:latin typeface="Times New Roman" pitchFamily="18" charset="0"/>
                <a:cs typeface="Times New Roman" pitchFamily="18" charset="0"/>
              </a:rPr>
              <a:t> </a:t>
            </a:r>
            <a:r>
              <a:rPr lang="cs-CZ" sz="2400" b="1" i="1" dirty="0" err="1" smtClean="0">
                <a:solidFill>
                  <a:srgbClr val="0000FF"/>
                </a:solidFill>
                <a:latin typeface="Times New Roman" pitchFamily="18" charset="0"/>
                <a:cs typeface="Times New Roman" pitchFamily="18" charset="0"/>
              </a:rPr>
              <a:t>Fauchard</a:t>
            </a:r>
            <a:r>
              <a:rPr lang="cs-CZ" sz="2400" b="1" i="1" dirty="0" smtClean="0">
                <a:solidFill>
                  <a:srgbClr val="0000FF"/>
                </a:solidFill>
                <a:latin typeface="Times New Roman" pitchFamily="18" charset="0"/>
                <a:cs typeface="Times New Roman" pitchFamily="18" charset="0"/>
              </a:rPr>
              <a:t> </a:t>
            </a:r>
            <a:r>
              <a:rPr lang="cs-CZ" sz="2400" b="1" i="1" dirty="0" smtClean="0">
                <a:latin typeface="Times New Roman" pitchFamily="18" charset="0"/>
                <a:cs typeface="Times New Roman" pitchFamily="18" charset="0"/>
              </a:rPr>
              <a:t>(1678–1761). Jako první prezentoval poznatek, že </a:t>
            </a:r>
            <a:r>
              <a:rPr lang="cs-CZ" sz="2400" b="1" i="1" dirty="0" smtClean="0">
                <a:solidFill>
                  <a:srgbClr val="0000FF"/>
                </a:solidFill>
                <a:latin typeface="Times New Roman" pitchFamily="18" charset="0"/>
                <a:cs typeface="Times New Roman" pitchFamily="18" charset="0"/>
              </a:rPr>
              <a:t>příčinou zubního kazu je hlavně cukr</a:t>
            </a:r>
            <a:r>
              <a:rPr lang="cs-CZ" sz="2400" b="1" i="1" dirty="0" smtClean="0">
                <a:latin typeface="Times New Roman" pitchFamily="18" charset="0"/>
                <a:cs typeface="Times New Roman" pitchFamily="18" charset="0"/>
              </a:rPr>
              <a:t>, a doporučuje zredukovat jeho podíl ve stravě. </a:t>
            </a:r>
            <a:endParaRPr lang="cs-CZ" sz="2400" b="1" i="1" dirty="0">
              <a:solidFill>
                <a:srgbClr val="CC00CC"/>
              </a:solidFill>
              <a:latin typeface="Times New Roman" pitchFamily="18" charset="0"/>
              <a:cs typeface="Times New Roman" pitchFamily="18" charset="0"/>
            </a:endParaRPr>
          </a:p>
        </p:txBody>
      </p:sp>
      <p:sp>
        <p:nvSpPr>
          <p:cNvPr id="11" name="TextovéPole 10"/>
          <p:cNvSpPr txBox="1"/>
          <p:nvPr/>
        </p:nvSpPr>
        <p:spPr>
          <a:xfrm>
            <a:off x="179512" y="1844824"/>
            <a:ext cx="8964488" cy="1200329"/>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Tento francouzský zubař používal pro výplň zubů </a:t>
            </a:r>
            <a:r>
              <a:rPr lang="cs-CZ" sz="2400" b="1" i="1" dirty="0" smtClean="0">
                <a:solidFill>
                  <a:srgbClr val="0000FF"/>
                </a:solidFill>
                <a:latin typeface="Times New Roman" pitchFamily="18" charset="0"/>
                <a:cs typeface="Times New Roman" pitchFamily="18" charset="0"/>
              </a:rPr>
              <a:t>staniol nebo olovo. </a:t>
            </a:r>
            <a:r>
              <a:rPr lang="cs-CZ" sz="2400" b="1" i="1" dirty="0" smtClean="0">
                <a:latin typeface="Times New Roman" pitchFamily="18" charset="0"/>
                <a:cs typeface="Times New Roman" pitchFamily="18" charset="0"/>
              </a:rPr>
              <a:t>Olovo upřednostňoval nad jinými kovy kvůli </a:t>
            </a:r>
            <a:r>
              <a:rPr lang="cs-CZ" sz="2400" b="1" i="1" dirty="0" smtClean="0">
                <a:solidFill>
                  <a:srgbClr val="0000FF"/>
                </a:solidFill>
                <a:latin typeface="Times New Roman" pitchFamily="18" charset="0"/>
                <a:cs typeface="Times New Roman" pitchFamily="18" charset="0"/>
              </a:rPr>
              <a:t>měkkosti, kujnosti a snadné stlačitelnosti. </a:t>
            </a:r>
            <a:endParaRPr lang="cs-CZ" sz="2400" b="1" i="1" dirty="0">
              <a:solidFill>
                <a:srgbClr val="0000FF"/>
              </a:solidFill>
              <a:latin typeface="Times New Roman" pitchFamily="18" charset="0"/>
              <a:cs typeface="Times New Roman" pitchFamily="18" charset="0"/>
            </a:endParaRPr>
          </a:p>
        </p:txBody>
      </p:sp>
      <p:sp>
        <p:nvSpPr>
          <p:cNvPr id="5" name="TextovéPole 4"/>
          <p:cNvSpPr txBox="1"/>
          <p:nvPr/>
        </p:nvSpPr>
        <p:spPr>
          <a:xfrm>
            <a:off x="179512" y="3068960"/>
            <a:ext cx="8964488" cy="1200329"/>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Na počátku 19. století se začíná používat na výrobu umělých zubů a zubních výplní ve větším měřítku </a:t>
            </a:r>
            <a:r>
              <a:rPr lang="cs-CZ" sz="2400" b="1" i="1" dirty="0" smtClean="0">
                <a:solidFill>
                  <a:srgbClr val="C00000"/>
                </a:solidFill>
                <a:latin typeface="Times New Roman" pitchFamily="18" charset="0"/>
                <a:cs typeface="Times New Roman" pitchFamily="18" charset="0"/>
              </a:rPr>
              <a:t>zlato jako důsledek tzv. „amalgamové války“ </a:t>
            </a:r>
            <a:r>
              <a:rPr lang="cs-CZ" sz="2400" b="1" i="1" dirty="0" smtClean="0">
                <a:latin typeface="Times New Roman" pitchFamily="18" charset="0"/>
                <a:cs typeface="Times New Roman" pitchFamily="18" charset="0"/>
              </a:rPr>
              <a:t>a postupně vytlačuje ostatní materiály. </a:t>
            </a:r>
            <a:endParaRPr lang="cs-CZ" sz="2400" b="1" i="1" dirty="0">
              <a:solidFill>
                <a:srgbClr val="CC00CC"/>
              </a:solidFill>
              <a:latin typeface="Times New Roman" pitchFamily="18" charset="0"/>
              <a:cs typeface="Times New Roman" pitchFamily="18" charset="0"/>
            </a:endParaRPr>
          </a:p>
        </p:txBody>
      </p:sp>
      <p:sp>
        <p:nvSpPr>
          <p:cNvPr id="6" name="TextovéPole 5"/>
          <p:cNvSpPr txBox="1"/>
          <p:nvPr/>
        </p:nvSpPr>
        <p:spPr>
          <a:xfrm>
            <a:off x="179512" y="4509120"/>
            <a:ext cx="8964488" cy="2308324"/>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Zlaté výplně se vyznačují </a:t>
            </a:r>
            <a:r>
              <a:rPr lang="cs-CZ" sz="2400" b="1" i="1" dirty="0" smtClean="0">
                <a:solidFill>
                  <a:srgbClr val="C00000"/>
                </a:solidFill>
                <a:latin typeface="Times New Roman" pitchFamily="18" charset="0"/>
                <a:cs typeface="Times New Roman" pitchFamily="18" charset="0"/>
              </a:rPr>
              <a:t>vysokou stálostí a odolností </a:t>
            </a:r>
            <a:r>
              <a:rPr lang="cs-CZ" sz="2400" b="1" i="1" dirty="0" smtClean="0">
                <a:latin typeface="Times New Roman" pitchFamily="18" charset="0"/>
                <a:cs typeface="Times New Roman" pitchFamily="18" charset="0"/>
              </a:rPr>
              <a:t>(např. při žvýkání). Je to velmi oblíbený materiál hlavně díky své </a:t>
            </a:r>
            <a:r>
              <a:rPr lang="cs-CZ" sz="2400" b="1" i="1" dirty="0" smtClean="0">
                <a:solidFill>
                  <a:srgbClr val="C00000"/>
                </a:solidFill>
                <a:latin typeface="Times New Roman" pitchFamily="18" charset="0"/>
                <a:cs typeface="Times New Roman" pitchFamily="18" charset="0"/>
              </a:rPr>
              <a:t>tažnosti, tvárnosti a dobře leštitelnému povrchu. </a:t>
            </a:r>
            <a:r>
              <a:rPr lang="cs-CZ" sz="2400" b="1" i="1" dirty="0" smtClean="0">
                <a:latin typeface="Times New Roman" pitchFamily="18" charset="0"/>
                <a:cs typeface="Times New Roman" pitchFamily="18" charset="0"/>
              </a:rPr>
              <a:t>Barva zlata je také některým lidem příjemnější než barva např. stříbrného amalgamu. Další výhodou je základní vlastnost zlata – </a:t>
            </a:r>
            <a:r>
              <a:rPr lang="cs-CZ" sz="2400" b="1" i="1" dirty="0" smtClean="0">
                <a:solidFill>
                  <a:srgbClr val="C00000"/>
                </a:solidFill>
                <a:latin typeface="Times New Roman" pitchFamily="18" charset="0"/>
                <a:cs typeface="Times New Roman" pitchFamily="18" charset="0"/>
              </a:rPr>
              <a:t>nekoroduje</a:t>
            </a:r>
            <a:r>
              <a:rPr lang="cs-CZ" sz="2400" b="1" i="1" dirty="0" smtClean="0">
                <a:latin typeface="Times New Roman" pitchFamily="18" charset="0"/>
                <a:cs typeface="Times New Roman" pitchFamily="18" charset="0"/>
              </a:rPr>
              <a:t> (v ústní dutině se nemění).</a:t>
            </a:r>
            <a:endParaRPr lang="cs-CZ" sz="2400" b="1" i="1" dirty="0">
              <a:solidFill>
                <a:srgbClr val="CC00CC"/>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 calcmode="lin" valueType="num">
                                      <p:cBhvr additive="base">
                                        <p:cTn id="7"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 calcmode="lin" valueType="num">
                                      <p:cBhvr additive="base">
                                        <p:cTn id="1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additive="base">
                                        <p:cTn id="2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ovéPole 8"/>
          <p:cNvSpPr txBox="1"/>
          <p:nvPr/>
        </p:nvSpPr>
        <p:spPr>
          <a:xfrm>
            <a:off x="179512" y="1052736"/>
            <a:ext cx="8964488" cy="2308324"/>
          </a:xfrm>
          <a:prstGeom prst="rect">
            <a:avLst/>
          </a:prstGeom>
          <a:noFill/>
        </p:spPr>
        <p:txBody>
          <a:bodyPr wrap="square" rtlCol="0">
            <a:spAutoFit/>
          </a:bodyPr>
          <a:lstStyle/>
          <a:p>
            <a:pPr>
              <a:buBlip>
                <a:blip r:embed="rId4"/>
              </a:buBlip>
            </a:pPr>
            <a:r>
              <a:rPr lang="cs-CZ" sz="2400" b="1" i="1" dirty="0" smtClean="0">
                <a:latin typeface="Times New Roman" pitchFamily="18" charset="0"/>
                <a:cs typeface="Times New Roman" pitchFamily="18" charset="0"/>
              </a:rPr>
              <a:t> V roce </a:t>
            </a:r>
            <a:r>
              <a:rPr lang="cs-CZ" sz="2400" b="1" i="1" dirty="0" smtClean="0">
                <a:solidFill>
                  <a:srgbClr val="C00000"/>
                </a:solidFill>
                <a:latin typeface="Times New Roman" pitchFamily="18" charset="0"/>
                <a:cs typeface="Times New Roman" pitchFamily="18" charset="0"/>
              </a:rPr>
              <a:t>1603 </a:t>
            </a:r>
            <a:r>
              <a:rPr lang="cs-CZ" sz="2400" b="1" i="1" dirty="0" smtClean="0">
                <a:latin typeface="Times New Roman" pitchFamily="18" charset="0"/>
                <a:cs typeface="Times New Roman" pitchFamily="18" charset="0"/>
              </a:rPr>
              <a:t>Němec </a:t>
            </a:r>
            <a:r>
              <a:rPr lang="cs-CZ" sz="2400" b="1" i="1" dirty="0" err="1" smtClean="0">
                <a:solidFill>
                  <a:srgbClr val="C00000"/>
                </a:solidFill>
                <a:latin typeface="Times New Roman" pitchFamily="18" charset="0"/>
                <a:cs typeface="Times New Roman" pitchFamily="18" charset="0"/>
              </a:rPr>
              <a:t>Tobias</a:t>
            </a:r>
            <a:r>
              <a:rPr lang="cs-CZ" sz="2400" b="1" i="1" dirty="0" smtClean="0">
                <a:solidFill>
                  <a:srgbClr val="C00000"/>
                </a:solidFill>
                <a:latin typeface="Times New Roman" pitchFamily="18" charset="0"/>
                <a:cs typeface="Times New Roman" pitchFamily="18" charset="0"/>
              </a:rPr>
              <a:t> </a:t>
            </a:r>
            <a:r>
              <a:rPr lang="cs-CZ" sz="2400" b="1" i="1" dirty="0" err="1" smtClean="0">
                <a:solidFill>
                  <a:srgbClr val="C00000"/>
                </a:solidFill>
                <a:latin typeface="Times New Roman" pitchFamily="18" charset="0"/>
                <a:cs typeface="Times New Roman" pitchFamily="18" charset="0"/>
              </a:rPr>
              <a:t>Dorn</a:t>
            </a:r>
            <a:r>
              <a:rPr lang="cs-CZ" sz="2400" b="1" i="1" dirty="0" smtClean="0">
                <a:solidFill>
                  <a:srgbClr val="C00000"/>
                </a:solidFill>
                <a:latin typeface="Times New Roman" pitchFamily="18" charset="0"/>
                <a:cs typeface="Times New Roman" pitchFamily="18" charset="0"/>
              </a:rPr>
              <a:t> </a:t>
            </a:r>
            <a:r>
              <a:rPr lang="cs-CZ" sz="2400" b="1" i="1" dirty="0" err="1" smtClean="0">
                <a:solidFill>
                  <a:srgbClr val="C00000"/>
                </a:solidFill>
                <a:latin typeface="Times New Roman" pitchFamily="18" charset="0"/>
                <a:cs typeface="Times New Roman" pitchFamily="18" charset="0"/>
              </a:rPr>
              <a:t>Kreilius</a:t>
            </a:r>
            <a:r>
              <a:rPr lang="cs-CZ" sz="2400" b="1" i="1" dirty="0" smtClean="0">
                <a:solidFill>
                  <a:srgbClr val="C00000"/>
                </a:solidFill>
                <a:latin typeface="Times New Roman" pitchFamily="18" charset="0"/>
                <a:cs typeface="Times New Roman" pitchFamily="18" charset="0"/>
              </a:rPr>
              <a:t> </a:t>
            </a:r>
            <a:r>
              <a:rPr lang="cs-CZ" sz="2400" b="1" i="1" dirty="0" smtClean="0">
                <a:latin typeface="Times New Roman" pitchFamily="18" charset="0"/>
                <a:cs typeface="Times New Roman" pitchFamily="18" charset="0"/>
              </a:rPr>
              <a:t>vyráběl amalgamové výplně tak, že rozpustil </a:t>
            </a:r>
            <a:r>
              <a:rPr lang="cs-CZ" sz="2400" b="1" i="1" dirty="0" smtClean="0">
                <a:solidFill>
                  <a:srgbClr val="0000FF"/>
                </a:solidFill>
                <a:latin typeface="Times New Roman" pitchFamily="18" charset="0"/>
                <a:cs typeface="Times New Roman" pitchFamily="18" charset="0"/>
              </a:rPr>
              <a:t>sulfid mědi v silné kyselině, přidal rtuť</a:t>
            </a:r>
            <a:r>
              <a:rPr lang="cs-CZ" sz="2400" b="1" i="1" dirty="0" smtClean="0">
                <a:latin typeface="Times New Roman" pitchFamily="18" charset="0"/>
                <a:cs typeface="Times New Roman" pitchFamily="18" charset="0"/>
              </a:rPr>
              <a:t>, přivedl k varu a pak tuto směs nalil pacientovi přímo do zubu. Ve Francii používal podobnou směs D'</a:t>
            </a:r>
            <a:r>
              <a:rPr lang="cs-CZ" sz="2400" b="1" i="1" dirty="0" err="1" smtClean="0">
                <a:latin typeface="Times New Roman" pitchFamily="18" charset="0"/>
                <a:cs typeface="Times New Roman" pitchFamily="18" charset="0"/>
              </a:rPr>
              <a:t>Arcet</a:t>
            </a:r>
            <a:r>
              <a:rPr lang="cs-CZ" sz="2400" b="1" i="1" dirty="0" smtClean="0">
                <a:latin typeface="Times New Roman" pitchFamily="18" charset="0"/>
                <a:cs typeface="Times New Roman" pitchFamily="18" charset="0"/>
              </a:rPr>
              <a:t>'s </a:t>
            </a:r>
            <a:r>
              <a:rPr lang="cs-CZ" sz="2400" b="1" i="1" dirty="0" err="1" smtClean="0">
                <a:latin typeface="Times New Roman" pitchFamily="18" charset="0"/>
                <a:cs typeface="Times New Roman" pitchFamily="18" charset="0"/>
              </a:rPr>
              <a:t>Mineral</a:t>
            </a:r>
            <a:r>
              <a:rPr lang="cs-CZ" sz="2400" b="1" i="1" dirty="0" smtClean="0">
                <a:latin typeface="Times New Roman" pitchFamily="18" charset="0"/>
                <a:cs typeface="Times New Roman" pitchFamily="18" charset="0"/>
              </a:rPr>
              <a:t> Cement. Za samotného ,,otce amalgamu“ je považován </a:t>
            </a:r>
            <a:r>
              <a:rPr lang="cs-CZ" sz="2400" b="1" i="1" dirty="0" smtClean="0">
                <a:solidFill>
                  <a:srgbClr val="C00000"/>
                </a:solidFill>
                <a:latin typeface="Times New Roman" pitchFamily="18" charset="0"/>
                <a:cs typeface="Times New Roman" pitchFamily="18" charset="0"/>
              </a:rPr>
              <a:t>Louis </a:t>
            </a:r>
            <a:r>
              <a:rPr lang="cs-CZ" sz="2400" b="1" i="1" dirty="0" err="1" smtClean="0">
                <a:solidFill>
                  <a:srgbClr val="C00000"/>
                </a:solidFill>
                <a:latin typeface="Times New Roman" pitchFamily="18" charset="0"/>
                <a:cs typeface="Times New Roman" pitchFamily="18" charset="0"/>
              </a:rPr>
              <a:t>Regnart</a:t>
            </a:r>
            <a:r>
              <a:rPr lang="cs-CZ" sz="2400" b="1" i="1" dirty="0" smtClean="0">
                <a:latin typeface="Times New Roman" pitchFamily="18" charset="0"/>
                <a:cs typeface="Times New Roman" pitchFamily="18" charset="0"/>
              </a:rPr>
              <a:t>, který přidal do směsi měď.</a:t>
            </a:r>
            <a:endParaRPr lang="cs-CZ" sz="2400" b="1" i="1" dirty="0">
              <a:solidFill>
                <a:srgbClr val="0000FF"/>
              </a:solidFill>
              <a:latin typeface="Times New Roman" pitchFamily="18" charset="0"/>
              <a:cs typeface="Times New Roman" pitchFamily="18" charset="0"/>
            </a:endParaRPr>
          </a:p>
        </p:txBody>
      </p:sp>
      <p:sp>
        <p:nvSpPr>
          <p:cNvPr id="12" name="TextovéPole 11"/>
          <p:cNvSpPr txBox="1">
            <a:spLocks noChangeArrowheads="1"/>
          </p:cNvSpPr>
          <p:nvPr/>
        </p:nvSpPr>
        <p:spPr bwMode="auto">
          <a:xfrm>
            <a:off x="179512" y="332656"/>
            <a:ext cx="8712968" cy="523220"/>
          </a:xfrm>
          <a:prstGeom prst="rect">
            <a:avLst/>
          </a:prstGeom>
          <a:solidFill>
            <a:schemeClr val="bg1"/>
          </a:solidFill>
          <a:ln>
            <a:solidFill>
              <a:srgbClr val="FFFF00"/>
            </a:solidFill>
            <a:headEnd/>
            <a:tailEnd/>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r>
              <a:rPr lang="cs-CZ" sz="2800" b="1" dirty="0" smtClean="0">
                <a:solidFill>
                  <a:srgbClr val="0000FF"/>
                </a:solidFill>
              </a:rPr>
              <a:t>Historie amalgamových výplní</a:t>
            </a:r>
            <a:endParaRPr lang="cs-CZ" sz="2800" b="1" dirty="0">
              <a:solidFill>
                <a:srgbClr val="0000FF"/>
              </a:solidFill>
              <a:latin typeface="Times New Roman" pitchFamily="18" charset="0"/>
              <a:cs typeface="Times New Roman" pitchFamily="18" charset="0"/>
            </a:endParaRPr>
          </a:p>
        </p:txBody>
      </p:sp>
      <p:sp>
        <p:nvSpPr>
          <p:cNvPr id="15" name="TextovéPole 14"/>
          <p:cNvSpPr txBox="1"/>
          <p:nvPr/>
        </p:nvSpPr>
        <p:spPr>
          <a:xfrm>
            <a:off x="179512" y="3429000"/>
            <a:ext cx="8964488" cy="1200329"/>
          </a:xfrm>
          <a:prstGeom prst="rect">
            <a:avLst/>
          </a:prstGeom>
          <a:noFill/>
        </p:spPr>
        <p:txBody>
          <a:bodyPr wrap="square" rtlCol="0">
            <a:spAutoFit/>
          </a:bodyPr>
          <a:lstStyle/>
          <a:p>
            <a:pPr>
              <a:buBlip>
                <a:blip r:embed="rId4"/>
              </a:buBlip>
            </a:pPr>
            <a:r>
              <a:rPr lang="cs-CZ" sz="2400" b="1" i="1" dirty="0" smtClean="0">
                <a:latin typeface="Times New Roman" pitchFamily="18" charset="0"/>
                <a:cs typeface="Times New Roman" pitchFamily="18" charset="0"/>
              </a:rPr>
              <a:t> Jedním z nejvýznamnějších zubařů používajících amalgam už od roku 1826 byl Francouz </a:t>
            </a:r>
            <a:r>
              <a:rPr lang="cs-CZ" sz="2400" b="1" i="1" dirty="0" smtClean="0">
                <a:solidFill>
                  <a:srgbClr val="C00000"/>
                </a:solidFill>
                <a:latin typeface="Times New Roman" pitchFamily="18" charset="0"/>
                <a:cs typeface="Times New Roman" pitchFamily="18" charset="0"/>
              </a:rPr>
              <a:t>Auguste Tavenu </a:t>
            </a:r>
            <a:r>
              <a:rPr lang="cs-CZ" sz="2400" b="1" i="1" dirty="0" smtClean="0">
                <a:latin typeface="Times New Roman" pitchFamily="18" charset="0"/>
                <a:cs typeface="Times New Roman" pitchFamily="18" charset="0"/>
              </a:rPr>
              <a:t>(objevil ho ale již v roce 1816).Vyrobil jej ze </a:t>
            </a:r>
            <a:r>
              <a:rPr lang="cs-CZ" sz="2400" b="1" i="1" dirty="0" smtClean="0">
                <a:solidFill>
                  <a:srgbClr val="C00000"/>
                </a:solidFill>
                <a:latin typeface="Times New Roman" pitchFamily="18" charset="0"/>
                <a:cs typeface="Times New Roman" pitchFamily="18" charset="0"/>
              </a:rPr>
              <a:t>slitiny stříbra a rtuti. </a:t>
            </a:r>
            <a:endParaRPr lang="cs-CZ" sz="2400" b="1" i="1" dirty="0">
              <a:solidFill>
                <a:srgbClr val="C00000"/>
              </a:solidFill>
              <a:latin typeface="Times New Roman" pitchFamily="18" charset="0"/>
              <a:cs typeface="Times New Roman" pitchFamily="18" charset="0"/>
            </a:endParaRPr>
          </a:p>
        </p:txBody>
      </p:sp>
      <p:sp>
        <p:nvSpPr>
          <p:cNvPr id="7" name="TextovéPole 6"/>
          <p:cNvSpPr txBox="1"/>
          <p:nvPr/>
        </p:nvSpPr>
        <p:spPr>
          <a:xfrm>
            <a:off x="179512" y="4725144"/>
            <a:ext cx="8964488" cy="1569660"/>
          </a:xfrm>
          <a:prstGeom prst="rect">
            <a:avLst/>
          </a:prstGeom>
          <a:noFill/>
        </p:spPr>
        <p:txBody>
          <a:bodyPr wrap="square" rtlCol="0">
            <a:spAutoFit/>
          </a:bodyPr>
          <a:lstStyle/>
          <a:p>
            <a:pPr>
              <a:buBlip>
                <a:blip r:embed="rId4"/>
              </a:buBlip>
            </a:pPr>
            <a:r>
              <a:rPr lang="cs-CZ" sz="2400" b="1" i="1" dirty="0" smtClean="0">
                <a:latin typeface="Times New Roman" pitchFamily="18" charset="0"/>
                <a:cs typeface="Times New Roman" pitchFamily="18" charset="0"/>
              </a:rPr>
              <a:t> Rtuť se musela zahřát, aby se v ní stříbro mohlo rozpustit. Tato forma plnění byla mnohem levnější než v té době více upřednostňované zlaté fólie, a tím se stala </a:t>
            </a:r>
            <a:r>
              <a:rPr lang="cs-CZ" sz="2400" b="1" i="1" dirty="0" smtClean="0">
                <a:solidFill>
                  <a:srgbClr val="C00000"/>
                </a:solidFill>
                <a:latin typeface="Times New Roman" pitchFamily="18" charset="0"/>
                <a:cs typeface="Times New Roman" pitchFamily="18" charset="0"/>
              </a:rPr>
              <a:t>dostupnější pro širší veřejnost.</a:t>
            </a:r>
            <a:endParaRPr lang="cs-CZ" sz="2400" b="1" i="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bomb.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anim calcmode="lin" valueType="num">
                                      <p:cBhvr additive="base">
                                        <p:cTn id="19"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additive="base">
                                        <p:cTn id="2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AutoShape 5" descr="data:image/jpeg;base64,/9j/4AAQSkZJRgABAQAAAQABAAD/2wCEAAkGBhASEA8QEBAPDxUQEA0QEBAPDw8NDw8PFBAVFBQQFBUXGyYeFxkjGRQUHy8gIycpLCwsFR4xNTAqNSYrLCkBCQoKDgwOGg8PGikfHyUsKS0tLCwpKSksLCkpKikpLCksKSwsKSwpLCksKSkpLCwpKSwpLCwpKSwpKSksKSwsLP/AABEIAJwA0AMBIgACEQEDEQH/xAAbAAACAwEBAQAAAAAAAAAAAAADBAABBQIGB//EADYQAAIBAwIEBAUDAwMFAAAAAAABAgMEESExBRJBURQiYXETMoGRsQah8CPB0Qey4RVCUmJy/8QAGwEAAgMBAQEAAAAAAAAAAAAAAgQBAwUABgf/xAAvEQACAgAFAwIEBQUAAAAAAAAAAQIDBBESITETQVEFMiJhcYFCobHB0RQjM2KR/9oADAMBAAIRAxEAPwD6YWiHFSqkss865ZLNjoQ6Qn/1CJa4hEp68PJOljhEKq/iX4+IXXh5I0sbJgVjfRHKKyhmiDv9m4Enp5KIXcR5VndfgVhfJvC+pE105qEtmSt1mhkgrPiEc4QWd3FAa4ZN58E6WGLQv4yJPGRB60PJOljBBfxiJ42JPWgnyRpYwQBSvIyzh7LLJ4tB9SOSefJ2lhyYF/GRJ4xEdaHk7SxgjAxu0c+MiE7IpJtkaWHJkX8ZEnjEd1Y+TtLDkKpzyso6LE8wRcVv/lGhW/8AlEbvYy2PJkZImUU2eezG8jtSKdcBOqSzoupNR6dfYsqhK2ahHlhOKSzZscLt3LzM36FH/kBZW6SSRoNKMX0xrI+iYaiOFpUF9zFts1szOM3KjDHWX4MiNPlj6y/ZDE5OrUc3stvYBczy39keYx+I1t3LvtH6d39x6iOSUQdtTzP2DVHls6tIYi5ehwlp7sz5LRRGPnNl/Mjhgqk3ovUNIFRhmaFlvJLywkthqoscq9MgZB6683ssAJjWLa6ryAhwXw75prvFnUicMXmfrodzQT3w8X83/JH4mgZaOWdRKE9w8juCOO69QkTmovN7ob5p+j/Ur7nJWTopopQSNGz2GMALLYYNmr2oVlyKivEPlGhPiXyil/8AjYceTHkwU5EnIBUmedH4oqW56fgfD+WKbWr1f+DJ4NY88uZrRfk9fbUdj13oeB0R/qJ9+BDG3fgQe3p4Wft7mfxq6eFTW8tZf4NKvWUIuT2itDAoZlKVSXV5NDH2t/2o8y5+S7idEd9Rc/JDC+olu0GuZ5YO3hlnksTZ1rVGPHCNSC0rMZqaU8egutkMXzxhdgEtgsW8p6V2WREQNRh+H09ReZoWEcP6AYNa74r5hz2iCqLzSAVQrfml9fyCqAXSznJ/NkQWwXh6wdVl5pL1KtEd3UfO/VJjUFnhX8n+wD94u0XFallIVRYGOay2ZeC5LMWPULUpR8r9CqQMoshQEaFmtBgBabBzZq9qFZciuRLib8o5kR4o/KKX/wCNlkPcYNSQOlTc5JLqzmctTb4BYZ8/fYzPT8I8Tcodu/0HLbFXBs2OGWShFJL+dzZpR0A29HHQu9ufhwb67RXeR9Ak41wyXCRgtubM7itbnmqUdo6v3BV2orC6FUIcur+aWrf5Qtd1NTzGNsddbnL3T/JeDQrh28AG+ozZx1Fkh6gsRbMbBx1XJ+N/+DUuMgF3PL+oObJU+ZFTKLJuUmyYo4iss0bVaZEqEdTQpLy/cd9PjnY34TBs4EesgczuL1ZzJCM+Qoh7fYLex80X3QOjsHv15YP6fsamGWeHsX0ZVL3IUkjnB2zkQT3LQi2Oo7HMGdxQ9hZabEVy4ARjuvUh3OOJe5TRFkdM2jk9h+02GGAtNg7NSr2oWlyI5M/i78g82Z/F35BS/wBjLq18RhW1LnnFfzB7Lh7UUjyfCqbdRfX+x6FVOV4zsPehqMKnLywcbm2keid7BLV69upn3EuZp6rCePT1M11Wnn1H7auno/qegShLZmek47gKtTRvbTEV6GdN5l9TX4pbpR5o7LBixl5voeN9a1RuSfg0cO9UQ9NDctIgKEctINcvGFsL4WLhTO37Fst2kJyfmKkcKepcXqZje5dkMUImi9IP/wCROitjRuKX9OT7I3fTK267JrwK2yyaRiwepCo7kT1MRjK4GqWw7dw/o57OLE6RouOaUl/6P8ZN30yOuNkf9RW3bJmR0RyyQkVJmQ+RhcBoBIbgqbCp/kZreTTK2S5Xyvs8AcGpO3Uqc8bpcyMxbGl6hS4WKXkrrlmh+02DsDabBmX1exFUuTPZncX+Q0ZCHEKbkkl1FbIuUWkXweTzEuC2z1l30X+Tvid/yvljvjfsPVGqNJJfNJYXt3POVMyk+vQPF2/0lccLW/i7/cmC6snN8Ho+H1k6fm+bljyru3uG5nB8r75fv2FrOlyR+I9o4UfV9/ohK4qybevXPq/U07sbXha4695C6qcpPI2L3iK+G49XgzaMW3lf8C9GnzPV6LVv+w7T556JeWKzhLRRRkTz9Qn1rNlwkXxgqlpQ5bSxuVxCvnHXlWMgoz0+2C50XyuWMxzhvs2Nyw+rDdCv6kcSzYhSlqw8BdU+WbW6ayvYNIwsNg5W2NS2UeRiUskNU7h6YQ3O/fI4YxzdRGHKlHD1eW/T0DwpqWmT1WGw6jW648MSsazzfYUk2msnUWN3lhyYT1i0sPtLsIQPM+oYN4WeXZjdU1OOaNCnsalnNbZ3TX7YMmm9BqlI2vR8PZHOcls0K3yT2Mx6Sa9WinI1alpCW6w+63My7tpQeHs9n0fp7mfjvTraM55ZxLqrYz2OqUg6YpSmNw7i1EHY1GIctjStK2N+qwzNlT5W0+7x6oNRnkdjSUlqs/k9TfhHfUop7oRU9DA2mwcqNu46dOjLYioSgtMuQm890ZkglKgvmlskzmlHLOuMVOWnyLTO/sdU1VGV0uFx9Q3u9KPP8SvOeTk/aK7I54Za80l/PqL1NWkumxrU0qdPPWWi9urMHDN23Svtey+J/shxvTHSjq8rpvlj8sdI+vd/UzKs/MwzYpNZl9RK/ESvsc5dwoR0oetNYt93+w5SX0XcTtppPAzK5xGS77ex6DBuM6I78FUtpHTrpeuo9VvofCUFhuLXTdd0+hhKe2fcYk1q1ouibyO1XOtNAyhmdOqsxz7HHO29NcilatqHtrhLlkt0/uK4ayFtk4fPP8iZJpJhZzawtcrf3GbCbc0tOm5l1Kzcm28Z1G7e7SgopPmy8y/BpUrRLNFcviRp3fEMtxb0T26ZM63nz1GvXP0Ebi51/cPwmoud+39xPHWwxF9dT85kwg4RbNnIaWmNtVnQVydwRsxW4s+ByjLVBr+1zFpprKzFvuDtqXXK0116jN1PMY475a7dNxqUFOOmXDKM2pZo8sptfzqaUtIxXfBizuF8Wa6c0v8AcbFWWVFrseV9KglbYvH8mld2GKC0bzjGy75HqEzFjX/YftauWsdcYPSVyEZxNuVPK91+5ntGjRllexn1Jav3Yri1tmDX4AWsEk5PoZvFqnlbZo3FT/tXTf3MrieqwZOOl/b6ceF+ozXnnqMuwoNyz3f2XVhbmrmWmy0XsGX9OnpvPRekerFDCxD6NSp7vd/shyHxPM5nLCbOKC3b6krPZBoozS0phFNP5isE5S6jEToecTmkypyh0OJ1mXVovdfYE5DFuPts+REYpApnDbw0njKeG+ja0f3DLL2CwodxWq2VUtcQ2kz5RxHhd3GpJ1vjc2V5lKUoy9Vg9b+jLm65JqvzuKUfhyqZ5s/+OuuMHqq1DP0FXHubD9YslHTkVLDxTzBz5tWEsrpwmm9tUyi/h5MyF8o2KzvmXOKayPR866amTffqu3oy5XLmln5YLna98bF0qjjBxbbWH7o8Zffp+4UZqi48zbaqYznXVtPqewo9UonHVnkzNnRJPI93w39aW85qGZQbaXnjypt9Mm9f3qhSlJ9tPWXY+X8L4FW5IxryWdOaSWG1nOEu+h6W8u5TxnRRWEs5wu79Q8T6zTXW9Dzl2BrwrcviEZTeW+7ybdhec1Plb1iZHIHtKeunZnlcLjXRZ1PPJo2VqSyE/wBRfquFv5UuaT2ijAt/9Q7hPRU49VFtt+25scW/Svxqjqxkoywk1LPK/ZowrT/SuXxviTqxSzzYzKbbPS1+p1vcRlXlsfVP0n+oXcUHOS5WvfDY/JiHBbOFKkoQWi6vVv1Y7JhzvdyTF9OTFnIVvFiOWNIXvaeY6GXa2otrkujyZNxW5nnZLCS7I4QVWcuxcrSWNjBnG2yTlJbsaUkhWmsyb+wbAWjYSS2CeCl2A6U/AWpAEjpBvBy7Fq0l2J6U/BGpATidNMa8JLsU7OXY7pT8E60LRh6FsYVnLsR2UiejPwTrQsczppjngpdivAy7EdGfg7WhFW6CRpJdBtWMux0rKRPQn4O1oW5QdS37D/g2X4KQaon4O6iMlwZxymx4F9iLh/oF0Z+AdaMqnRb6DlKhgajZPsdq0YcaJ+DnYgKWhxJDXhZFeFl2GI1yXYqbQ1YvyjaQG1p4QfJtV+1CsuRMtFFooYRaRfKiIsgkmC0iEOOLwXgrJZxxMF4IQk4mCYIQk4mC8EIScWkTBCEkEwQhDsiCELRAjsyYIWQJIgrBMFsoI4hMlEJIP//Z"/>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50178" name="Picture 2" descr="http://www.dental-implants4you.co.uk/wp-content/uploads/2012/02/amalgam_filling01-lg-300x243.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6" name="TextovéPole 5"/>
          <p:cNvSpPr txBox="1"/>
          <p:nvPr/>
        </p:nvSpPr>
        <p:spPr>
          <a:xfrm>
            <a:off x="0" y="6396335"/>
            <a:ext cx="3563888" cy="461665"/>
          </a:xfrm>
          <a:prstGeom prst="rect">
            <a:avLst/>
          </a:prstGeom>
          <a:solidFill>
            <a:schemeClr val="bg1"/>
          </a:solidFill>
        </p:spPr>
        <p:txBody>
          <a:bodyPr wrap="square" rtlCol="0">
            <a:spAutoFit/>
          </a:bodyPr>
          <a:lstStyle/>
          <a:p>
            <a:r>
              <a:rPr lang="cs-CZ" sz="2400" b="1" i="1" dirty="0" smtClean="0">
                <a:latin typeface="Times New Roman" pitchFamily="18" charset="0"/>
                <a:cs typeface="Times New Roman" pitchFamily="18" charset="0"/>
              </a:rPr>
              <a:t>Amalgamová zubní výplň.</a:t>
            </a:r>
            <a:endParaRPr lang="cs-CZ" sz="2400" b="1" i="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ovéPole 14"/>
          <p:cNvSpPr txBox="1"/>
          <p:nvPr/>
        </p:nvSpPr>
        <p:spPr>
          <a:xfrm>
            <a:off x="179512" y="2420888"/>
            <a:ext cx="8964488" cy="1200329"/>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Protože se první amalgám v Evropě příliš neuchytil, napadlo dva </a:t>
            </a:r>
            <a:r>
              <a:rPr lang="cs-CZ" sz="2400" b="1" i="1" dirty="0" smtClean="0">
                <a:solidFill>
                  <a:srgbClr val="C00000"/>
                </a:solidFill>
                <a:latin typeface="Times New Roman" pitchFamily="18" charset="0"/>
                <a:cs typeface="Times New Roman" pitchFamily="18" charset="0"/>
              </a:rPr>
              <a:t>ne - zubaře - </a:t>
            </a:r>
            <a:r>
              <a:rPr lang="cs-CZ" sz="2400" b="1" i="1" dirty="0" smtClean="0">
                <a:latin typeface="Times New Roman" pitchFamily="18" charset="0"/>
                <a:cs typeface="Times New Roman" pitchFamily="18" charset="0"/>
              </a:rPr>
              <a:t>bratry </a:t>
            </a:r>
            <a:r>
              <a:rPr lang="cs-CZ" sz="2400" b="1" i="1" dirty="0" err="1" smtClean="0">
                <a:solidFill>
                  <a:srgbClr val="C00000"/>
                </a:solidFill>
                <a:latin typeface="Times New Roman" pitchFamily="18" charset="0"/>
                <a:cs typeface="Times New Roman" pitchFamily="18" charset="0"/>
              </a:rPr>
              <a:t>Crawcouryovy</a:t>
            </a:r>
            <a:r>
              <a:rPr lang="cs-CZ" sz="2400" b="1" i="1" dirty="0" smtClean="0">
                <a:solidFill>
                  <a:srgbClr val="C00000"/>
                </a:solidFill>
                <a:latin typeface="Times New Roman" pitchFamily="18" charset="0"/>
                <a:cs typeface="Times New Roman" pitchFamily="18" charset="0"/>
              </a:rPr>
              <a:t> - </a:t>
            </a:r>
            <a:r>
              <a:rPr lang="cs-CZ" sz="2400" b="1" i="1" dirty="0" smtClean="0">
                <a:latin typeface="Times New Roman" pitchFamily="18" charset="0"/>
                <a:cs typeface="Times New Roman" pitchFamily="18" charset="0"/>
              </a:rPr>
              <a:t>odjet s ním do země neomezených možností a otevřeli si ordinaci </a:t>
            </a:r>
            <a:r>
              <a:rPr lang="cs-CZ" sz="2400" b="1" i="1" dirty="0" smtClean="0">
                <a:solidFill>
                  <a:srgbClr val="C00000"/>
                </a:solidFill>
                <a:latin typeface="Times New Roman" pitchFamily="18" charset="0"/>
                <a:cs typeface="Times New Roman" pitchFamily="18" charset="0"/>
              </a:rPr>
              <a:t>v New Yorku.</a:t>
            </a:r>
            <a:endParaRPr lang="cs-CZ" sz="2400" b="1" i="1" dirty="0">
              <a:solidFill>
                <a:srgbClr val="C00000"/>
              </a:solidFill>
              <a:latin typeface="Times New Roman" pitchFamily="18" charset="0"/>
              <a:cs typeface="Times New Roman" pitchFamily="18" charset="0"/>
            </a:endParaRPr>
          </a:p>
        </p:txBody>
      </p:sp>
      <p:sp>
        <p:nvSpPr>
          <p:cNvPr id="5" name="Obdélník 4"/>
          <p:cNvSpPr/>
          <p:nvPr/>
        </p:nvSpPr>
        <p:spPr>
          <a:xfrm>
            <a:off x="251520" y="836712"/>
            <a:ext cx="8892480" cy="1569660"/>
          </a:xfrm>
          <a:prstGeom prst="rect">
            <a:avLst/>
          </a:prstGeom>
        </p:spPr>
        <p:txBody>
          <a:bodyPr wrap="square">
            <a:spAutoFit/>
          </a:bodyPr>
          <a:lstStyle/>
          <a:p>
            <a:pPr>
              <a:buBlip>
                <a:blip r:embed="rId3"/>
              </a:buBlip>
            </a:pPr>
            <a:r>
              <a:rPr lang="cs-CZ" sz="2400" b="1" i="1" dirty="0" smtClean="0">
                <a:latin typeface="Times New Roman" pitchFamily="18" charset="0"/>
                <a:cs typeface="Times New Roman" pitchFamily="18" charset="0"/>
              </a:rPr>
              <a:t> Ovšem tento amalgam měl jednu nevýhodu. Po umístění do ,,díry“ po kazu </a:t>
            </a:r>
            <a:r>
              <a:rPr lang="cs-CZ" sz="2400" b="1" i="1" dirty="0" smtClean="0">
                <a:solidFill>
                  <a:srgbClr val="C00000"/>
                </a:solidFill>
                <a:latin typeface="Times New Roman" pitchFamily="18" charset="0"/>
                <a:cs typeface="Times New Roman" pitchFamily="18" charset="0"/>
              </a:rPr>
              <a:t>začal nabývat na objemu. </a:t>
            </a:r>
            <a:r>
              <a:rPr lang="cs-CZ" sz="2400" b="1" i="1" dirty="0" smtClean="0">
                <a:latin typeface="Times New Roman" pitchFamily="18" charset="0"/>
                <a:cs typeface="Times New Roman" pitchFamily="18" charset="0"/>
              </a:rPr>
              <a:t>Nastaly tedy dvě možné varianty – buď se zub vlivem vnitřního pnutí roztrhl, anebo bránil dobrému skusu. </a:t>
            </a:r>
            <a:r>
              <a:rPr lang="cs-CZ" sz="2400" b="1" i="1" dirty="0" smtClean="0">
                <a:solidFill>
                  <a:srgbClr val="0000FF"/>
                </a:solidFill>
                <a:latin typeface="Times New Roman" pitchFamily="18" charset="0"/>
                <a:cs typeface="Times New Roman" pitchFamily="18" charset="0"/>
              </a:rPr>
              <a:t>Proto jej lidé v Evropě neměli moc v oblibě.</a:t>
            </a:r>
            <a:endParaRPr lang="cs-CZ" sz="2400" b="1" i="1" dirty="0">
              <a:solidFill>
                <a:srgbClr val="0000FF"/>
              </a:solidFill>
              <a:latin typeface="Times New Roman" pitchFamily="18" charset="0"/>
              <a:cs typeface="Times New Roman" pitchFamily="18" charset="0"/>
            </a:endParaRPr>
          </a:p>
        </p:txBody>
      </p:sp>
      <p:sp>
        <p:nvSpPr>
          <p:cNvPr id="6" name="TextovéPole 5"/>
          <p:cNvSpPr txBox="1"/>
          <p:nvPr/>
        </p:nvSpPr>
        <p:spPr>
          <a:xfrm>
            <a:off x="179512" y="3717032"/>
            <a:ext cx="8964488" cy="2677656"/>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Brzy sklidili slávu, ovšem také zaseli semínka závisti u ostatních zubařů. Ti je posléze obvinili z nemorálnosti a oznámili, že amalgam je pro lidské zdraví velmi škodlivý a rtuť je známa jako jeden z nejnebezpečnějších kovů vůbec. Začal vůbec první spor </a:t>
            </a:r>
            <a:r>
              <a:rPr lang="cs-CZ" sz="2400" b="1" i="1" dirty="0" smtClean="0">
                <a:solidFill>
                  <a:srgbClr val="C00000"/>
                </a:solidFill>
                <a:latin typeface="Times New Roman" pitchFamily="18" charset="0"/>
                <a:cs typeface="Times New Roman" pitchFamily="18" charset="0"/>
              </a:rPr>
              <a:t>(tzv. amalgamová válka, 1840–1850) </a:t>
            </a:r>
            <a:r>
              <a:rPr lang="cs-CZ" sz="2400" b="1" i="1" dirty="0" smtClean="0">
                <a:latin typeface="Times New Roman" pitchFamily="18" charset="0"/>
                <a:cs typeface="Times New Roman" pitchFamily="18" charset="0"/>
              </a:rPr>
              <a:t>o tom, zdali je amalgám v této formě skutečně bezpečný pro lidský organismus, a někde trvá i dodnes. Lidé se začali bát a většina zubařů nakonec tuto směs přestala používat.</a:t>
            </a:r>
            <a:endParaRPr lang="cs-CZ" sz="2400" b="1" i="1" dirty="0">
              <a:solidFill>
                <a:srgbClr val="CC00CC"/>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p:cNvSpPr/>
          <p:nvPr/>
        </p:nvSpPr>
        <p:spPr>
          <a:xfrm>
            <a:off x="179512" y="836712"/>
            <a:ext cx="8964488" cy="1200329"/>
          </a:xfrm>
          <a:prstGeom prst="rect">
            <a:avLst/>
          </a:prstGeom>
        </p:spPr>
        <p:txBody>
          <a:bodyPr wrap="square">
            <a:spAutoFit/>
          </a:bodyPr>
          <a:lstStyle/>
          <a:p>
            <a:pPr>
              <a:buBlip>
                <a:blip r:embed="rId3"/>
              </a:buBlip>
            </a:pPr>
            <a:r>
              <a:rPr lang="cs-CZ" sz="2400" b="1" i="1" dirty="0" smtClean="0">
                <a:latin typeface="Times New Roman" pitchFamily="18" charset="0"/>
                <a:cs typeface="Times New Roman" pitchFamily="18" charset="0"/>
              </a:rPr>
              <a:t> </a:t>
            </a:r>
            <a:r>
              <a:rPr lang="cs-CZ" sz="2400" b="1" i="1" dirty="0" smtClean="0">
                <a:solidFill>
                  <a:srgbClr val="C00000"/>
                </a:solidFill>
                <a:latin typeface="Times New Roman" pitchFamily="18" charset="0"/>
                <a:cs typeface="Times New Roman" pitchFamily="18" charset="0"/>
              </a:rPr>
              <a:t>V roce 1843 </a:t>
            </a:r>
            <a:r>
              <a:rPr lang="cs-CZ" sz="2400" b="1" i="1" dirty="0" smtClean="0">
                <a:latin typeface="Times New Roman" pitchFamily="18" charset="0"/>
                <a:cs typeface="Times New Roman" pitchFamily="18" charset="0"/>
              </a:rPr>
              <a:t>se ke kauze vyjádřila i </a:t>
            </a:r>
            <a:r>
              <a:rPr lang="cs-CZ" sz="2400" b="1" i="1" dirty="0" smtClean="0">
                <a:solidFill>
                  <a:srgbClr val="C00000"/>
                </a:solidFill>
                <a:latin typeface="Times New Roman" pitchFamily="18" charset="0"/>
                <a:cs typeface="Times New Roman" pitchFamily="18" charset="0"/>
              </a:rPr>
              <a:t>Americká stomatologická společnost </a:t>
            </a:r>
            <a:r>
              <a:rPr lang="cs-CZ" sz="2400" b="1" i="1" dirty="0" smtClean="0">
                <a:latin typeface="Times New Roman" pitchFamily="18" charset="0"/>
                <a:cs typeface="Times New Roman" pitchFamily="18" charset="0"/>
              </a:rPr>
              <a:t>a prohlásila, že kdokoliv, kdo použije amalgam, </a:t>
            </a:r>
            <a:r>
              <a:rPr lang="cs-CZ" sz="2400" b="1" i="1" dirty="0" smtClean="0">
                <a:solidFill>
                  <a:srgbClr val="C00000"/>
                </a:solidFill>
                <a:latin typeface="Times New Roman" pitchFamily="18" charset="0"/>
                <a:cs typeface="Times New Roman" pitchFamily="18" charset="0"/>
              </a:rPr>
              <a:t>bude obviněn z poskytnutí špatné péče. </a:t>
            </a:r>
            <a:endParaRPr lang="cs-CZ" sz="2400" b="1" i="1" dirty="0">
              <a:solidFill>
                <a:srgbClr val="C00000"/>
              </a:solidFill>
              <a:latin typeface="Times New Roman" pitchFamily="18" charset="0"/>
              <a:cs typeface="Times New Roman" pitchFamily="18" charset="0"/>
            </a:endParaRPr>
          </a:p>
        </p:txBody>
      </p:sp>
      <p:sp>
        <p:nvSpPr>
          <p:cNvPr id="6" name="TextovéPole 5"/>
          <p:cNvSpPr txBox="1"/>
          <p:nvPr/>
        </p:nvSpPr>
        <p:spPr>
          <a:xfrm>
            <a:off x="179512" y="2276872"/>
            <a:ext cx="8964488" cy="1200329"/>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Zásadní obrat nastal až v sedmdesátých letech 19. století, kdy se zubař </a:t>
            </a:r>
            <a:r>
              <a:rPr lang="cs-CZ" sz="2400" b="1" i="1" dirty="0" err="1" smtClean="0">
                <a:solidFill>
                  <a:srgbClr val="C00000"/>
                </a:solidFill>
                <a:latin typeface="Times New Roman" pitchFamily="18" charset="0"/>
                <a:cs typeface="Times New Roman" pitchFamily="18" charset="0"/>
              </a:rPr>
              <a:t>Joseph</a:t>
            </a:r>
            <a:r>
              <a:rPr lang="cs-CZ" sz="2400" b="1" i="1" dirty="0" smtClean="0">
                <a:solidFill>
                  <a:srgbClr val="C00000"/>
                </a:solidFill>
                <a:latin typeface="Times New Roman" pitchFamily="18" charset="0"/>
                <a:cs typeface="Times New Roman" pitchFamily="18" charset="0"/>
              </a:rPr>
              <a:t> </a:t>
            </a:r>
            <a:r>
              <a:rPr lang="cs-CZ" sz="2400" b="1" i="1" dirty="0" err="1" smtClean="0">
                <a:solidFill>
                  <a:srgbClr val="C00000"/>
                </a:solidFill>
                <a:latin typeface="Times New Roman" pitchFamily="18" charset="0"/>
                <a:cs typeface="Times New Roman" pitchFamily="18" charset="0"/>
              </a:rPr>
              <a:t>Foster</a:t>
            </a:r>
            <a:r>
              <a:rPr lang="cs-CZ" sz="2400" b="1" i="1" dirty="0" smtClean="0">
                <a:solidFill>
                  <a:srgbClr val="C00000"/>
                </a:solidFill>
                <a:latin typeface="Times New Roman" pitchFamily="18" charset="0"/>
                <a:cs typeface="Times New Roman" pitchFamily="18" charset="0"/>
              </a:rPr>
              <a:t> Flag </a:t>
            </a:r>
            <a:r>
              <a:rPr lang="cs-CZ" sz="2400" b="1" i="1" dirty="0" smtClean="0">
                <a:latin typeface="Times New Roman" pitchFamily="18" charset="0"/>
                <a:cs typeface="Times New Roman" pitchFamily="18" charset="0"/>
              </a:rPr>
              <a:t>zastal užívání amalgamu a potvrdil jeho bezpečnost svou mnoholetou praxí. </a:t>
            </a:r>
            <a:endParaRPr lang="cs-CZ" sz="2400" b="1" i="1" dirty="0">
              <a:solidFill>
                <a:srgbClr val="CC00CC"/>
              </a:solidFill>
              <a:latin typeface="Times New Roman" pitchFamily="18" charset="0"/>
              <a:cs typeface="Times New Roman" pitchFamily="18" charset="0"/>
            </a:endParaRPr>
          </a:p>
        </p:txBody>
      </p:sp>
      <p:sp>
        <p:nvSpPr>
          <p:cNvPr id="7" name="Obdélník 6"/>
          <p:cNvSpPr/>
          <p:nvPr/>
        </p:nvSpPr>
        <p:spPr>
          <a:xfrm>
            <a:off x="179512" y="3861048"/>
            <a:ext cx="8964488" cy="2308324"/>
          </a:xfrm>
          <a:prstGeom prst="rect">
            <a:avLst/>
          </a:prstGeom>
        </p:spPr>
        <p:txBody>
          <a:bodyPr wrap="square">
            <a:spAutoFit/>
          </a:bodyPr>
          <a:lstStyle/>
          <a:p>
            <a:pPr>
              <a:buBlip>
                <a:blip r:embed="rId3"/>
              </a:buBlip>
            </a:pPr>
            <a:r>
              <a:rPr lang="cs-CZ" sz="2400" b="1" i="1" dirty="0" smtClean="0">
                <a:latin typeface="Times New Roman" pitchFamily="18" charset="0"/>
                <a:cs typeface="Times New Roman" pitchFamily="18" charset="0"/>
              </a:rPr>
              <a:t> Dokázal mnoha pokusy, že právě tyto plomby </a:t>
            </a:r>
            <a:r>
              <a:rPr lang="cs-CZ" sz="2400" b="1" i="1" dirty="0" smtClean="0">
                <a:solidFill>
                  <a:srgbClr val="0000FF"/>
                </a:solidFill>
                <a:latin typeface="Times New Roman" pitchFamily="18" charset="0"/>
                <a:cs typeface="Times New Roman" pitchFamily="18" charset="0"/>
              </a:rPr>
              <a:t>vydrží ze všech nejdéle</a:t>
            </a:r>
            <a:r>
              <a:rPr lang="cs-CZ" sz="2400" b="1" i="1" dirty="0" smtClean="0">
                <a:latin typeface="Times New Roman" pitchFamily="18" charset="0"/>
                <a:cs typeface="Times New Roman" pitchFamily="18" charset="0"/>
              </a:rPr>
              <a:t> a jejich vlastnosti jsou s jinými nesrovnatelné (např. se zlatem). Od této doby se amalgamové plomby drží </a:t>
            </a:r>
            <a:r>
              <a:rPr lang="cs-CZ" sz="2400" b="1" i="1" dirty="0" smtClean="0">
                <a:solidFill>
                  <a:srgbClr val="0000FF"/>
                </a:solidFill>
                <a:latin typeface="Times New Roman" pitchFamily="18" charset="0"/>
                <a:cs typeface="Times New Roman" pitchFamily="18" charset="0"/>
              </a:rPr>
              <a:t>na prvním místě na světě ze všech dostupných výplní. </a:t>
            </a:r>
            <a:r>
              <a:rPr lang="cs-CZ" sz="2400" b="1" i="1" dirty="0" smtClean="0">
                <a:latin typeface="Times New Roman" pitchFamily="18" charset="0"/>
                <a:cs typeface="Times New Roman" pitchFamily="18" charset="0"/>
              </a:rPr>
              <a:t>Každý, kdo chtěl po roce 1855 levnou, rychlou a celkem bezbolestnou výplň, měl možnost získat snadno dostupný amalgam.</a:t>
            </a:r>
            <a:endParaRPr lang="cs-CZ" sz="2400" b="1" i="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TextovéPole 20"/>
          <p:cNvSpPr txBox="1"/>
          <p:nvPr/>
        </p:nvSpPr>
        <p:spPr>
          <a:xfrm>
            <a:off x="251520" y="188640"/>
            <a:ext cx="8892480" cy="461665"/>
          </a:xfrm>
          <a:prstGeom prst="rect">
            <a:avLst/>
          </a:prstGeom>
          <a:solidFill>
            <a:schemeClr val="bg1"/>
          </a:solidFill>
        </p:spPr>
        <p:txBody>
          <a:bodyPr wrap="square" rtlCol="0">
            <a:spAutoFit/>
          </a:bodyPr>
          <a:lstStyle/>
          <a:p>
            <a:r>
              <a:rPr lang="cs-CZ" sz="2400" b="1" dirty="0" smtClean="0">
                <a:latin typeface="Times New Roman" pitchFamily="18" charset="0"/>
                <a:cs typeface="Times New Roman" pitchFamily="18" charset="0"/>
              </a:rPr>
              <a:t>Obr. 2.: </a:t>
            </a:r>
            <a:r>
              <a:rPr lang="cs-CZ" sz="2400" dirty="0" smtClean="0">
                <a:latin typeface="Times New Roman" pitchFamily="18" charset="0"/>
                <a:cs typeface="Times New Roman" pitchFamily="18" charset="0"/>
              </a:rPr>
              <a:t>Protéza na končetině z bočního pohledu. </a:t>
            </a:r>
            <a:endParaRPr lang="cs-CZ" sz="2400" dirty="0"/>
          </a:p>
        </p:txBody>
      </p:sp>
      <p:pic>
        <p:nvPicPr>
          <p:cNvPr id="2050" name="Picture 2"/>
          <p:cNvPicPr>
            <a:picLocks noChangeAspect="1" noChangeArrowheads="1"/>
          </p:cNvPicPr>
          <p:nvPr/>
        </p:nvPicPr>
        <p:blipFill>
          <a:blip r:embed="rId3" cstate="print"/>
          <a:srcRect/>
          <a:stretch>
            <a:fillRect/>
          </a:stretch>
        </p:blipFill>
        <p:spPr bwMode="auto">
          <a:xfrm>
            <a:off x="467544" y="692697"/>
            <a:ext cx="8136903" cy="4084092"/>
          </a:xfrm>
          <a:prstGeom prst="rect">
            <a:avLst/>
          </a:prstGeom>
          <a:noFill/>
          <a:ln w="9525">
            <a:noFill/>
            <a:miter lim="800000"/>
            <a:headEnd/>
            <a:tailEnd/>
          </a:ln>
        </p:spPr>
      </p:pic>
      <p:sp>
        <p:nvSpPr>
          <p:cNvPr id="5" name="TextovéPole 4"/>
          <p:cNvSpPr txBox="1"/>
          <p:nvPr/>
        </p:nvSpPr>
        <p:spPr>
          <a:xfrm>
            <a:off x="179512" y="4869160"/>
            <a:ext cx="8964488" cy="830997"/>
          </a:xfrm>
          <a:prstGeom prst="rect">
            <a:avLst/>
          </a:prstGeom>
          <a:noFill/>
        </p:spPr>
        <p:txBody>
          <a:bodyPr wrap="square" rtlCol="0">
            <a:spAutoFit/>
          </a:bodyPr>
          <a:lstStyle/>
          <a:p>
            <a:pPr>
              <a:buBlip>
                <a:blip r:embed="rId4"/>
              </a:buBlip>
            </a:pPr>
            <a:r>
              <a:rPr lang="cs-CZ" sz="2400" b="1" i="1" dirty="0" smtClean="0">
                <a:latin typeface="Times New Roman" pitchFamily="18" charset="0"/>
                <a:cs typeface="Times New Roman" pitchFamily="18" charset="0"/>
              </a:rPr>
              <a:t> Kombinace různých materiálů dávala umělému palci pružnost a imitovala do určité míry pohyb kloubu.</a:t>
            </a:r>
            <a:endParaRPr lang="cs-CZ" sz="2400" b="1" i="1" dirty="0">
              <a:solidFill>
                <a:srgbClr val="0000FF"/>
              </a:solidFill>
              <a:latin typeface="Times New Roman" pitchFamily="18" charset="0"/>
              <a:cs typeface="Times New Roman" pitchFamily="18" charset="0"/>
            </a:endParaRPr>
          </a:p>
        </p:txBody>
      </p:sp>
      <p:sp>
        <p:nvSpPr>
          <p:cNvPr id="6" name="TextovéPole 5"/>
          <p:cNvSpPr txBox="1"/>
          <p:nvPr/>
        </p:nvSpPr>
        <p:spPr>
          <a:xfrm>
            <a:off x="179512" y="5805264"/>
            <a:ext cx="8964488" cy="830997"/>
          </a:xfrm>
          <a:prstGeom prst="rect">
            <a:avLst/>
          </a:prstGeom>
          <a:noFill/>
        </p:spPr>
        <p:txBody>
          <a:bodyPr wrap="square" rtlCol="0">
            <a:spAutoFit/>
          </a:bodyPr>
          <a:lstStyle/>
          <a:p>
            <a:pPr>
              <a:buBlip>
                <a:blip r:embed="rId4"/>
              </a:buBlip>
            </a:pPr>
            <a:r>
              <a:rPr lang="cs-CZ" sz="2400" b="1" i="1" dirty="0" smtClean="0">
                <a:latin typeface="Times New Roman" pitchFamily="18" charset="0"/>
                <a:cs typeface="Times New Roman" pitchFamily="18" charset="0"/>
              </a:rPr>
              <a:t> Testy s dobrovolníky prokázaly, že již tyto protézy ve své době sloužily jako kompenzační pomůcky s praktickou funkcí. </a:t>
            </a:r>
            <a:endParaRPr lang="cs-CZ" sz="2400" b="1" i="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p:cNvSpPr/>
          <p:nvPr/>
        </p:nvSpPr>
        <p:spPr>
          <a:xfrm>
            <a:off x="179512" y="836712"/>
            <a:ext cx="8964488" cy="1569660"/>
          </a:xfrm>
          <a:prstGeom prst="rect">
            <a:avLst/>
          </a:prstGeom>
        </p:spPr>
        <p:txBody>
          <a:bodyPr wrap="square">
            <a:spAutoFit/>
          </a:bodyPr>
          <a:lstStyle/>
          <a:p>
            <a:pPr>
              <a:buBlip>
                <a:blip r:embed="rId2"/>
              </a:buBlip>
            </a:pPr>
            <a:r>
              <a:rPr lang="cs-CZ" sz="2400" b="1" i="1" dirty="0" smtClean="0">
                <a:latin typeface="Times New Roman" pitchFamily="18" charset="0"/>
                <a:cs typeface="Times New Roman" pitchFamily="18" charset="0"/>
              </a:rPr>
              <a:t> Greene </a:t>
            </a:r>
            <a:r>
              <a:rPr lang="cs-CZ" sz="2400" b="1" i="1" dirty="0" err="1" smtClean="0">
                <a:latin typeface="Times New Roman" pitchFamily="18" charset="0"/>
                <a:cs typeface="Times New Roman" pitchFamily="18" charset="0"/>
              </a:rPr>
              <a:t>Vardiman</a:t>
            </a:r>
            <a:r>
              <a:rPr lang="cs-CZ" sz="2400" b="1" i="1" dirty="0" smtClean="0">
                <a:latin typeface="Times New Roman" pitchFamily="18" charset="0"/>
                <a:cs typeface="Times New Roman" pitchFamily="18" charset="0"/>
              </a:rPr>
              <a:t> </a:t>
            </a:r>
            <a:r>
              <a:rPr lang="cs-CZ" sz="2400" b="1" i="1" dirty="0" err="1" smtClean="0">
                <a:latin typeface="Times New Roman" pitchFamily="18" charset="0"/>
                <a:cs typeface="Times New Roman" pitchFamily="18" charset="0"/>
              </a:rPr>
              <a:t>Black</a:t>
            </a:r>
            <a:r>
              <a:rPr lang="cs-CZ" sz="2400" b="1" i="1" dirty="0" smtClean="0">
                <a:latin typeface="Times New Roman" pitchFamily="18" charset="0"/>
                <a:cs typeface="Times New Roman" pitchFamily="18" charset="0"/>
              </a:rPr>
              <a:t> (1836–1915), americký rodák, považovaný za zakladatele moderního zubního lékařství v Americe, se také zabýval amalgamem a jeho velkým přínosem byl </a:t>
            </a:r>
            <a:r>
              <a:rPr lang="cs-CZ" sz="2400" b="1" i="1" dirty="0" smtClean="0">
                <a:solidFill>
                  <a:srgbClr val="C00000"/>
                </a:solidFill>
                <a:latin typeface="Times New Roman" pitchFamily="18" charset="0"/>
                <a:cs typeface="Times New Roman" pitchFamily="18" charset="0"/>
              </a:rPr>
              <a:t>správný poměr látek ve směsi. </a:t>
            </a:r>
            <a:endParaRPr lang="cs-CZ" sz="2400" b="1" i="1" dirty="0">
              <a:solidFill>
                <a:srgbClr val="C00000"/>
              </a:solidFill>
              <a:latin typeface="Times New Roman" pitchFamily="18" charset="0"/>
              <a:cs typeface="Times New Roman" pitchFamily="18" charset="0"/>
            </a:endParaRPr>
          </a:p>
        </p:txBody>
      </p:sp>
      <p:sp>
        <p:nvSpPr>
          <p:cNvPr id="7" name="Obdélník 6"/>
          <p:cNvSpPr/>
          <p:nvPr/>
        </p:nvSpPr>
        <p:spPr>
          <a:xfrm>
            <a:off x="179512" y="2420888"/>
            <a:ext cx="8964488" cy="1200329"/>
          </a:xfrm>
          <a:prstGeom prst="rect">
            <a:avLst/>
          </a:prstGeom>
        </p:spPr>
        <p:txBody>
          <a:bodyPr wrap="square">
            <a:spAutoFit/>
          </a:bodyPr>
          <a:lstStyle/>
          <a:p>
            <a:pPr>
              <a:buBlip>
                <a:blip r:embed="rId2"/>
              </a:buBlip>
            </a:pPr>
            <a:r>
              <a:rPr lang="cs-CZ" sz="2400" b="1" i="1" dirty="0" smtClean="0">
                <a:latin typeface="Times New Roman" pitchFamily="18" charset="0"/>
                <a:cs typeface="Times New Roman" pitchFamily="18" charset="0"/>
              </a:rPr>
              <a:t> Prohlásil, že zubaři míchají směs pouze podle oka a neuvědomují si, jaký dopad může nepoměr látek vyvolat </a:t>
            </a:r>
            <a:r>
              <a:rPr lang="cs-CZ" sz="2400" b="1" i="1" dirty="0" smtClean="0">
                <a:solidFill>
                  <a:srgbClr val="0000FF"/>
                </a:solidFill>
                <a:latin typeface="Times New Roman" pitchFamily="18" charset="0"/>
                <a:cs typeface="Times New Roman" pitchFamily="18" charset="0"/>
              </a:rPr>
              <a:t>(zvětšení objemu a následné prasknutí zubu).</a:t>
            </a:r>
            <a:endParaRPr lang="cs-CZ" sz="2400" b="1" i="1" dirty="0">
              <a:solidFill>
                <a:srgbClr val="0000FF"/>
              </a:solidFill>
              <a:latin typeface="Times New Roman" pitchFamily="18" charset="0"/>
              <a:cs typeface="Times New Roman" pitchFamily="18" charset="0"/>
            </a:endParaRPr>
          </a:p>
        </p:txBody>
      </p:sp>
      <p:sp>
        <p:nvSpPr>
          <p:cNvPr id="8" name="Obdélník 7"/>
          <p:cNvSpPr/>
          <p:nvPr/>
        </p:nvSpPr>
        <p:spPr>
          <a:xfrm>
            <a:off x="179512" y="3645024"/>
            <a:ext cx="8964488" cy="1200329"/>
          </a:xfrm>
          <a:prstGeom prst="rect">
            <a:avLst/>
          </a:prstGeom>
        </p:spPr>
        <p:txBody>
          <a:bodyPr wrap="square">
            <a:spAutoFit/>
          </a:bodyPr>
          <a:lstStyle/>
          <a:p>
            <a:pPr>
              <a:buBlip>
                <a:blip r:embed="rId2"/>
              </a:buBlip>
            </a:pPr>
            <a:r>
              <a:rPr lang="cs-CZ" sz="2400" b="1" i="1" dirty="0" smtClean="0">
                <a:latin typeface="Times New Roman" pitchFamily="18" charset="0"/>
                <a:cs typeface="Times New Roman" pitchFamily="18" charset="0"/>
              </a:rPr>
              <a:t> </a:t>
            </a:r>
            <a:r>
              <a:rPr lang="cs-CZ" sz="2400" b="1" i="1" dirty="0" err="1" smtClean="0">
                <a:latin typeface="Times New Roman" pitchFamily="18" charset="0"/>
                <a:cs typeface="Times New Roman" pitchFamily="18" charset="0"/>
              </a:rPr>
              <a:t>Black</a:t>
            </a:r>
            <a:r>
              <a:rPr lang="cs-CZ" sz="2400" b="1" i="1" dirty="0" smtClean="0">
                <a:latin typeface="Times New Roman" pitchFamily="18" charset="0"/>
                <a:cs typeface="Times New Roman" pitchFamily="18" charset="0"/>
              </a:rPr>
              <a:t> vytvořil správnou formuli na </a:t>
            </a:r>
            <a:r>
              <a:rPr lang="cs-CZ" sz="2400" b="1" i="1" dirty="0" smtClean="0">
                <a:solidFill>
                  <a:srgbClr val="C00000"/>
                </a:solidFill>
                <a:latin typeface="Times New Roman" pitchFamily="18" charset="0"/>
                <a:cs typeface="Times New Roman" pitchFamily="18" charset="0"/>
              </a:rPr>
              <a:t>správný poměr látek </a:t>
            </a:r>
            <a:r>
              <a:rPr lang="cs-CZ" sz="2400" b="1" i="1" dirty="0" smtClean="0">
                <a:latin typeface="Times New Roman" pitchFamily="18" charset="0"/>
                <a:cs typeface="Times New Roman" pitchFamily="18" charset="0"/>
              </a:rPr>
              <a:t>a vytvořil takovou směs, která svými vlastnostmi vyhovovala podmínkám správného a zdravého vyplnění děr po zubním kazu.</a:t>
            </a:r>
            <a:endParaRPr lang="cs-CZ" sz="2400" b="1" i="1" dirty="0">
              <a:latin typeface="Times New Roman" pitchFamily="18" charset="0"/>
              <a:cs typeface="Times New Roman" pitchFamily="18" charset="0"/>
            </a:endParaRPr>
          </a:p>
        </p:txBody>
      </p:sp>
      <p:sp>
        <p:nvSpPr>
          <p:cNvPr id="9" name="Obdélník 8"/>
          <p:cNvSpPr/>
          <p:nvPr/>
        </p:nvSpPr>
        <p:spPr>
          <a:xfrm>
            <a:off x="179512" y="5085184"/>
            <a:ext cx="8964488" cy="1200329"/>
          </a:xfrm>
          <a:prstGeom prst="rect">
            <a:avLst/>
          </a:prstGeom>
        </p:spPr>
        <p:txBody>
          <a:bodyPr wrap="square">
            <a:spAutoFit/>
          </a:bodyPr>
          <a:lstStyle/>
          <a:p>
            <a:pPr>
              <a:buBlip>
                <a:blip r:embed="rId2"/>
              </a:buBlip>
            </a:pPr>
            <a:r>
              <a:rPr lang="cs-CZ" sz="2400" b="1" i="1" dirty="0" smtClean="0">
                <a:latin typeface="Times New Roman" pitchFamily="18" charset="0"/>
                <a:cs typeface="Times New Roman" pitchFamily="18" charset="0"/>
              </a:rPr>
              <a:t> </a:t>
            </a:r>
            <a:r>
              <a:rPr lang="cs-CZ" sz="2400" b="1" i="1" dirty="0" err="1" smtClean="0">
                <a:latin typeface="Times New Roman" pitchFamily="18" charset="0"/>
                <a:cs typeface="Times New Roman" pitchFamily="18" charset="0"/>
              </a:rPr>
              <a:t>Black</a:t>
            </a:r>
            <a:r>
              <a:rPr lang="cs-CZ" sz="2400" b="1" i="1" dirty="0" smtClean="0">
                <a:latin typeface="Times New Roman" pitchFamily="18" charset="0"/>
                <a:cs typeface="Times New Roman" pitchFamily="18" charset="0"/>
              </a:rPr>
              <a:t> byl také prvním člověkem, který vynalezl </a:t>
            </a:r>
            <a:r>
              <a:rPr lang="cs-CZ" sz="2400" b="1" i="1" dirty="0" smtClean="0">
                <a:solidFill>
                  <a:srgbClr val="C00000"/>
                </a:solidFill>
                <a:latin typeface="Times New Roman" pitchFamily="18" charset="0"/>
                <a:cs typeface="Times New Roman" pitchFamily="18" charset="0"/>
              </a:rPr>
              <a:t>vrtačku na zuby poháněnou nohou. </a:t>
            </a:r>
            <a:r>
              <a:rPr lang="cs-CZ" sz="2400" b="1" i="1" dirty="0" smtClean="0">
                <a:latin typeface="Times New Roman" pitchFamily="18" charset="0"/>
                <a:cs typeface="Times New Roman" pitchFamily="18" charset="0"/>
              </a:rPr>
              <a:t>Ke zmírnění bolesti pacientů používal </a:t>
            </a:r>
            <a:r>
              <a:rPr lang="cs-CZ" sz="2400" b="1" i="1" dirty="0" smtClean="0">
                <a:solidFill>
                  <a:srgbClr val="C00000"/>
                </a:solidFill>
                <a:latin typeface="Times New Roman" pitchFamily="18" charset="0"/>
                <a:cs typeface="Times New Roman" pitchFamily="18" charset="0"/>
              </a:rPr>
              <a:t>oxid dusný, neboli rajský plyn.</a:t>
            </a:r>
            <a:endParaRPr lang="cs-CZ" sz="2400" b="1" i="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p:cNvSpPr/>
          <p:nvPr/>
        </p:nvSpPr>
        <p:spPr>
          <a:xfrm>
            <a:off x="179512" y="836712"/>
            <a:ext cx="4392488" cy="1569660"/>
          </a:xfrm>
          <a:prstGeom prst="rect">
            <a:avLst/>
          </a:prstGeom>
        </p:spPr>
        <p:txBody>
          <a:bodyPr wrap="square">
            <a:spAutoFit/>
          </a:bodyPr>
          <a:lstStyle/>
          <a:p>
            <a:pPr>
              <a:buBlip>
                <a:blip r:embed="rId2"/>
              </a:buBlip>
            </a:pPr>
            <a:r>
              <a:rPr lang="cs-CZ" sz="2400" b="1" i="1" dirty="0" smtClean="0">
                <a:latin typeface="Times New Roman" pitchFamily="18" charset="0"/>
                <a:cs typeface="Times New Roman" pitchFamily="18" charset="0"/>
              </a:rPr>
              <a:t> V roce </a:t>
            </a:r>
            <a:r>
              <a:rPr lang="cs-CZ" sz="2400" b="1" i="1" dirty="0" smtClean="0">
                <a:solidFill>
                  <a:srgbClr val="C00000"/>
                </a:solidFill>
                <a:latin typeface="Times New Roman" pitchFamily="18" charset="0"/>
                <a:cs typeface="Times New Roman" pitchFamily="18" charset="0"/>
              </a:rPr>
              <a:t>1959 doktor </a:t>
            </a:r>
            <a:r>
              <a:rPr lang="cs-CZ" sz="2400" b="1" i="1" dirty="0" err="1" smtClean="0">
                <a:solidFill>
                  <a:srgbClr val="C00000"/>
                </a:solidFill>
                <a:latin typeface="Times New Roman" pitchFamily="18" charset="0"/>
                <a:cs typeface="Times New Roman" pitchFamily="18" charset="0"/>
              </a:rPr>
              <a:t>Wilmer</a:t>
            </a:r>
            <a:r>
              <a:rPr lang="cs-CZ" sz="2400" b="1" i="1" dirty="0" smtClean="0">
                <a:solidFill>
                  <a:srgbClr val="C00000"/>
                </a:solidFill>
                <a:latin typeface="Times New Roman" pitchFamily="18" charset="0"/>
                <a:cs typeface="Times New Roman" pitchFamily="18" charset="0"/>
              </a:rPr>
              <a:t> </a:t>
            </a:r>
            <a:r>
              <a:rPr lang="cs-CZ" sz="2400" b="1" i="1" dirty="0" err="1" smtClean="0">
                <a:solidFill>
                  <a:srgbClr val="C00000"/>
                </a:solidFill>
                <a:latin typeface="Times New Roman" pitchFamily="18" charset="0"/>
                <a:cs typeface="Times New Roman" pitchFamily="18" charset="0"/>
              </a:rPr>
              <a:t>Eames</a:t>
            </a:r>
            <a:r>
              <a:rPr lang="cs-CZ" sz="2400" b="1" i="1" dirty="0" smtClean="0">
                <a:solidFill>
                  <a:srgbClr val="C00000"/>
                </a:solidFill>
                <a:latin typeface="Times New Roman" pitchFamily="18" charset="0"/>
                <a:cs typeface="Times New Roman" pitchFamily="18" charset="0"/>
              </a:rPr>
              <a:t> </a:t>
            </a:r>
            <a:r>
              <a:rPr lang="cs-CZ" sz="2400" b="1" i="1" dirty="0" smtClean="0">
                <a:latin typeface="Times New Roman" pitchFamily="18" charset="0"/>
                <a:cs typeface="Times New Roman" pitchFamily="18" charset="0"/>
              </a:rPr>
              <a:t>navrhl změnu poměru rtuti a ostatních amalgamových částí </a:t>
            </a:r>
            <a:r>
              <a:rPr lang="cs-CZ" sz="2400" b="1" i="1" dirty="0" smtClean="0">
                <a:solidFill>
                  <a:srgbClr val="C00000"/>
                </a:solidFill>
                <a:latin typeface="Times New Roman" pitchFamily="18" charset="0"/>
                <a:cs typeface="Times New Roman" pitchFamily="18" charset="0"/>
              </a:rPr>
              <a:t>z 8 : 5 </a:t>
            </a:r>
            <a:r>
              <a:rPr lang="cs-CZ" sz="2400" b="1" i="1" dirty="0" smtClean="0">
                <a:latin typeface="Times New Roman" pitchFamily="18" charset="0"/>
                <a:cs typeface="Times New Roman" pitchFamily="18" charset="0"/>
              </a:rPr>
              <a:t>na </a:t>
            </a:r>
            <a:r>
              <a:rPr lang="cs-CZ" sz="2400" b="1" i="1" dirty="0" smtClean="0">
                <a:solidFill>
                  <a:srgbClr val="C00000"/>
                </a:solidFill>
                <a:latin typeface="Times New Roman" pitchFamily="18" charset="0"/>
                <a:cs typeface="Times New Roman" pitchFamily="18" charset="0"/>
              </a:rPr>
              <a:t>1 : </a:t>
            </a:r>
            <a:r>
              <a:rPr lang="cs-CZ" sz="2400" b="1" i="1" dirty="0" err="1" smtClean="0">
                <a:solidFill>
                  <a:srgbClr val="C00000"/>
                </a:solidFill>
                <a:latin typeface="Times New Roman" pitchFamily="18" charset="0"/>
                <a:cs typeface="Times New Roman" pitchFamily="18" charset="0"/>
              </a:rPr>
              <a:t>1.</a:t>
            </a:r>
            <a:r>
              <a:rPr lang="cs-CZ" sz="2400" b="1" i="1" dirty="0" smtClean="0">
                <a:solidFill>
                  <a:srgbClr val="C00000"/>
                </a:solidFill>
                <a:latin typeface="Times New Roman" pitchFamily="18" charset="0"/>
                <a:cs typeface="Times New Roman" pitchFamily="18" charset="0"/>
              </a:rPr>
              <a:t> </a:t>
            </a:r>
            <a:endParaRPr lang="cs-CZ" sz="2400" b="1" i="1" dirty="0">
              <a:solidFill>
                <a:srgbClr val="C00000"/>
              </a:solidFill>
              <a:latin typeface="Times New Roman" pitchFamily="18" charset="0"/>
              <a:cs typeface="Times New Roman" pitchFamily="18" charset="0"/>
            </a:endParaRPr>
          </a:p>
        </p:txBody>
      </p:sp>
      <p:sp>
        <p:nvSpPr>
          <p:cNvPr id="8" name="Obdélník 7"/>
          <p:cNvSpPr/>
          <p:nvPr/>
        </p:nvSpPr>
        <p:spPr>
          <a:xfrm>
            <a:off x="179512" y="2636912"/>
            <a:ext cx="4176464" cy="3785652"/>
          </a:xfrm>
          <a:prstGeom prst="rect">
            <a:avLst/>
          </a:prstGeom>
        </p:spPr>
        <p:txBody>
          <a:bodyPr wrap="square">
            <a:spAutoFit/>
          </a:bodyPr>
          <a:lstStyle/>
          <a:p>
            <a:pPr>
              <a:buBlip>
                <a:blip r:embed="rId2"/>
              </a:buBlip>
            </a:pPr>
            <a:r>
              <a:rPr lang="cs-CZ" sz="2400" b="1" i="1" dirty="0" smtClean="0">
                <a:latin typeface="Times New Roman" pitchFamily="18" charset="0"/>
                <a:cs typeface="Times New Roman" pitchFamily="18" charset="0"/>
              </a:rPr>
              <a:t> Další změna proběhla roku 1963, kdy byl představen kvalitnější amalgam </a:t>
            </a:r>
            <a:r>
              <a:rPr lang="cs-CZ" sz="2400" b="1" i="1" dirty="0" smtClean="0">
                <a:solidFill>
                  <a:srgbClr val="C00000"/>
                </a:solidFill>
                <a:latin typeface="Times New Roman" pitchFamily="18" charset="0"/>
                <a:cs typeface="Times New Roman" pitchFamily="18" charset="0"/>
              </a:rPr>
              <a:t>s vyšším obsahem mědi, </a:t>
            </a:r>
            <a:r>
              <a:rPr lang="cs-CZ" sz="2400" b="1" i="1" dirty="0" smtClean="0">
                <a:latin typeface="Times New Roman" pitchFamily="18" charset="0"/>
                <a:cs typeface="Times New Roman" pitchFamily="18" charset="0"/>
              </a:rPr>
              <a:t>který méně podléhal korozi (non-gama-2 fáze). </a:t>
            </a:r>
            <a:r>
              <a:rPr lang="cs-CZ" sz="2400" b="1" i="1" dirty="0" smtClean="0">
                <a:solidFill>
                  <a:srgbClr val="0000FF"/>
                </a:solidFill>
                <a:latin typeface="Times New Roman" pitchFamily="18" charset="0"/>
                <a:cs typeface="Times New Roman" pitchFamily="18" charset="0"/>
              </a:rPr>
              <a:t>Tento amalgam se dodnes používá</a:t>
            </a:r>
            <a:r>
              <a:rPr lang="cs-CZ" sz="2400" b="1" i="1" dirty="0" smtClean="0">
                <a:latin typeface="Times New Roman" pitchFamily="18" charset="0"/>
                <a:cs typeface="Times New Roman" pitchFamily="18" charset="0"/>
              </a:rPr>
              <a:t> a má mnohem lepší vlastnosti než </a:t>
            </a:r>
            <a:r>
              <a:rPr lang="cs-CZ" sz="2400" b="1" i="1" dirty="0" err="1" smtClean="0">
                <a:latin typeface="Times New Roman" pitchFamily="18" charset="0"/>
                <a:cs typeface="Times New Roman" pitchFamily="18" charset="0"/>
              </a:rPr>
              <a:t>gamma</a:t>
            </a:r>
            <a:r>
              <a:rPr lang="cs-CZ" sz="2400" b="1" i="1" dirty="0" smtClean="0">
                <a:latin typeface="Times New Roman" pitchFamily="18" charset="0"/>
                <a:cs typeface="Times New Roman" pitchFamily="18" charset="0"/>
              </a:rPr>
              <a:t>-2 fáze amalgam, jež má obsah mědi zredukován na pouhých 6 %.</a:t>
            </a:r>
            <a:endParaRPr lang="cs-CZ" sz="2400" b="1" i="1" dirty="0">
              <a:latin typeface="Times New Roman" pitchFamily="18" charset="0"/>
              <a:cs typeface="Times New Roman" pitchFamily="18" charset="0"/>
            </a:endParaRPr>
          </a:p>
        </p:txBody>
      </p:sp>
      <p:pic>
        <p:nvPicPr>
          <p:cNvPr id="56322" name="Picture 2" descr="http://i.iinfo.cz/images/593/zuby-4.jpg">
            <a:hlinkClick r:id="rId3"/>
          </p:cNvPr>
          <p:cNvPicPr>
            <a:picLocks noChangeAspect="1" noChangeArrowheads="1"/>
          </p:cNvPicPr>
          <p:nvPr/>
        </p:nvPicPr>
        <p:blipFill>
          <a:blip r:embed="rId4" cstate="print"/>
          <a:srcRect/>
          <a:stretch>
            <a:fillRect/>
          </a:stretch>
        </p:blipFill>
        <p:spPr bwMode="auto">
          <a:xfrm>
            <a:off x="4572000" y="836712"/>
            <a:ext cx="4572000" cy="5904656"/>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ovéPole 8"/>
          <p:cNvSpPr txBox="1"/>
          <p:nvPr/>
        </p:nvSpPr>
        <p:spPr>
          <a:xfrm>
            <a:off x="179512" y="1052736"/>
            <a:ext cx="8964488" cy="1938992"/>
          </a:xfrm>
          <a:prstGeom prst="rect">
            <a:avLst/>
          </a:prstGeom>
          <a:noFill/>
        </p:spPr>
        <p:txBody>
          <a:bodyPr wrap="square" rtlCol="0">
            <a:spAutoFit/>
          </a:bodyPr>
          <a:lstStyle/>
          <a:p>
            <a:pPr>
              <a:buBlip>
                <a:blip r:embed="rId4"/>
              </a:buBlip>
            </a:pPr>
            <a:r>
              <a:rPr lang="cs-CZ" sz="2400" b="1" i="1" dirty="0" smtClean="0">
                <a:latin typeface="Times New Roman" pitchFamily="18" charset="0"/>
                <a:cs typeface="Times New Roman" pitchFamily="18" charset="0"/>
              </a:rPr>
              <a:t> Američan </a:t>
            </a:r>
            <a:r>
              <a:rPr lang="cs-CZ" sz="2400" b="1" i="1" dirty="0" err="1" smtClean="0">
                <a:solidFill>
                  <a:srgbClr val="C00000"/>
                </a:solidFill>
                <a:latin typeface="Times New Roman" pitchFamily="18" charset="0"/>
                <a:cs typeface="Times New Roman" pitchFamily="18" charset="0"/>
              </a:rPr>
              <a:t>Bowen</a:t>
            </a:r>
            <a:r>
              <a:rPr lang="cs-CZ" sz="2400" b="1" i="1" dirty="0" smtClean="0">
                <a:solidFill>
                  <a:srgbClr val="C00000"/>
                </a:solidFill>
                <a:latin typeface="Times New Roman" pitchFamily="18" charset="0"/>
                <a:cs typeface="Times New Roman" pitchFamily="18" charset="0"/>
              </a:rPr>
              <a:t> Radar </a:t>
            </a:r>
            <a:r>
              <a:rPr lang="cs-CZ" sz="2400" b="1" i="1" dirty="0" err="1" smtClean="0">
                <a:solidFill>
                  <a:srgbClr val="C00000"/>
                </a:solidFill>
                <a:latin typeface="Times New Roman" pitchFamily="18" charset="0"/>
                <a:cs typeface="Times New Roman" pitchFamily="18" charset="0"/>
              </a:rPr>
              <a:t>Loop</a:t>
            </a:r>
            <a:r>
              <a:rPr lang="cs-CZ" sz="2400" b="1" i="1" dirty="0" smtClean="0">
                <a:solidFill>
                  <a:srgbClr val="C00000"/>
                </a:solidFill>
                <a:latin typeface="Times New Roman" pitchFamily="18" charset="0"/>
                <a:cs typeface="Times New Roman" pitchFamily="18" charset="0"/>
              </a:rPr>
              <a:t> </a:t>
            </a:r>
            <a:r>
              <a:rPr lang="cs-CZ" sz="2400" b="1" i="1" dirty="0" smtClean="0">
                <a:latin typeface="Times New Roman" pitchFamily="18" charset="0"/>
                <a:cs typeface="Times New Roman" pitchFamily="18" charset="0"/>
              </a:rPr>
              <a:t>v roce </a:t>
            </a:r>
            <a:r>
              <a:rPr lang="cs-CZ" sz="2400" b="1" i="1" dirty="0" smtClean="0">
                <a:solidFill>
                  <a:srgbClr val="0000FF"/>
                </a:solidFill>
                <a:latin typeface="Times New Roman" pitchFamily="18" charset="0"/>
                <a:cs typeface="Times New Roman" pitchFamily="18" charset="0"/>
              </a:rPr>
              <a:t>1962</a:t>
            </a:r>
            <a:r>
              <a:rPr lang="cs-CZ" sz="2400" b="1" i="1" dirty="0" smtClean="0">
                <a:latin typeface="Times New Roman" pitchFamily="18" charset="0"/>
                <a:cs typeface="Times New Roman" pitchFamily="18" charset="0"/>
              </a:rPr>
              <a:t> vyvinul </a:t>
            </a:r>
            <a:r>
              <a:rPr lang="cs-CZ" sz="2400" b="1" i="1" dirty="0" smtClean="0">
                <a:solidFill>
                  <a:srgbClr val="C00000"/>
                </a:solidFill>
                <a:latin typeface="Times New Roman" pitchFamily="18" charset="0"/>
                <a:cs typeface="Times New Roman" pitchFamily="18" charset="0"/>
              </a:rPr>
              <a:t>kompozitní výplň </a:t>
            </a:r>
            <a:r>
              <a:rPr lang="cs-CZ" sz="2400" b="1" i="1" dirty="0" smtClean="0">
                <a:latin typeface="Times New Roman" pitchFamily="18" charset="0"/>
                <a:cs typeface="Times New Roman" pitchFamily="18" charset="0"/>
              </a:rPr>
              <a:t>při hledání materiálu, který by byl z </a:t>
            </a:r>
            <a:r>
              <a:rPr lang="cs-CZ" sz="2400" b="1" i="1" dirty="0" smtClean="0">
                <a:solidFill>
                  <a:srgbClr val="0000FF"/>
                </a:solidFill>
                <a:latin typeface="Times New Roman" pitchFamily="18" charset="0"/>
                <a:cs typeface="Times New Roman" pitchFamily="18" charset="0"/>
              </a:rPr>
              <a:t>estetického hlediska podobný zubu a zároveň byl odolný proti dějům v ústní dutině. </a:t>
            </a:r>
            <a:r>
              <a:rPr lang="cs-CZ" sz="2400" b="1" i="1" dirty="0" smtClean="0">
                <a:latin typeface="Times New Roman" pitchFamily="18" charset="0"/>
                <a:cs typeface="Times New Roman" pitchFamily="18" charset="0"/>
              </a:rPr>
              <a:t>Tento materiál se skládal z </a:t>
            </a:r>
            <a:r>
              <a:rPr lang="cs-CZ" sz="2400" b="1" i="1" dirty="0" smtClean="0">
                <a:solidFill>
                  <a:srgbClr val="00CC00"/>
                </a:solidFill>
                <a:latin typeface="Times New Roman" pitchFamily="18" charset="0"/>
                <a:cs typeface="Times New Roman" pitchFamily="18" charset="0"/>
              </a:rPr>
              <a:t>adiční epoxidové pryskyřice, kyseliny </a:t>
            </a:r>
            <a:r>
              <a:rPr lang="cs-CZ" sz="2400" b="1" i="1" dirty="0" err="1" smtClean="0">
                <a:solidFill>
                  <a:srgbClr val="00CC00"/>
                </a:solidFill>
                <a:latin typeface="Times New Roman" pitchFamily="18" charset="0"/>
                <a:cs typeface="Times New Roman" pitchFamily="18" charset="0"/>
              </a:rPr>
              <a:t>methylakrylové</a:t>
            </a:r>
            <a:r>
              <a:rPr lang="cs-CZ" sz="2400" b="1" i="1" dirty="0" smtClean="0">
                <a:solidFill>
                  <a:srgbClr val="00CC00"/>
                </a:solidFill>
                <a:latin typeface="Times New Roman" pitchFamily="18" charset="0"/>
                <a:cs typeface="Times New Roman" pitchFamily="18" charset="0"/>
              </a:rPr>
              <a:t> a křemičitého prášku.</a:t>
            </a:r>
            <a:endParaRPr lang="cs-CZ" sz="2400" b="1" i="1" dirty="0">
              <a:solidFill>
                <a:srgbClr val="00CC00"/>
              </a:solidFill>
              <a:latin typeface="Times New Roman" pitchFamily="18" charset="0"/>
              <a:cs typeface="Times New Roman" pitchFamily="18" charset="0"/>
            </a:endParaRPr>
          </a:p>
        </p:txBody>
      </p:sp>
      <p:sp>
        <p:nvSpPr>
          <p:cNvPr id="12" name="TextovéPole 11"/>
          <p:cNvSpPr txBox="1">
            <a:spLocks noChangeArrowheads="1"/>
          </p:cNvSpPr>
          <p:nvPr/>
        </p:nvSpPr>
        <p:spPr bwMode="auto">
          <a:xfrm>
            <a:off x="179512" y="332656"/>
            <a:ext cx="8712968" cy="523220"/>
          </a:xfrm>
          <a:prstGeom prst="rect">
            <a:avLst/>
          </a:prstGeom>
          <a:solidFill>
            <a:schemeClr val="bg1"/>
          </a:solidFill>
          <a:ln>
            <a:solidFill>
              <a:srgbClr val="FFFF00"/>
            </a:solidFill>
            <a:headEnd/>
            <a:tailEnd/>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r>
              <a:rPr lang="cs-CZ" sz="2800" b="1" dirty="0" smtClean="0">
                <a:solidFill>
                  <a:srgbClr val="0000FF"/>
                </a:solidFill>
              </a:rPr>
              <a:t>Historie moderních výplní</a:t>
            </a:r>
            <a:endParaRPr lang="cs-CZ" sz="2800" b="1" dirty="0">
              <a:solidFill>
                <a:srgbClr val="0000FF"/>
              </a:solidFill>
              <a:latin typeface="Times New Roman" pitchFamily="18" charset="0"/>
              <a:cs typeface="Times New Roman" pitchFamily="18" charset="0"/>
            </a:endParaRPr>
          </a:p>
        </p:txBody>
      </p:sp>
      <p:sp>
        <p:nvSpPr>
          <p:cNvPr id="15" name="TextovéPole 14"/>
          <p:cNvSpPr txBox="1"/>
          <p:nvPr/>
        </p:nvSpPr>
        <p:spPr>
          <a:xfrm>
            <a:off x="179512" y="3140968"/>
            <a:ext cx="8964488" cy="1569660"/>
          </a:xfrm>
          <a:prstGeom prst="rect">
            <a:avLst/>
          </a:prstGeom>
          <a:noFill/>
        </p:spPr>
        <p:txBody>
          <a:bodyPr wrap="square" rtlCol="0">
            <a:spAutoFit/>
          </a:bodyPr>
          <a:lstStyle/>
          <a:p>
            <a:pPr>
              <a:buBlip>
                <a:blip r:embed="rId4"/>
              </a:buBlip>
            </a:pPr>
            <a:r>
              <a:rPr lang="cs-CZ" sz="2400" b="1" i="1" dirty="0" smtClean="0">
                <a:latin typeface="Times New Roman" pitchFamily="18" charset="0"/>
                <a:cs typeface="Times New Roman" pitchFamily="18" charset="0"/>
              </a:rPr>
              <a:t> V roce 1972 byly poprvé představeny </a:t>
            </a:r>
            <a:r>
              <a:rPr lang="cs-CZ" sz="2400" b="1" i="1" dirty="0" err="1" smtClean="0">
                <a:solidFill>
                  <a:srgbClr val="C00000"/>
                </a:solidFill>
                <a:latin typeface="Times New Roman" pitchFamily="18" charset="0"/>
                <a:cs typeface="Times New Roman" pitchFamily="18" charset="0"/>
              </a:rPr>
              <a:t>skloionomerní</a:t>
            </a:r>
            <a:r>
              <a:rPr lang="cs-CZ" sz="2400" b="1" i="1" dirty="0" smtClean="0">
                <a:solidFill>
                  <a:srgbClr val="C00000"/>
                </a:solidFill>
                <a:latin typeface="Times New Roman" pitchFamily="18" charset="0"/>
                <a:cs typeface="Times New Roman" pitchFamily="18" charset="0"/>
              </a:rPr>
              <a:t> cementy. </a:t>
            </a:r>
            <a:r>
              <a:rPr lang="cs-CZ" sz="2400" b="1" i="1" dirty="0" smtClean="0">
                <a:latin typeface="Times New Roman" pitchFamily="18" charset="0"/>
                <a:cs typeface="Times New Roman" pitchFamily="18" charset="0"/>
              </a:rPr>
              <a:t>vynalezené </a:t>
            </a:r>
            <a:r>
              <a:rPr lang="cs-CZ" sz="2400" b="1" i="1" dirty="0" smtClean="0">
                <a:solidFill>
                  <a:srgbClr val="C00000"/>
                </a:solidFill>
                <a:latin typeface="Times New Roman" pitchFamily="18" charset="0"/>
                <a:cs typeface="Times New Roman" pitchFamily="18" charset="0"/>
              </a:rPr>
              <a:t>Alanem D. Wilsonem a Johnem W. </a:t>
            </a:r>
            <a:r>
              <a:rPr lang="cs-CZ" sz="2400" b="1" i="1" dirty="0" err="1" smtClean="0">
                <a:solidFill>
                  <a:srgbClr val="C00000"/>
                </a:solidFill>
                <a:latin typeface="Times New Roman" pitchFamily="18" charset="0"/>
                <a:cs typeface="Times New Roman" pitchFamily="18" charset="0"/>
              </a:rPr>
              <a:t>McLeanem</a:t>
            </a:r>
            <a:r>
              <a:rPr lang="cs-CZ" sz="2400" b="1" i="1" dirty="0" smtClean="0">
                <a:latin typeface="Times New Roman" pitchFamily="18" charset="0"/>
                <a:cs typeface="Times New Roman" pitchFamily="18" charset="0"/>
              </a:rPr>
              <a:t>. Jednalo se o </a:t>
            </a:r>
            <a:r>
              <a:rPr lang="cs-CZ" sz="2400" b="1" i="1" dirty="0" smtClean="0">
                <a:solidFill>
                  <a:srgbClr val="0000FF"/>
                </a:solidFill>
                <a:latin typeface="Times New Roman" pitchFamily="18" charset="0"/>
                <a:cs typeface="Times New Roman" pitchFamily="18" charset="0"/>
              </a:rPr>
              <a:t>směs tekutiny (</a:t>
            </a:r>
            <a:r>
              <a:rPr lang="cs-CZ" sz="2400" b="1" i="1" dirty="0" err="1" smtClean="0">
                <a:solidFill>
                  <a:srgbClr val="0000FF"/>
                </a:solidFill>
                <a:latin typeface="Times New Roman" pitchFamily="18" charset="0"/>
                <a:cs typeface="Times New Roman" pitchFamily="18" charset="0"/>
              </a:rPr>
              <a:t>polykarboxylové</a:t>
            </a:r>
            <a:r>
              <a:rPr lang="cs-CZ" sz="2400" b="1" i="1" dirty="0" smtClean="0">
                <a:solidFill>
                  <a:srgbClr val="0000FF"/>
                </a:solidFill>
                <a:latin typeface="Times New Roman" pitchFamily="18" charset="0"/>
                <a:cs typeface="Times New Roman" pitchFamily="18" charset="0"/>
              </a:rPr>
              <a:t> kyseliny) a prášku (křemičité sklo ve směsi s dalšími prvky)</a:t>
            </a:r>
            <a:r>
              <a:rPr lang="cs-CZ" sz="2400" b="1" i="1" dirty="0" smtClean="0">
                <a:latin typeface="Times New Roman" pitchFamily="18" charset="0"/>
                <a:cs typeface="Times New Roman" pitchFamily="18" charset="0"/>
              </a:rPr>
              <a:t> tuhnoucí na základě </a:t>
            </a:r>
            <a:r>
              <a:rPr lang="cs-CZ" sz="2400" b="1" i="1" dirty="0" err="1" smtClean="0">
                <a:latin typeface="Times New Roman" pitchFamily="18" charset="0"/>
                <a:cs typeface="Times New Roman" pitchFamily="18" charset="0"/>
              </a:rPr>
              <a:t>acidobazické</a:t>
            </a:r>
            <a:r>
              <a:rPr lang="cs-CZ" sz="2400" b="1" i="1" dirty="0" smtClean="0">
                <a:latin typeface="Times New Roman" pitchFamily="18" charset="0"/>
                <a:cs typeface="Times New Roman" pitchFamily="18" charset="0"/>
              </a:rPr>
              <a:t> reakce.</a:t>
            </a:r>
            <a:endParaRPr lang="cs-CZ" sz="2400" b="1" i="1" dirty="0">
              <a:solidFill>
                <a:srgbClr val="CC00CC"/>
              </a:solidFill>
              <a:latin typeface="Times New Roman" pitchFamily="18" charset="0"/>
              <a:cs typeface="Times New Roman" pitchFamily="18" charset="0"/>
            </a:endParaRPr>
          </a:p>
        </p:txBody>
      </p:sp>
      <p:sp>
        <p:nvSpPr>
          <p:cNvPr id="7" name="TextovéPole 6"/>
          <p:cNvSpPr txBox="1"/>
          <p:nvPr/>
        </p:nvSpPr>
        <p:spPr>
          <a:xfrm>
            <a:off x="179512" y="5157192"/>
            <a:ext cx="8964488" cy="1200329"/>
          </a:xfrm>
          <a:prstGeom prst="rect">
            <a:avLst/>
          </a:prstGeom>
          <a:noFill/>
        </p:spPr>
        <p:txBody>
          <a:bodyPr wrap="square" rtlCol="0">
            <a:spAutoFit/>
          </a:bodyPr>
          <a:lstStyle/>
          <a:p>
            <a:pPr>
              <a:buBlip>
                <a:blip r:embed="rId4"/>
              </a:buBlip>
            </a:pPr>
            <a:r>
              <a:rPr lang="cs-CZ" sz="2400" b="1" i="1" dirty="0" smtClean="0">
                <a:latin typeface="Times New Roman" pitchFamily="18" charset="0"/>
                <a:cs typeface="Times New Roman" pitchFamily="18" charset="0"/>
              </a:rPr>
              <a:t> Oba dva materiály prošly v posledních dvaceti letech mnohými změnami a jejich dnešní složení závisí pouze na výrobci. Existuje mnoho různých modifikací.</a:t>
            </a:r>
            <a:endParaRPr lang="cs-CZ" sz="2400" b="1" i="1" dirty="0">
              <a:solidFill>
                <a:srgbClr val="CC00CC"/>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bomb.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anim calcmode="lin" valueType="num">
                                      <p:cBhvr additive="base">
                                        <p:cTn id="19"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additive="base">
                                        <p:cTn id="2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AutoShape 5" descr="data:image/jpeg;base64,/9j/4AAQSkZJRgABAQAAAQABAAD/2wCEAAkGBhASEA8QEBAPDxUQEA0QEBAPDw8NDw8PFBAVFBQQFBUXGyYeFxkjGRQUHy8gIycpLCwsFR4xNTAqNSYrLCkBCQoKDgwOGg8PGikfHyUsKS0tLCwpKSksLCkpKikpLCksKSwsKSwpLCksKSkpLCwpKSwpLCwpKSwpKSksKSwsLP/AABEIAJwA0AMBIgACEQEDEQH/xAAbAAACAwEBAQAAAAAAAAAAAAADBAABBQIGB//EADYQAAIBAwIEBAUDAwMFAAAAAAABAgMEESExBRJBURQiYXETMoGRsQah8CPB0Qey4RVCUmJy/8QAGwEAAgMBAQEAAAAAAAAAAAAAAgQBAwUABgf/xAAvEQACAgAFAwIEBQUAAAAAAAAAAQIDBBESITETQVEFMiJhcYFCobHB0RQjM2KR/9oADAMBAAIRAxEAPwD6YWiHFSqkss865ZLNjoQ6Qn/1CJa4hEp68PJOljhEKq/iX4+IXXh5I0sbJgVjfRHKKyhmiDv9m4Enp5KIXcR5VndfgVhfJvC+pE105qEtmSt1mhkgrPiEc4QWd3FAa4ZN58E6WGLQv4yJPGRB60PJOljBBfxiJ42JPWgnyRpYwQBSvIyzh7LLJ4tB9SOSefJ2lhyYF/GRJ4xEdaHk7SxgjAxu0c+MiE7IpJtkaWHJkX8ZEnjEd1Y+TtLDkKpzyso6LE8wRcVv/lGhW/8AlEbvYy2PJkZImUU2eezG8jtSKdcBOqSzoupNR6dfYsqhK2ahHlhOKSzZscLt3LzM36FH/kBZW6SSRoNKMX0xrI+iYaiOFpUF9zFts1szOM3KjDHWX4MiNPlj6y/ZDE5OrUc3stvYBczy39keYx+I1t3LvtH6d39x6iOSUQdtTzP2DVHls6tIYi5ehwlp7sz5LRRGPnNl/Mjhgqk3ovUNIFRhmaFlvJLywkthqoscq9MgZB6683ssAJjWLa6ryAhwXw75prvFnUicMXmfrodzQT3w8X83/JH4mgZaOWdRKE9w8juCOO69QkTmovN7ob5p+j/Ur7nJWTopopQSNGz2GMALLYYNmr2oVlyKivEPlGhPiXyil/8AjYceTHkwU5EnIBUmedH4oqW56fgfD+WKbWr1f+DJ4NY88uZrRfk9fbUdj13oeB0R/qJ9+BDG3fgQe3p4Wft7mfxq6eFTW8tZf4NKvWUIuT2itDAoZlKVSXV5NDH2t/2o8y5+S7idEd9Rc/JDC+olu0GuZ5YO3hlnksTZ1rVGPHCNSC0rMZqaU8egutkMXzxhdgEtgsW8p6V2WREQNRh+H09ReZoWEcP6AYNa74r5hz2iCqLzSAVQrfml9fyCqAXSznJ/NkQWwXh6wdVl5pL1KtEd3UfO/VJjUFnhX8n+wD94u0XFallIVRYGOay2ZeC5LMWPULUpR8r9CqQMoshQEaFmtBgBabBzZq9qFZciuRLib8o5kR4o/KKX/wCNlkPcYNSQOlTc5JLqzmctTb4BYZ8/fYzPT8I8Tcodu/0HLbFXBs2OGWShFJL+dzZpR0A29HHQu9ufhwb67RXeR9Ak41wyXCRgtubM7itbnmqUdo6v3BV2orC6FUIcur+aWrf5Qtd1NTzGNsddbnL3T/JeDQrh28AG+ozZx1Fkh6gsRbMbBx1XJ+N/+DUuMgF3PL+oObJU+ZFTKLJuUmyYo4iss0bVaZEqEdTQpLy/cd9PjnY34TBs4EesgczuL1ZzJCM+Qoh7fYLex80X3QOjsHv15YP6fsamGWeHsX0ZVL3IUkjnB2zkQT3LQi2Oo7HMGdxQ9hZabEVy4ARjuvUh3OOJe5TRFkdM2jk9h+02GGAtNg7NSr2oWlyI5M/i78g82Z/F35BS/wBjLq18RhW1LnnFfzB7Lh7UUjyfCqbdRfX+x6FVOV4zsPehqMKnLywcbm2keid7BLV69upn3EuZp6rCePT1M11Wnn1H7auno/qegShLZmek47gKtTRvbTEV6GdN5l9TX4pbpR5o7LBixl5voeN9a1RuSfg0cO9UQ9NDctIgKEctINcvGFsL4WLhTO37Fst2kJyfmKkcKepcXqZje5dkMUImi9IP/wCROitjRuKX9OT7I3fTK267JrwK2yyaRiwepCo7kT1MRjK4GqWw7dw/o57OLE6RouOaUl/6P8ZN30yOuNkf9RW3bJmR0RyyQkVJmQ+RhcBoBIbgqbCp/kZreTTK2S5Xyvs8AcGpO3Uqc8bpcyMxbGl6hS4WKXkrrlmh+02DsDabBmX1exFUuTPZncX+Q0ZCHEKbkkl1FbIuUWkXweTzEuC2z1l30X+Tvid/yvljvjfsPVGqNJJfNJYXt3POVMyk+vQPF2/0lccLW/i7/cmC6snN8Ho+H1k6fm+bljyru3uG5nB8r75fv2FrOlyR+I9o4UfV9/ohK4qybevXPq/U07sbXha4695C6qcpPI2L3iK+G49XgzaMW3lf8C9GnzPV6LVv+w7T556JeWKzhLRRRkTz9Qn1rNlwkXxgqlpQ5bSxuVxCvnHXlWMgoz0+2C50XyuWMxzhvs2Nyw+rDdCv6kcSzYhSlqw8BdU+WbW6ayvYNIwsNg5W2NS2UeRiUskNU7h6YQ3O/fI4YxzdRGHKlHD1eW/T0DwpqWmT1WGw6jW648MSsazzfYUk2msnUWN3lhyYT1i0sPtLsIQPM+oYN4WeXZjdU1OOaNCnsalnNbZ3TX7YMmm9BqlI2vR8PZHOcls0K3yT2Mx6Sa9WinI1alpCW6w+63My7tpQeHs9n0fp7mfjvTraM55ZxLqrYz2OqUg6YpSmNw7i1EHY1GIctjStK2N+qwzNlT5W0+7x6oNRnkdjSUlqs/k9TfhHfUop7oRU9DA2mwcqNu46dOjLYioSgtMuQm890ZkglKgvmlskzmlHLOuMVOWnyLTO/sdU1VGV0uFx9Q3u9KPP8SvOeTk/aK7I54Za80l/PqL1NWkumxrU0qdPPWWi9urMHDN23Svtey+J/shxvTHSjq8rpvlj8sdI+vd/UzKs/MwzYpNZl9RK/ESvsc5dwoR0oetNYt93+w5SX0XcTtppPAzK5xGS77ex6DBuM6I78FUtpHTrpeuo9VvofCUFhuLXTdd0+hhKe2fcYk1q1ouibyO1XOtNAyhmdOqsxz7HHO29NcilatqHtrhLlkt0/uK4ayFtk4fPP8iZJpJhZzawtcrf3GbCbc0tOm5l1Kzcm28Z1G7e7SgopPmy8y/BpUrRLNFcviRp3fEMtxb0T26ZM63nz1GvXP0Ebi51/cPwmoud+39xPHWwxF9dT85kwg4RbNnIaWmNtVnQVydwRsxW4s+ByjLVBr+1zFpprKzFvuDtqXXK0116jN1PMY475a7dNxqUFOOmXDKM2pZo8sptfzqaUtIxXfBizuF8Wa6c0v8AcbFWWVFrseV9KglbYvH8mld2GKC0bzjGy75HqEzFjX/YftauWsdcYPSVyEZxNuVPK91+5ntGjRllexn1Jav3Yri1tmDX4AWsEk5PoZvFqnlbZo3FT/tXTf3MrieqwZOOl/b6ceF+ozXnnqMuwoNyz3f2XVhbmrmWmy0XsGX9OnpvPRekerFDCxD6NSp7vd/shyHxPM5nLCbOKC3b6krPZBoozS0phFNP5isE5S6jEToecTmkypyh0OJ1mXVovdfYE5DFuPts+REYpApnDbw0njKeG+ja0f3DLL2CwodxWq2VUtcQ2kz5RxHhd3GpJ1vjc2V5lKUoy9Vg9b+jLm65JqvzuKUfhyqZ5s/+OuuMHqq1DP0FXHubD9YslHTkVLDxTzBz5tWEsrpwmm9tUyi/h5MyF8o2KzvmXOKayPR866amTffqu3oy5XLmln5YLna98bF0qjjBxbbWH7o8Zffp+4UZqi48zbaqYznXVtPqewo9UonHVnkzNnRJPI93w39aW85qGZQbaXnjypt9Mm9f3qhSlJ9tPWXY+X8L4FW5IxryWdOaSWG1nOEu+h6W8u5TxnRRWEs5wu79Q8T6zTXW9Dzl2BrwrcviEZTeW+7ybdhec1Plb1iZHIHtKeunZnlcLjXRZ1PPJo2VqSyE/wBRfquFv5UuaT2ijAt/9Q7hPRU49VFtt+25scW/Svxqjqxkoywk1LPK/ZowrT/SuXxviTqxSzzYzKbbPS1+p1vcRlXlsfVP0n+oXcUHOS5WvfDY/JiHBbOFKkoQWi6vVv1Y7JhzvdyTF9OTFnIVvFiOWNIXvaeY6GXa2otrkujyZNxW5nnZLCS7I4QVWcuxcrSWNjBnG2yTlJbsaUkhWmsyb+wbAWjYSS2CeCl2A6U/AWpAEjpBvBy7Fq0l2J6U/BGpATidNMa8JLsU7OXY7pT8E60LRh6FsYVnLsR2UiejPwTrQsczppjngpdivAy7EdGfg7WhFW6CRpJdBtWMux0rKRPQn4O1oW5QdS37D/g2X4KQaon4O6iMlwZxymx4F9iLh/oF0Z+AdaMqnRb6DlKhgajZPsdq0YcaJ+DnYgKWhxJDXhZFeFl2GI1yXYqbQ1YvyjaQG1p4QfJtV+1CsuRMtFFooYRaRfKiIsgkmC0iEOOLwXgrJZxxMF4IQk4mCYIQk4mC8EIScWkTBCEkEwQhDsiCELRAjsyYIWQJIgrBMFsoI4hMlEJIP//Z"/>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61442" name="Picture 2" descr="Soubor:ZMO0594-004.jpg">
            <a:hlinkClick r:id="rId3"/>
          </p:cNvPr>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sp>
        <p:nvSpPr>
          <p:cNvPr id="6" name="TextovéPole 5"/>
          <p:cNvSpPr txBox="1"/>
          <p:nvPr/>
        </p:nvSpPr>
        <p:spPr>
          <a:xfrm>
            <a:off x="0" y="6396335"/>
            <a:ext cx="3563888" cy="461665"/>
          </a:xfrm>
          <a:prstGeom prst="rect">
            <a:avLst/>
          </a:prstGeom>
          <a:solidFill>
            <a:schemeClr val="bg1"/>
          </a:solidFill>
        </p:spPr>
        <p:txBody>
          <a:bodyPr wrap="square" rtlCol="0">
            <a:spAutoFit/>
          </a:bodyPr>
          <a:lstStyle/>
          <a:p>
            <a:r>
              <a:rPr lang="cs-CZ" sz="2400" b="1" i="1" dirty="0" smtClean="0">
                <a:latin typeface="Times New Roman" pitchFamily="18" charset="0"/>
                <a:cs typeface="Times New Roman" pitchFamily="18" charset="0"/>
              </a:rPr>
              <a:t>Leptání zubní skloviny.</a:t>
            </a:r>
            <a:endParaRPr lang="cs-CZ" sz="2400" b="1" i="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AutoShape 5" descr="data:image/jpeg;base64,/9j/4AAQSkZJRgABAQAAAQABAAD/2wCEAAkGBhASEA8QEBAPDxUQEA0QEBAPDw8NDw8PFBAVFBQQFBUXGyYeFxkjGRQUHy8gIycpLCwsFR4xNTAqNSYrLCkBCQoKDgwOGg8PGikfHyUsKS0tLCwpKSksLCkpKikpLCksKSwsKSwpLCksKSkpLCwpKSwpLCwpKSwpKSksKSwsLP/AABEIAJwA0AMBIgACEQEDEQH/xAAbAAACAwEBAQAAAAAAAAAAAAADBAABBQIGB//EADYQAAIBAwIEBAUDAwMFAAAAAAABAgMEESExBRJBURQiYXETMoGRsQah8CPB0Qey4RVCUmJy/8QAGwEAAgMBAQEAAAAAAAAAAAAAAgQBAwUABgf/xAAvEQACAgAFAwIEBQUAAAAAAAAAAQIDBBESITETQVEFMiJhcYFCobHB0RQjM2KR/9oADAMBAAIRAxEAPwD6YWiHFSqkss865ZLNjoQ6Qn/1CJa4hEp68PJOljhEKq/iX4+IXXh5I0sbJgVjfRHKKyhmiDv9m4Enp5KIXcR5VndfgVhfJvC+pE105qEtmSt1mhkgrPiEc4QWd3FAa4ZN58E6WGLQv4yJPGRB60PJOljBBfxiJ42JPWgnyRpYwQBSvIyzh7LLJ4tB9SOSefJ2lhyYF/GRJ4xEdaHk7SxgjAxu0c+MiE7IpJtkaWHJkX8ZEnjEd1Y+TtLDkKpzyso6LE8wRcVv/lGhW/8AlEbvYy2PJkZImUU2eezG8jtSKdcBOqSzoupNR6dfYsqhK2ahHlhOKSzZscLt3LzM36FH/kBZW6SSRoNKMX0xrI+iYaiOFpUF9zFts1szOM3KjDHWX4MiNPlj6y/ZDE5OrUc3stvYBczy39keYx+I1t3LvtH6d39x6iOSUQdtTzP2DVHls6tIYi5ehwlp7sz5LRRGPnNl/Mjhgqk3ovUNIFRhmaFlvJLywkthqoscq9MgZB6683ssAJjWLa6ryAhwXw75prvFnUicMXmfrodzQT3w8X83/JH4mgZaOWdRKE9w8juCOO69QkTmovN7ob5p+j/Ur7nJWTopopQSNGz2GMALLYYNmr2oVlyKivEPlGhPiXyil/8AjYceTHkwU5EnIBUmedH4oqW56fgfD+WKbWr1f+DJ4NY88uZrRfk9fbUdj13oeB0R/qJ9+BDG3fgQe3p4Wft7mfxq6eFTW8tZf4NKvWUIuT2itDAoZlKVSXV5NDH2t/2o8y5+S7idEd9Rc/JDC+olu0GuZ5YO3hlnksTZ1rVGPHCNSC0rMZqaU8egutkMXzxhdgEtgsW8p6V2WREQNRh+H09ReZoWEcP6AYNa74r5hz2iCqLzSAVQrfml9fyCqAXSznJ/NkQWwXh6wdVl5pL1KtEd3UfO/VJjUFnhX8n+wD94u0XFallIVRYGOay2ZeC5LMWPULUpR8r9CqQMoshQEaFmtBgBabBzZq9qFZciuRLib8o5kR4o/KKX/wCNlkPcYNSQOlTc5JLqzmctTb4BYZ8/fYzPT8I8Tcodu/0HLbFXBs2OGWShFJL+dzZpR0A29HHQu9ufhwb67RXeR9Ak41wyXCRgtubM7itbnmqUdo6v3BV2orC6FUIcur+aWrf5Qtd1NTzGNsddbnL3T/JeDQrh28AG+ozZx1Fkh6gsRbMbBx1XJ+N/+DUuMgF3PL+oObJU+ZFTKLJuUmyYo4iss0bVaZEqEdTQpLy/cd9PjnY34TBs4EesgczuL1ZzJCM+Qoh7fYLex80X3QOjsHv15YP6fsamGWeHsX0ZVL3IUkjnB2zkQT3LQi2Oo7HMGdxQ9hZabEVy4ARjuvUh3OOJe5TRFkdM2jk9h+02GGAtNg7NSr2oWlyI5M/i78g82Z/F35BS/wBjLq18RhW1LnnFfzB7Lh7UUjyfCqbdRfX+x6FVOV4zsPehqMKnLywcbm2keid7BLV69upn3EuZp6rCePT1M11Wnn1H7auno/qegShLZmek47gKtTRvbTEV6GdN5l9TX4pbpR5o7LBixl5voeN9a1RuSfg0cO9UQ9NDctIgKEctINcvGFsL4WLhTO37Fst2kJyfmKkcKepcXqZje5dkMUImi9IP/wCROitjRuKX9OT7I3fTK267JrwK2yyaRiwepCo7kT1MRjK4GqWw7dw/o57OLE6RouOaUl/6P8ZN30yOuNkf9RW3bJmR0RyyQkVJmQ+RhcBoBIbgqbCp/kZreTTK2S5Xyvs8AcGpO3Uqc8bpcyMxbGl6hS4WKXkrrlmh+02DsDabBmX1exFUuTPZncX+Q0ZCHEKbkkl1FbIuUWkXweTzEuC2z1l30X+Tvid/yvljvjfsPVGqNJJfNJYXt3POVMyk+vQPF2/0lccLW/i7/cmC6snN8Ho+H1k6fm+bljyru3uG5nB8r75fv2FrOlyR+I9o4UfV9/ohK4qybevXPq/U07sbXha4695C6qcpPI2L3iK+G49XgzaMW3lf8C9GnzPV6LVv+w7T556JeWKzhLRRRkTz9Qn1rNlwkXxgqlpQ5bSxuVxCvnHXlWMgoz0+2C50XyuWMxzhvs2Nyw+rDdCv6kcSzYhSlqw8BdU+WbW6ayvYNIwsNg5W2NS2UeRiUskNU7h6YQ3O/fI4YxzdRGHKlHD1eW/T0DwpqWmT1WGw6jW648MSsazzfYUk2msnUWN3lhyYT1i0sPtLsIQPM+oYN4WeXZjdU1OOaNCnsalnNbZ3TX7YMmm9BqlI2vR8PZHOcls0K3yT2Mx6Sa9WinI1alpCW6w+63My7tpQeHs9n0fp7mfjvTraM55ZxLqrYz2OqUg6YpSmNw7i1EHY1GIctjStK2N+qwzNlT5W0+7x6oNRnkdjSUlqs/k9TfhHfUop7oRU9DA2mwcqNu46dOjLYioSgtMuQm890ZkglKgvmlskzmlHLOuMVOWnyLTO/sdU1VGV0uFx9Q3u9KPP8SvOeTk/aK7I54Za80l/PqL1NWkumxrU0qdPPWWi9urMHDN23Svtey+J/shxvTHSjq8rpvlj8sdI+vd/UzKs/MwzYpNZl9RK/ESvsc5dwoR0oetNYt93+w5SX0XcTtppPAzK5xGS77ex6DBuM6I78FUtpHTrpeuo9VvofCUFhuLXTdd0+hhKe2fcYk1q1ouibyO1XOtNAyhmdOqsxz7HHO29NcilatqHtrhLlkt0/uK4ayFtk4fPP8iZJpJhZzawtcrf3GbCbc0tOm5l1Kzcm28Z1G7e7SgopPmy8y/BpUrRLNFcviRp3fEMtxb0T26ZM63nz1GvXP0Ebi51/cPwmoud+39xPHWwxF9dT85kwg4RbNnIaWmNtVnQVydwRsxW4s+ByjLVBr+1zFpprKzFvuDtqXXK0116jN1PMY475a7dNxqUFOOmXDKM2pZo8sptfzqaUtIxXfBizuF8Wa6c0v8AcbFWWVFrseV9KglbYvH8mld2GKC0bzjGy75HqEzFjX/YftauWsdcYPSVyEZxNuVPK91+5ntGjRllexn1Jav3Yri1tmDX4AWsEk5PoZvFqnlbZo3FT/tXTf3MrieqwZOOl/b6ceF+ozXnnqMuwoNyz3f2XVhbmrmWmy0XsGX9OnpvPRekerFDCxD6NSp7vd/shyHxPM5nLCbOKC3b6krPZBoozS0phFNP5isE5S6jEToecTmkypyh0OJ1mXVovdfYE5DFuPts+REYpApnDbw0njKeG+ja0f3DLL2CwodxWq2VUtcQ2kz5RxHhd3GpJ1vjc2V5lKUoy9Vg9b+jLm65JqvzuKUfhyqZ5s/+OuuMHqq1DP0FXHubD9YslHTkVLDxTzBz5tWEsrpwmm9tUyi/h5MyF8o2KzvmXOKayPR866amTffqu3oy5XLmln5YLna98bF0qjjBxbbWH7o8Zffp+4UZqi48zbaqYznXVtPqewo9UonHVnkzNnRJPI93w39aW85qGZQbaXnjypt9Mm9f3qhSlJ9tPWXY+X8L4FW5IxryWdOaSWG1nOEu+h6W8u5TxnRRWEs5wu79Q8T6zTXW9Dzl2BrwrcviEZTeW+7ybdhec1Plb1iZHIHtKeunZnlcLjXRZ1PPJo2VqSyE/wBRfquFv5UuaT2ijAt/9Q7hPRU49VFtt+25scW/Svxqjqxkoywk1LPK/ZowrT/SuXxviTqxSzzYzKbbPS1+p1vcRlXlsfVP0n+oXcUHOS5WvfDY/JiHBbOFKkoQWi6vVv1Y7JhzvdyTF9OTFnIVvFiOWNIXvaeY6GXa2otrkujyZNxW5nnZLCS7I4QVWcuxcrSWNjBnG2yTlJbsaUkhWmsyb+wbAWjYSS2CeCl2A6U/AWpAEjpBvBy7Fq0l2J6U/BGpATidNMa8JLsU7OXY7pT8E60LRh6FsYVnLsR2UiejPwTrQsczppjngpdivAy7EdGfg7WhFW6CRpJdBtWMux0rKRPQn4O1oW5QdS37D/g2X4KQaon4O6iMlwZxymx4F9iLh/oF0Z+AdaMqnRb6DlKhgajZPsdq0YcaJ+DnYgKWhxJDXhZFeFl2GI1yXYqbQ1YvyjaQG1p4QfJtV+1CsuRMtFFooYRaRfKiIsgkmC0iEOOLwXgrJZxxMF4IQk4mCYIQk4mC8EIScWkTBCEkEwQhDsiCELRAjsyYIWQJIgrBMFsoI4hMlEJIP//Z"/>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7" name="TextovéPole 6"/>
          <p:cNvSpPr txBox="1"/>
          <p:nvPr/>
        </p:nvSpPr>
        <p:spPr>
          <a:xfrm>
            <a:off x="0" y="5085185"/>
            <a:ext cx="3563888" cy="461665"/>
          </a:xfrm>
          <a:prstGeom prst="rect">
            <a:avLst/>
          </a:prstGeom>
          <a:solidFill>
            <a:schemeClr val="bg1"/>
          </a:solidFill>
        </p:spPr>
        <p:txBody>
          <a:bodyPr wrap="square" rtlCol="0">
            <a:spAutoFit/>
          </a:bodyPr>
          <a:lstStyle/>
          <a:p>
            <a:r>
              <a:rPr lang="cs-CZ" sz="2400" b="1" i="1" dirty="0" smtClean="0">
                <a:latin typeface="Times New Roman" pitchFamily="18" charset="0"/>
                <a:cs typeface="Times New Roman" pitchFamily="18" charset="0"/>
              </a:rPr>
              <a:t>Kompozitní zubní výplň.</a:t>
            </a:r>
            <a:endParaRPr lang="cs-CZ" sz="2400" b="1" i="1" dirty="0">
              <a:solidFill>
                <a:srgbClr val="0000FF"/>
              </a:solidFill>
              <a:latin typeface="Times New Roman" pitchFamily="18" charset="0"/>
              <a:cs typeface="Times New Roman" pitchFamily="18" charset="0"/>
            </a:endParaRPr>
          </a:p>
        </p:txBody>
      </p:sp>
      <p:pic>
        <p:nvPicPr>
          <p:cNvPr id="62466" name="Picture 2" descr="Soubor:ZMO0594-005.jpg">
            <a:hlinkClick r:id="rId3"/>
          </p:cNvPr>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sp>
        <p:nvSpPr>
          <p:cNvPr id="6" name="TextovéPole 5"/>
          <p:cNvSpPr txBox="1"/>
          <p:nvPr/>
        </p:nvSpPr>
        <p:spPr>
          <a:xfrm>
            <a:off x="0" y="6396335"/>
            <a:ext cx="2627784" cy="461665"/>
          </a:xfrm>
          <a:prstGeom prst="rect">
            <a:avLst/>
          </a:prstGeom>
          <a:solidFill>
            <a:schemeClr val="bg1"/>
          </a:solidFill>
        </p:spPr>
        <p:txBody>
          <a:bodyPr wrap="square" rtlCol="0">
            <a:spAutoFit/>
          </a:bodyPr>
          <a:lstStyle/>
          <a:p>
            <a:r>
              <a:rPr lang="cs-CZ" sz="2400" b="1" i="1" dirty="0" smtClean="0">
                <a:latin typeface="Times New Roman" pitchFamily="18" charset="0"/>
                <a:cs typeface="Times New Roman" pitchFamily="18" charset="0"/>
              </a:rPr>
              <a:t>Zub po naleptání.</a:t>
            </a:r>
            <a:endParaRPr lang="cs-CZ" sz="2400" b="1" i="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AutoShape 5" descr="data:image/jpeg;base64,/9j/4AAQSkZJRgABAQAAAQABAAD/2wCEAAkGBhASEA8QEBAPDxUQEA0QEBAPDw8NDw8PFBAVFBQQFBUXGyYeFxkjGRQUHy8gIycpLCwsFR4xNTAqNSYrLCkBCQoKDgwOGg8PGikfHyUsKS0tLCwpKSksLCkpKikpLCksKSwsKSwpLCksKSkpLCwpKSwpLCwpKSwpKSksKSwsLP/AABEIAJwA0AMBIgACEQEDEQH/xAAbAAACAwEBAQAAAAAAAAAAAAADBAABBQIGB//EADYQAAIBAwIEBAUDAwMFAAAAAAABAgMEESExBRJBURQiYXETMoGRsQah8CPB0Qey4RVCUmJy/8QAGwEAAgMBAQEAAAAAAAAAAAAAAgQBAwUABgf/xAAvEQACAgAFAwIEBQUAAAAAAAAAAQIDBBESITETQVEFMiJhcYFCobHB0RQjM2KR/9oADAMBAAIRAxEAPwD6YWiHFSqkss865ZLNjoQ6Qn/1CJa4hEp68PJOljhEKq/iX4+IXXh5I0sbJgVjfRHKKyhmiDv9m4Enp5KIXcR5VndfgVhfJvC+pE105qEtmSt1mhkgrPiEc4QWd3FAa4ZN58E6WGLQv4yJPGRB60PJOljBBfxiJ42JPWgnyRpYwQBSvIyzh7LLJ4tB9SOSefJ2lhyYF/GRJ4xEdaHk7SxgjAxu0c+MiE7IpJtkaWHJkX8ZEnjEd1Y+TtLDkKpzyso6LE8wRcVv/lGhW/8AlEbvYy2PJkZImUU2eezG8jtSKdcBOqSzoupNR6dfYsqhK2ahHlhOKSzZscLt3LzM36FH/kBZW6SSRoNKMX0xrI+iYaiOFpUF9zFts1szOM3KjDHWX4MiNPlj6y/ZDE5OrUc3stvYBczy39keYx+I1t3LvtH6d39x6iOSUQdtTzP2DVHls6tIYi5ehwlp7sz5LRRGPnNl/Mjhgqk3ovUNIFRhmaFlvJLywkthqoscq9MgZB6683ssAJjWLa6ryAhwXw75prvFnUicMXmfrodzQT3w8X83/JH4mgZaOWdRKE9w8juCOO69QkTmovN7ob5p+j/Ur7nJWTopopQSNGz2GMALLYYNmr2oVlyKivEPlGhPiXyil/8AjYceTHkwU5EnIBUmedH4oqW56fgfD+WKbWr1f+DJ4NY88uZrRfk9fbUdj13oeB0R/qJ9+BDG3fgQe3p4Wft7mfxq6eFTW8tZf4NKvWUIuT2itDAoZlKVSXV5NDH2t/2o8y5+S7idEd9Rc/JDC+olu0GuZ5YO3hlnksTZ1rVGPHCNSC0rMZqaU8egutkMXzxhdgEtgsW8p6V2WREQNRh+H09ReZoWEcP6AYNa74r5hz2iCqLzSAVQrfml9fyCqAXSznJ/NkQWwXh6wdVl5pL1KtEd3UfO/VJjUFnhX8n+wD94u0XFallIVRYGOay2ZeC5LMWPULUpR8r9CqQMoshQEaFmtBgBabBzZq9qFZciuRLib8o5kR4o/KKX/wCNlkPcYNSQOlTc5JLqzmctTb4BYZ8/fYzPT8I8Tcodu/0HLbFXBs2OGWShFJL+dzZpR0A29HHQu9ufhwb67RXeR9Ak41wyXCRgtubM7itbnmqUdo6v3BV2orC6FUIcur+aWrf5Qtd1NTzGNsddbnL3T/JeDQrh28AG+ozZx1Fkh6gsRbMbBx1XJ+N/+DUuMgF3PL+oObJU+ZFTKLJuUmyYo4iss0bVaZEqEdTQpLy/cd9PjnY34TBs4EesgczuL1ZzJCM+Qoh7fYLex80X3QOjsHv15YP6fsamGWeHsX0ZVL3IUkjnB2zkQT3LQi2Oo7HMGdxQ9hZabEVy4ARjuvUh3OOJe5TRFkdM2jk9h+02GGAtNg7NSr2oWlyI5M/i78g82Z/F35BS/wBjLq18RhW1LnnFfzB7Lh7UUjyfCqbdRfX+x6FVOV4zsPehqMKnLywcbm2keid7BLV69upn3EuZp6rCePT1M11Wnn1H7auno/qegShLZmek47gKtTRvbTEV6GdN5l9TX4pbpR5o7LBixl5voeN9a1RuSfg0cO9UQ9NDctIgKEctINcvGFsL4WLhTO37Fst2kJyfmKkcKepcXqZje5dkMUImi9IP/wCROitjRuKX9OT7I3fTK267JrwK2yyaRiwepCo7kT1MRjK4GqWw7dw/o57OLE6RouOaUl/6P8ZN30yOuNkf9RW3bJmR0RyyQkVJmQ+RhcBoBIbgqbCp/kZreTTK2S5Xyvs8AcGpO3Uqc8bpcyMxbGl6hS4WKXkrrlmh+02DsDabBmX1exFUuTPZncX+Q0ZCHEKbkkl1FbIuUWkXweTzEuC2z1l30X+Tvid/yvljvjfsPVGqNJJfNJYXt3POVMyk+vQPF2/0lccLW/i7/cmC6snN8Ho+H1k6fm+bljyru3uG5nB8r75fv2FrOlyR+I9o4UfV9/ohK4qybevXPq/U07sbXha4695C6qcpPI2L3iK+G49XgzaMW3lf8C9GnzPV6LVv+w7T556JeWKzhLRRRkTz9Qn1rNlwkXxgqlpQ5bSxuVxCvnHXlWMgoz0+2C50XyuWMxzhvs2Nyw+rDdCv6kcSzYhSlqw8BdU+WbW6ayvYNIwsNg5W2NS2UeRiUskNU7h6YQ3O/fI4YxzdRGHKlHD1eW/T0DwpqWmT1WGw6jW648MSsazzfYUk2msnUWN3lhyYT1i0sPtLsIQPM+oYN4WeXZjdU1OOaNCnsalnNbZ3TX7YMmm9BqlI2vR8PZHOcls0K3yT2Mx6Sa9WinI1alpCW6w+63My7tpQeHs9n0fp7mfjvTraM55ZxLqrYz2OqUg6YpSmNw7i1EHY1GIctjStK2N+qwzNlT5W0+7x6oNRnkdjSUlqs/k9TfhHfUop7oRU9DA2mwcqNu46dOjLYioSgtMuQm890ZkglKgvmlskzmlHLOuMVOWnyLTO/sdU1VGV0uFx9Q3u9KPP8SvOeTk/aK7I54Za80l/PqL1NWkumxrU0qdPPWWi9urMHDN23Svtey+J/shxvTHSjq8rpvlj8sdI+vd/UzKs/MwzYpNZl9RK/ESvsc5dwoR0oetNYt93+w5SX0XcTtppPAzK5xGS77ex6DBuM6I78FUtpHTrpeuo9VvofCUFhuLXTdd0+hhKe2fcYk1q1ouibyO1XOtNAyhmdOqsxz7HHO29NcilatqHtrhLlkt0/uK4ayFtk4fPP8iZJpJhZzawtcrf3GbCbc0tOm5l1Kzcm28Z1G7e7SgopPmy8y/BpUrRLNFcviRp3fEMtxb0T26ZM63nz1GvXP0Ebi51/cPwmoud+39xPHWwxF9dT85kwg4RbNnIaWmNtVnQVydwRsxW4s+ByjLVBr+1zFpprKzFvuDtqXXK0116jN1PMY475a7dNxqUFOOmXDKM2pZo8sptfzqaUtIxXfBizuF8Wa6c0v8AcbFWWVFrseV9KglbYvH8mld2GKC0bzjGy75HqEzFjX/YftauWsdcYPSVyEZxNuVPK91+5ntGjRllexn1Jav3Yri1tmDX4AWsEk5PoZvFqnlbZo3FT/tXTf3MrieqwZOOl/b6ceF+ozXnnqMuwoNyz3f2XVhbmrmWmy0XsGX9OnpvPRekerFDCxD6NSp7vd/shyHxPM5nLCbOKC3b6krPZBoozS0phFNP5isE5S6jEToecTmkypyh0OJ1mXVovdfYE5DFuPts+REYpApnDbw0njKeG+ja0f3DLL2CwodxWq2VUtcQ2kz5RxHhd3GpJ1vjc2V5lKUoy9Vg9b+jLm65JqvzuKUfhyqZ5s/+OuuMHqq1DP0FXHubD9YslHTkVLDxTzBz5tWEsrpwmm9tUyi/h5MyF8o2KzvmXOKayPR866amTffqu3oy5XLmln5YLna98bF0qjjBxbbWH7o8Zffp+4UZqi48zbaqYznXVtPqewo9UonHVnkzNnRJPI93w39aW85qGZQbaXnjypt9Mm9f3qhSlJ9tPWXY+X8L4FW5IxryWdOaSWG1nOEu+h6W8u5TxnRRWEs5wu79Q8T6zTXW9Dzl2BrwrcviEZTeW+7ybdhec1Plb1iZHIHtKeunZnlcLjXRZ1PPJo2VqSyE/wBRfquFv5UuaT2ijAt/9Q7hPRU49VFtt+25scW/Svxqjqxkoywk1LPK/ZowrT/SuXxviTqxSzzYzKbbPS1+p1vcRlXlsfVP0n+oXcUHOS5WvfDY/JiHBbOFKkoQWi6vVv1Y7JhzvdyTF9OTFnIVvFiOWNIXvaeY6GXa2otrkujyZNxW5nnZLCS7I4QVWcuxcrSWNjBnG2yTlJbsaUkhWmsyb+wbAWjYSS2CeCl2A6U/AWpAEjpBvBy7Fq0l2J6U/BGpATidNMa8JLsU7OXY7pT8E60LRh6FsYVnLsR2UiejPwTrQsczppjngpdivAy7EdGfg7WhFW6CRpJdBtWMux0rKRPQn4O1oW5QdS37D/g2X4KQaon4O6iMlwZxymx4F9iLh/oF0Z+AdaMqnRb6DlKhgajZPsdq0YcaJ+DnYgKWhxJDXhZFeFl2GI1yXYqbQ1YvyjaQG1p4QfJtV+1CsuRMtFFooYRaRfKiIsgkmC0iEOOLwXgrJZxxMF4IQk4mCYIQk4mC8EIScWkTBCEkEwQhDsiCELRAjsyYIWQJIgrBMFsoI4hMlEJIP//Z"/>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63492" name="Picture 4" descr="Soubor:ZMO0594-006.jpg">
            <a:hlinkClick r:id="rId3"/>
          </p:cNvPr>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sp>
        <p:nvSpPr>
          <p:cNvPr id="8" name="TextovéPole 7"/>
          <p:cNvSpPr txBox="1"/>
          <p:nvPr/>
        </p:nvSpPr>
        <p:spPr>
          <a:xfrm>
            <a:off x="0" y="6396335"/>
            <a:ext cx="6804248" cy="461665"/>
          </a:xfrm>
          <a:prstGeom prst="rect">
            <a:avLst/>
          </a:prstGeom>
          <a:solidFill>
            <a:schemeClr val="bg1"/>
          </a:solidFill>
        </p:spPr>
        <p:txBody>
          <a:bodyPr wrap="square" rtlCol="0">
            <a:spAutoFit/>
          </a:bodyPr>
          <a:lstStyle/>
          <a:p>
            <a:r>
              <a:rPr lang="cs-CZ" sz="2400" b="1" i="1" dirty="0" smtClean="0">
                <a:latin typeface="Times New Roman" pitchFamily="18" charset="0"/>
                <a:cs typeface="Times New Roman" pitchFamily="18" charset="0"/>
              </a:rPr>
              <a:t>Forma a </a:t>
            </a:r>
            <a:r>
              <a:rPr lang="cs-CZ" sz="2400" b="1" i="1" dirty="0" err="1" smtClean="0">
                <a:latin typeface="Times New Roman" pitchFamily="18" charset="0"/>
                <a:cs typeface="Times New Roman" pitchFamily="18" charset="0"/>
              </a:rPr>
              <a:t>postupmé</a:t>
            </a:r>
            <a:r>
              <a:rPr lang="cs-CZ" sz="2400" b="1" i="1" dirty="0" smtClean="0">
                <a:latin typeface="Times New Roman" pitchFamily="18" charset="0"/>
                <a:cs typeface="Times New Roman" pitchFamily="18" charset="0"/>
              </a:rPr>
              <a:t> vrstvení kompozitního materiálu. </a:t>
            </a:r>
            <a:endParaRPr lang="cs-CZ" sz="2400" b="1" i="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AutoShape 5" descr="data:image/jpeg;base64,/9j/4AAQSkZJRgABAQAAAQABAAD/2wCEAAkGBhASEA8QEBAPDxUQEA0QEBAPDw8NDw8PFBAVFBQQFBUXGyYeFxkjGRQUHy8gIycpLCwsFR4xNTAqNSYrLCkBCQoKDgwOGg8PGikfHyUsKS0tLCwpKSksLCkpKikpLCksKSwsKSwpLCksKSkpLCwpKSwpLCwpKSwpKSksKSwsLP/AABEIAJwA0AMBIgACEQEDEQH/xAAbAAACAwEBAQAAAAAAAAAAAAADBAABBQIGB//EADYQAAIBAwIEBAUDAwMFAAAAAAABAgMEESExBRJBURQiYXETMoGRsQah8CPB0Qey4RVCUmJy/8QAGwEAAgMBAQEAAAAAAAAAAAAAAgQBAwUABgf/xAAvEQACAgAFAwIEBQUAAAAAAAAAAQIDBBESITETQVEFMiJhcYFCobHB0RQjM2KR/9oADAMBAAIRAxEAPwD6YWiHFSqkss865ZLNjoQ6Qn/1CJa4hEp68PJOljhEKq/iX4+IXXh5I0sbJgVjfRHKKyhmiDv9m4Enp5KIXcR5VndfgVhfJvC+pE105qEtmSt1mhkgrPiEc4QWd3FAa4ZN58E6WGLQv4yJPGRB60PJOljBBfxiJ42JPWgnyRpYwQBSvIyzh7LLJ4tB9SOSefJ2lhyYF/GRJ4xEdaHk7SxgjAxu0c+MiE7IpJtkaWHJkX8ZEnjEd1Y+TtLDkKpzyso6LE8wRcVv/lGhW/8AlEbvYy2PJkZImUU2eezG8jtSKdcBOqSzoupNR6dfYsqhK2ahHlhOKSzZscLt3LzM36FH/kBZW6SSRoNKMX0xrI+iYaiOFpUF9zFts1szOM3KjDHWX4MiNPlj6y/ZDE5OrUc3stvYBczy39keYx+I1t3LvtH6d39x6iOSUQdtTzP2DVHls6tIYi5ehwlp7sz5LRRGPnNl/Mjhgqk3ovUNIFRhmaFlvJLywkthqoscq9MgZB6683ssAJjWLa6ryAhwXw75prvFnUicMXmfrodzQT3w8X83/JH4mgZaOWdRKE9w8juCOO69QkTmovN7ob5p+j/Ur7nJWTopopQSNGz2GMALLYYNmr2oVlyKivEPlGhPiXyil/8AjYceTHkwU5EnIBUmedH4oqW56fgfD+WKbWr1f+DJ4NY88uZrRfk9fbUdj13oeB0R/qJ9+BDG3fgQe3p4Wft7mfxq6eFTW8tZf4NKvWUIuT2itDAoZlKVSXV5NDH2t/2o8y5+S7idEd9Rc/JDC+olu0GuZ5YO3hlnksTZ1rVGPHCNSC0rMZqaU8egutkMXzxhdgEtgsW8p6V2WREQNRh+H09ReZoWEcP6AYNa74r5hz2iCqLzSAVQrfml9fyCqAXSznJ/NkQWwXh6wdVl5pL1KtEd3UfO/VJjUFnhX8n+wD94u0XFallIVRYGOay2ZeC5LMWPULUpR8r9CqQMoshQEaFmtBgBabBzZq9qFZciuRLib8o5kR4o/KKX/wCNlkPcYNSQOlTc5JLqzmctTb4BYZ8/fYzPT8I8Tcodu/0HLbFXBs2OGWShFJL+dzZpR0A29HHQu9ufhwb67RXeR9Ak41wyXCRgtubM7itbnmqUdo6v3BV2orC6FUIcur+aWrf5Qtd1NTzGNsddbnL3T/JeDQrh28AG+ozZx1Fkh6gsRbMbBx1XJ+N/+DUuMgF3PL+oObJU+ZFTKLJuUmyYo4iss0bVaZEqEdTQpLy/cd9PjnY34TBs4EesgczuL1ZzJCM+Qoh7fYLex80X3QOjsHv15YP6fsamGWeHsX0ZVL3IUkjnB2zkQT3LQi2Oo7HMGdxQ9hZabEVy4ARjuvUh3OOJe5TRFkdM2jk9h+02GGAtNg7NSr2oWlyI5M/i78g82Z/F35BS/wBjLq18RhW1LnnFfzB7Lh7UUjyfCqbdRfX+x6FVOV4zsPehqMKnLywcbm2keid7BLV69upn3EuZp6rCePT1M11Wnn1H7auno/qegShLZmek47gKtTRvbTEV6GdN5l9TX4pbpR5o7LBixl5voeN9a1RuSfg0cO9UQ9NDctIgKEctINcvGFsL4WLhTO37Fst2kJyfmKkcKepcXqZje5dkMUImi9IP/wCROitjRuKX9OT7I3fTK267JrwK2yyaRiwepCo7kT1MRjK4GqWw7dw/o57OLE6RouOaUl/6P8ZN30yOuNkf9RW3bJmR0RyyQkVJmQ+RhcBoBIbgqbCp/kZreTTK2S5Xyvs8AcGpO3Uqc8bpcyMxbGl6hS4WKXkrrlmh+02DsDabBmX1exFUuTPZncX+Q0ZCHEKbkkl1FbIuUWkXweTzEuC2z1l30X+Tvid/yvljvjfsPVGqNJJfNJYXt3POVMyk+vQPF2/0lccLW/i7/cmC6snN8Ho+H1k6fm+bljyru3uG5nB8r75fv2FrOlyR+I9o4UfV9/ohK4qybevXPq/U07sbXha4695C6qcpPI2L3iK+G49XgzaMW3lf8C9GnzPV6LVv+w7T556JeWKzhLRRRkTz9Qn1rNlwkXxgqlpQ5bSxuVxCvnHXlWMgoz0+2C50XyuWMxzhvs2Nyw+rDdCv6kcSzYhSlqw8BdU+WbW6ayvYNIwsNg5W2NS2UeRiUskNU7h6YQ3O/fI4YxzdRGHKlHD1eW/T0DwpqWmT1WGw6jW648MSsazzfYUk2msnUWN3lhyYT1i0sPtLsIQPM+oYN4WeXZjdU1OOaNCnsalnNbZ3TX7YMmm9BqlI2vR8PZHOcls0K3yT2Mx6Sa9WinI1alpCW6w+63My7tpQeHs9n0fp7mfjvTraM55ZxLqrYz2OqUg6YpSmNw7i1EHY1GIctjStK2N+qwzNlT5W0+7x6oNRnkdjSUlqs/k9TfhHfUop7oRU9DA2mwcqNu46dOjLYioSgtMuQm890ZkglKgvmlskzmlHLOuMVOWnyLTO/sdU1VGV0uFx9Q3u9KPP8SvOeTk/aK7I54Za80l/PqL1NWkumxrU0qdPPWWi9urMHDN23Svtey+J/shxvTHSjq8rpvlj8sdI+vd/UzKs/MwzYpNZl9RK/ESvsc5dwoR0oetNYt93+w5SX0XcTtppPAzK5xGS77ex6DBuM6I78FUtpHTrpeuo9VvofCUFhuLXTdd0+hhKe2fcYk1q1ouibyO1XOtNAyhmdOqsxz7HHO29NcilatqHtrhLlkt0/uK4ayFtk4fPP8iZJpJhZzawtcrf3GbCbc0tOm5l1Kzcm28Z1G7e7SgopPmy8y/BpUrRLNFcviRp3fEMtxb0T26ZM63nz1GvXP0Ebi51/cPwmoud+39xPHWwxF9dT85kwg4RbNnIaWmNtVnQVydwRsxW4s+ByjLVBr+1zFpprKzFvuDtqXXK0116jN1PMY475a7dNxqUFOOmXDKM2pZo8sptfzqaUtIxXfBizuF8Wa6c0v8AcbFWWVFrseV9KglbYvH8mld2GKC0bzjGy75HqEzFjX/YftauWsdcYPSVyEZxNuVPK91+5ntGjRllexn1Jav3Yri1tmDX4AWsEk5PoZvFqnlbZo3FT/tXTf3MrieqwZOOl/b6ceF+ozXnnqMuwoNyz3f2XVhbmrmWmy0XsGX9OnpvPRekerFDCxD6NSp7vd/shyHxPM5nLCbOKC3b6krPZBoozS0phFNP5isE5S6jEToecTmkypyh0OJ1mXVovdfYE5DFuPts+REYpApnDbw0njKeG+ja0f3DLL2CwodxWq2VUtcQ2kz5RxHhd3GpJ1vjc2V5lKUoy9Vg9b+jLm65JqvzuKUfhyqZ5s/+OuuMHqq1DP0FXHubD9YslHTkVLDxTzBz5tWEsrpwmm9tUyi/h5MyF8o2KzvmXOKayPR866amTffqu3oy5XLmln5YLna98bF0qjjBxbbWH7o8Zffp+4UZqi48zbaqYznXVtPqewo9UonHVnkzNnRJPI93w39aW85qGZQbaXnjypt9Mm9f3qhSlJ9tPWXY+X8L4FW5IxryWdOaSWG1nOEu+h6W8u5TxnRRWEs5wu79Q8T6zTXW9Dzl2BrwrcviEZTeW+7ybdhec1Plb1iZHIHtKeunZnlcLjXRZ1PPJo2VqSyE/wBRfquFv5UuaT2ijAt/9Q7hPRU49VFtt+25scW/Svxqjqxkoywk1LPK/ZowrT/SuXxviTqxSzzYzKbbPS1+p1vcRlXlsfVP0n+oXcUHOS5WvfDY/JiHBbOFKkoQWi6vVv1Y7JhzvdyTF9OTFnIVvFiOWNIXvaeY6GXa2otrkujyZNxW5nnZLCS7I4QVWcuxcrSWNjBnG2yTlJbsaUkhWmsyb+wbAWjYSS2CeCl2A6U/AWpAEjpBvBy7Fq0l2J6U/BGpATidNMa8JLsU7OXY7pT8E60LRh6FsYVnLsR2UiejPwTrQsczppjngpdivAy7EdGfg7WhFW6CRpJdBtWMux0rKRPQn4O1oW5QdS37D/g2X4KQaon4O6iMlwZxymx4F9iLh/oF0Z+AdaMqnRb6DlKhgajZPsdq0YcaJ+DnYgKWhxJDXhZFeFl2GI1yXYqbQ1YvyjaQG1p4QfJtV+1CsuRMtFFooYRaRfKiIsgkmC0iEOOLwXgrJZxxMF4IQk4mCYIQk4mC8EIScWkTBCEkEwQhDsiCELRAjsyYIWQJIgrBMFsoI4hMlEJIP//Z"/>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64514" name="Picture 2" descr="Soubor:ZMO0594-007.jpg">
            <a:hlinkClick r:id="rId3"/>
          </p:cNvPr>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sp>
        <p:nvSpPr>
          <p:cNvPr id="6" name="TextovéPole 5"/>
          <p:cNvSpPr txBox="1"/>
          <p:nvPr/>
        </p:nvSpPr>
        <p:spPr>
          <a:xfrm>
            <a:off x="0" y="6396335"/>
            <a:ext cx="8316416" cy="461665"/>
          </a:xfrm>
          <a:prstGeom prst="rect">
            <a:avLst/>
          </a:prstGeom>
          <a:solidFill>
            <a:schemeClr val="bg1"/>
          </a:solidFill>
        </p:spPr>
        <p:txBody>
          <a:bodyPr wrap="square" rtlCol="0">
            <a:spAutoFit/>
          </a:bodyPr>
          <a:lstStyle/>
          <a:p>
            <a:r>
              <a:rPr lang="cs-CZ" sz="2400" b="1" i="1" dirty="0" smtClean="0">
                <a:latin typeface="Times New Roman" pitchFamily="18" charset="0"/>
                <a:cs typeface="Times New Roman" pitchFamily="18" charset="0"/>
              </a:rPr>
              <a:t>Svrchní vrstvy kompozitní výplně zubu + postupná polymerace. </a:t>
            </a:r>
            <a:endParaRPr lang="cs-CZ" sz="2400" b="1" i="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AutoShape 5" descr="data:image/jpeg;base64,/9j/4AAQSkZJRgABAQAAAQABAAD/2wCEAAkGBhASEA8QEBAPDxUQEA0QEBAPDw8NDw8PFBAVFBQQFBUXGyYeFxkjGRQUHy8gIycpLCwsFR4xNTAqNSYrLCkBCQoKDgwOGg8PGikfHyUsKS0tLCwpKSksLCkpKikpLCksKSwsKSwpLCksKSkpLCwpKSwpLCwpKSwpKSksKSwsLP/AABEIAJwA0AMBIgACEQEDEQH/xAAbAAACAwEBAQAAAAAAAAAAAAADBAABBQIGB//EADYQAAIBAwIEBAUDAwMFAAAAAAABAgMEESExBRJBURQiYXETMoGRsQah8CPB0Qey4RVCUmJy/8QAGwEAAgMBAQEAAAAAAAAAAAAAAgQBAwUABgf/xAAvEQACAgAFAwIEBQUAAAAAAAAAAQIDBBESITETQVEFMiJhcYFCobHB0RQjM2KR/9oADAMBAAIRAxEAPwD6YWiHFSqkss865ZLNjoQ6Qn/1CJa4hEp68PJOljhEKq/iX4+IXXh5I0sbJgVjfRHKKyhmiDv9m4Enp5KIXcR5VndfgVhfJvC+pE105qEtmSt1mhkgrPiEc4QWd3FAa4ZN58E6WGLQv4yJPGRB60PJOljBBfxiJ42JPWgnyRpYwQBSvIyzh7LLJ4tB9SOSefJ2lhyYF/GRJ4xEdaHk7SxgjAxu0c+MiE7IpJtkaWHJkX8ZEnjEd1Y+TtLDkKpzyso6LE8wRcVv/lGhW/8AlEbvYy2PJkZImUU2eezG8jtSKdcBOqSzoupNR6dfYsqhK2ahHlhOKSzZscLt3LzM36FH/kBZW6SSRoNKMX0xrI+iYaiOFpUF9zFts1szOM3KjDHWX4MiNPlj6y/ZDE5OrUc3stvYBczy39keYx+I1t3LvtH6d39x6iOSUQdtTzP2DVHls6tIYi5ehwlp7sz5LRRGPnNl/Mjhgqk3ovUNIFRhmaFlvJLywkthqoscq9MgZB6683ssAJjWLa6ryAhwXw75prvFnUicMXmfrodzQT3w8X83/JH4mgZaOWdRKE9w8juCOO69QkTmovN7ob5p+j/Ur7nJWTopopQSNGz2GMALLYYNmr2oVlyKivEPlGhPiXyil/8AjYceTHkwU5EnIBUmedH4oqW56fgfD+WKbWr1f+DJ4NY88uZrRfk9fbUdj13oeB0R/qJ9+BDG3fgQe3p4Wft7mfxq6eFTW8tZf4NKvWUIuT2itDAoZlKVSXV5NDH2t/2o8y5+S7idEd9Rc/JDC+olu0GuZ5YO3hlnksTZ1rVGPHCNSC0rMZqaU8egutkMXzxhdgEtgsW8p6V2WREQNRh+H09ReZoWEcP6AYNa74r5hz2iCqLzSAVQrfml9fyCqAXSznJ/NkQWwXh6wdVl5pL1KtEd3UfO/VJjUFnhX8n+wD94u0XFallIVRYGOay2ZeC5LMWPULUpR8r9CqQMoshQEaFmtBgBabBzZq9qFZciuRLib8o5kR4o/KKX/wCNlkPcYNSQOlTc5JLqzmctTb4BYZ8/fYzPT8I8Tcodu/0HLbFXBs2OGWShFJL+dzZpR0A29HHQu9ufhwb67RXeR9Ak41wyXCRgtubM7itbnmqUdo6v3BV2orC6FUIcur+aWrf5Qtd1NTzGNsddbnL3T/JeDQrh28AG+ozZx1Fkh6gsRbMbBx1XJ+N/+DUuMgF3PL+oObJU+ZFTKLJuUmyYo4iss0bVaZEqEdTQpLy/cd9PjnY34TBs4EesgczuL1ZzJCM+Qoh7fYLex80X3QOjsHv15YP6fsamGWeHsX0ZVL3IUkjnB2zkQT3LQi2Oo7HMGdxQ9hZabEVy4ARjuvUh3OOJe5TRFkdM2jk9h+02GGAtNg7NSr2oWlyI5M/i78g82Z/F35BS/wBjLq18RhW1LnnFfzB7Lh7UUjyfCqbdRfX+x6FVOV4zsPehqMKnLywcbm2keid7BLV69upn3EuZp6rCePT1M11Wnn1H7auno/qegShLZmek47gKtTRvbTEV6GdN5l9TX4pbpR5o7LBixl5voeN9a1RuSfg0cO9UQ9NDctIgKEctINcvGFsL4WLhTO37Fst2kJyfmKkcKepcXqZje5dkMUImi9IP/wCROitjRuKX9OT7I3fTK267JrwK2yyaRiwepCo7kT1MRjK4GqWw7dw/o57OLE6RouOaUl/6P8ZN30yOuNkf9RW3bJmR0RyyQkVJmQ+RhcBoBIbgqbCp/kZreTTK2S5Xyvs8AcGpO3Uqc8bpcyMxbGl6hS4WKXkrrlmh+02DsDabBmX1exFUuTPZncX+Q0ZCHEKbkkl1FbIuUWkXweTzEuC2z1l30X+Tvid/yvljvjfsPVGqNJJfNJYXt3POVMyk+vQPF2/0lccLW/i7/cmC6snN8Ho+H1k6fm+bljyru3uG5nB8r75fv2FrOlyR+I9o4UfV9/ohK4qybevXPq/U07sbXha4695C6qcpPI2L3iK+G49XgzaMW3lf8C9GnzPV6LVv+w7T556JeWKzhLRRRkTz9Qn1rNlwkXxgqlpQ5bSxuVxCvnHXlWMgoz0+2C50XyuWMxzhvs2Nyw+rDdCv6kcSzYhSlqw8BdU+WbW6ayvYNIwsNg5W2NS2UeRiUskNU7h6YQ3O/fI4YxzdRGHKlHD1eW/T0DwpqWmT1WGw6jW648MSsazzfYUk2msnUWN3lhyYT1i0sPtLsIQPM+oYN4WeXZjdU1OOaNCnsalnNbZ3TX7YMmm9BqlI2vR8PZHOcls0K3yT2Mx6Sa9WinI1alpCW6w+63My7tpQeHs9n0fp7mfjvTraM55ZxLqrYz2OqUg6YpSmNw7i1EHY1GIctjStK2N+qwzNlT5W0+7x6oNRnkdjSUlqs/k9TfhHfUop7oRU9DA2mwcqNu46dOjLYioSgtMuQm890ZkglKgvmlskzmlHLOuMVOWnyLTO/sdU1VGV0uFx9Q3u9KPP8SvOeTk/aK7I54Za80l/PqL1NWkumxrU0qdPPWWi9urMHDN23Svtey+J/shxvTHSjq8rpvlj8sdI+vd/UzKs/MwzYpNZl9RK/ESvsc5dwoR0oetNYt93+w5SX0XcTtppPAzK5xGS77ex6DBuM6I78FUtpHTrpeuo9VvofCUFhuLXTdd0+hhKe2fcYk1q1ouibyO1XOtNAyhmdOqsxz7HHO29NcilatqHtrhLlkt0/uK4ayFtk4fPP8iZJpJhZzawtcrf3GbCbc0tOm5l1Kzcm28Z1G7e7SgopPmy8y/BpUrRLNFcviRp3fEMtxb0T26ZM63nz1GvXP0Ebi51/cPwmoud+39xPHWwxF9dT85kwg4RbNnIaWmNtVnQVydwRsxW4s+ByjLVBr+1zFpprKzFvuDtqXXK0116jN1PMY475a7dNxqUFOOmXDKM2pZo8sptfzqaUtIxXfBizuF8Wa6c0v8AcbFWWVFrseV9KglbYvH8mld2GKC0bzjGy75HqEzFjX/YftauWsdcYPSVyEZxNuVPK91+5ntGjRllexn1Jav3Yri1tmDX4AWsEk5PoZvFqnlbZo3FT/tXTf3MrieqwZOOl/b6ceF+ozXnnqMuwoNyz3f2XVhbmrmWmy0XsGX9OnpvPRekerFDCxD6NSp7vd/shyHxPM5nLCbOKC3b6krPZBoozS0phFNP5isE5S6jEToecTmkypyh0OJ1mXVovdfYE5DFuPts+REYpApnDbw0njKeG+ja0f3DLL2CwodxWq2VUtcQ2kz5RxHhd3GpJ1vjc2V5lKUoy9Vg9b+jLm65JqvzuKUfhyqZ5s/+OuuMHqq1DP0FXHubD9YslHTkVLDxTzBz5tWEsrpwmm9tUyi/h5MyF8o2KzvmXOKayPR866amTffqu3oy5XLmln5YLna98bF0qjjBxbbWH7o8Zffp+4UZqi48zbaqYznXVtPqewo9UonHVnkzNnRJPI93w39aW85qGZQbaXnjypt9Mm9f3qhSlJ9tPWXY+X8L4FW5IxryWdOaSWG1nOEu+h6W8u5TxnRRWEs5wu79Q8T6zTXW9Dzl2BrwrcviEZTeW+7ybdhec1Plb1iZHIHtKeunZnlcLjXRZ1PPJo2VqSyE/wBRfquFv5UuaT2ijAt/9Q7hPRU49VFtt+25scW/Svxqjqxkoywk1LPK/ZowrT/SuXxviTqxSzzYzKbbPS1+p1vcRlXlsfVP0n+oXcUHOS5WvfDY/JiHBbOFKkoQWi6vVv1Y7JhzvdyTF9OTFnIVvFiOWNIXvaeY6GXa2otrkujyZNxW5nnZLCS7I4QVWcuxcrSWNjBnG2yTlJbsaUkhWmsyb+wbAWjYSS2CeCl2A6U/AWpAEjpBvBy7Fq0l2J6U/BGpATidNMa8JLsU7OXY7pT8E60LRh6FsYVnLsR2UiejPwTrQsczppjngpdivAy7EdGfg7WhFW6CRpJdBtWMux0rKRPQn4O1oW5QdS37D/g2X4KQaon4O6iMlwZxymx4F9iLh/oF0Z+AdaMqnRb6DlKhgajZPsdq0YcaJ+DnYgKWhxJDXhZFeFl2GI1yXYqbQ1YvyjaQG1p4QfJtV+1CsuRMtFFooYRaRfKiIsgkmC0iEOOLwXgrJZxxMF4IQk4mCYIQk4mC8EIScWkTBCEkEwQhDsiCELRAjsyYIWQJIgrBMFsoI4hMlEJIP//Z"/>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1026" name="Picture 2" descr="Soubor:ZMO0594-008.jpg">
            <a:hlinkClick r:id="rId3"/>
          </p:cNvPr>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sp>
        <p:nvSpPr>
          <p:cNvPr id="7" name="TextovéPole 6"/>
          <p:cNvSpPr txBox="1"/>
          <p:nvPr/>
        </p:nvSpPr>
        <p:spPr>
          <a:xfrm>
            <a:off x="0" y="6396335"/>
            <a:ext cx="4283968" cy="461665"/>
          </a:xfrm>
          <a:prstGeom prst="rect">
            <a:avLst/>
          </a:prstGeom>
          <a:solidFill>
            <a:schemeClr val="bg1"/>
          </a:solidFill>
        </p:spPr>
        <p:txBody>
          <a:bodyPr wrap="square" rtlCol="0">
            <a:spAutoFit/>
          </a:bodyPr>
          <a:lstStyle/>
          <a:p>
            <a:r>
              <a:rPr lang="cs-CZ" sz="2400" b="1" i="1" dirty="0" smtClean="0">
                <a:latin typeface="Times New Roman" pitchFamily="18" charset="0"/>
                <a:cs typeface="Times New Roman" pitchFamily="18" charset="0"/>
              </a:rPr>
              <a:t>Hotová kompozitní zubní výplň.</a:t>
            </a:r>
            <a:endParaRPr lang="cs-CZ" sz="2400" b="1" i="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extovéPole 10"/>
          <p:cNvSpPr txBox="1"/>
          <p:nvPr/>
        </p:nvSpPr>
        <p:spPr>
          <a:xfrm>
            <a:off x="179512" y="1124744"/>
            <a:ext cx="8964488" cy="1938992"/>
          </a:xfrm>
          <a:prstGeom prst="rect">
            <a:avLst/>
          </a:prstGeom>
          <a:noFill/>
        </p:spPr>
        <p:txBody>
          <a:bodyPr wrap="square" rtlCol="0">
            <a:spAutoFit/>
          </a:bodyPr>
          <a:lstStyle/>
          <a:p>
            <a:pPr>
              <a:buBlip>
                <a:blip r:embed="rId4"/>
              </a:buBlip>
            </a:pPr>
            <a:r>
              <a:rPr lang="cs-CZ" sz="2400" b="1" i="1" dirty="0" smtClean="0">
                <a:latin typeface="Times New Roman" pitchFamily="18" charset="0"/>
                <a:cs typeface="Times New Roman" pitchFamily="18" charset="0"/>
              </a:rPr>
              <a:t> Kompozit obecně znamená </a:t>
            </a:r>
            <a:r>
              <a:rPr lang="cs-CZ" sz="2400" b="1" i="1" dirty="0" smtClean="0">
                <a:solidFill>
                  <a:srgbClr val="C00000"/>
                </a:solidFill>
                <a:latin typeface="Times New Roman" pitchFamily="18" charset="0"/>
                <a:cs typeface="Times New Roman" pitchFamily="18" charset="0"/>
              </a:rPr>
              <a:t>složený materiál vzniklý umělým spojením jednodušších materiálů.</a:t>
            </a:r>
            <a:r>
              <a:rPr lang="cs-CZ" sz="2400" b="1" i="1" dirty="0" smtClean="0">
                <a:latin typeface="Times New Roman" pitchFamily="18" charset="0"/>
                <a:cs typeface="Times New Roman" pitchFamily="18" charset="0"/>
              </a:rPr>
              <a:t> Kompozitní materiál získává spojením </a:t>
            </a:r>
            <a:r>
              <a:rPr lang="cs-CZ" sz="2400" b="1" i="1" dirty="0" smtClean="0">
                <a:solidFill>
                  <a:srgbClr val="0000FF"/>
                </a:solidFill>
                <a:latin typeface="Times New Roman" pitchFamily="18" charset="0"/>
                <a:cs typeface="Times New Roman" pitchFamily="18" charset="0"/>
              </a:rPr>
              <a:t>vlastnosti, které jeho jednotlivé komponenty nemají. </a:t>
            </a:r>
            <a:r>
              <a:rPr lang="cs-CZ" sz="2400" b="1" i="1" dirty="0" smtClean="0">
                <a:latin typeface="Times New Roman" pitchFamily="18" charset="0"/>
                <a:cs typeface="Times New Roman" pitchFamily="18" charset="0"/>
              </a:rPr>
              <a:t>Ve stomatologii se kompozitem myslí výplňový materiál složený ze </a:t>
            </a:r>
            <a:r>
              <a:rPr lang="cs-CZ" sz="2400" b="1" i="1" dirty="0" smtClean="0">
                <a:solidFill>
                  <a:srgbClr val="0000FF"/>
                </a:solidFill>
                <a:latin typeface="Times New Roman" pitchFamily="18" charset="0"/>
                <a:cs typeface="Times New Roman" pitchFamily="18" charset="0"/>
              </a:rPr>
              <a:t>skla a pryskyřičného pojiva.</a:t>
            </a:r>
            <a:endParaRPr lang="cs-CZ" sz="2400" b="1" i="1" dirty="0">
              <a:solidFill>
                <a:srgbClr val="0000FF"/>
              </a:solidFill>
              <a:latin typeface="Times New Roman" pitchFamily="18" charset="0"/>
              <a:cs typeface="Times New Roman" pitchFamily="18" charset="0"/>
            </a:endParaRPr>
          </a:p>
        </p:txBody>
      </p:sp>
      <p:sp>
        <p:nvSpPr>
          <p:cNvPr id="6" name="TextovéPole 5"/>
          <p:cNvSpPr txBox="1"/>
          <p:nvPr/>
        </p:nvSpPr>
        <p:spPr>
          <a:xfrm>
            <a:off x="179512" y="3140968"/>
            <a:ext cx="8964488" cy="3046988"/>
          </a:xfrm>
          <a:prstGeom prst="rect">
            <a:avLst/>
          </a:prstGeom>
          <a:noFill/>
        </p:spPr>
        <p:txBody>
          <a:bodyPr wrap="square" rtlCol="0">
            <a:spAutoFit/>
          </a:bodyPr>
          <a:lstStyle/>
          <a:p>
            <a:r>
              <a:rPr lang="cs-CZ" sz="2400" b="1" i="1" dirty="0" smtClean="0">
                <a:solidFill>
                  <a:srgbClr val="C00000"/>
                </a:solidFill>
                <a:latin typeface="Times New Roman" pitchFamily="18" charset="0"/>
                <a:cs typeface="Times New Roman" pitchFamily="18" charset="0"/>
              </a:rPr>
              <a:t>Složení kompozitu: </a:t>
            </a:r>
          </a:p>
          <a:p>
            <a:r>
              <a:rPr lang="cs-CZ" sz="2400" b="1" i="1" dirty="0" smtClean="0">
                <a:solidFill>
                  <a:srgbClr val="0000FF"/>
                </a:solidFill>
                <a:latin typeface="Times New Roman" pitchFamily="18" charset="0"/>
                <a:cs typeface="Times New Roman" pitchFamily="18" charset="0"/>
              </a:rPr>
              <a:t>Plnivo </a:t>
            </a:r>
            <a:r>
              <a:rPr lang="cs-CZ" sz="2400" b="1" i="1" dirty="0" smtClean="0">
                <a:latin typeface="Times New Roman" pitchFamily="18" charset="0"/>
                <a:cs typeface="Times New Roman" pitchFamily="18" charset="0"/>
              </a:rPr>
              <a:t>– sklo, SiO</a:t>
            </a:r>
            <a:r>
              <a:rPr lang="cs-CZ" sz="2400" b="1" i="1" baseline="-25000" dirty="0" smtClean="0">
                <a:latin typeface="Times New Roman" pitchFamily="18" charset="0"/>
                <a:cs typeface="Times New Roman" pitchFamily="18" charset="0"/>
              </a:rPr>
              <a:t>2</a:t>
            </a:r>
            <a:r>
              <a:rPr lang="cs-CZ" sz="2400" b="1" i="1" dirty="0" smtClean="0">
                <a:latin typeface="Times New Roman" pitchFamily="18" charset="0"/>
                <a:cs typeface="Times New Roman" pitchFamily="18" charset="0"/>
              </a:rPr>
              <a:t>, aktivátory tuhnutí. </a:t>
            </a:r>
          </a:p>
          <a:p>
            <a:r>
              <a:rPr lang="cs-CZ" sz="2400" b="1" i="1" dirty="0" smtClean="0">
                <a:solidFill>
                  <a:srgbClr val="0000FF"/>
                </a:solidFill>
                <a:latin typeface="Times New Roman" pitchFamily="18" charset="0"/>
                <a:cs typeface="Times New Roman" pitchFamily="18" charset="0"/>
              </a:rPr>
              <a:t>Pojivo</a:t>
            </a:r>
            <a:r>
              <a:rPr lang="cs-CZ" sz="2400" b="1" i="1" dirty="0" smtClean="0">
                <a:latin typeface="Times New Roman" pitchFamily="18" charset="0"/>
                <a:cs typeface="Times New Roman" pitchFamily="18" charset="0"/>
              </a:rPr>
              <a:t> – pryskyřice: </a:t>
            </a:r>
            <a:r>
              <a:rPr lang="cs-CZ" sz="2400" b="1" i="1" dirty="0" err="1" smtClean="0">
                <a:solidFill>
                  <a:srgbClr val="00B050"/>
                </a:solidFill>
                <a:latin typeface="Times New Roman" pitchFamily="18" charset="0"/>
                <a:cs typeface="Times New Roman" pitchFamily="18" charset="0"/>
              </a:rPr>
              <a:t>BisGMA</a:t>
            </a:r>
            <a:r>
              <a:rPr lang="cs-CZ" sz="2400" b="1" i="1" dirty="0" smtClean="0">
                <a:latin typeface="Times New Roman" pitchFamily="18" charset="0"/>
                <a:cs typeface="Times New Roman" pitchFamily="18" charset="0"/>
              </a:rPr>
              <a:t> (2,2-bis[4-(2hydroxy-3-</a:t>
            </a:r>
            <a:r>
              <a:rPr lang="cs-CZ" sz="2400" b="1" i="1" dirty="0" err="1" smtClean="0">
                <a:latin typeface="Times New Roman" pitchFamily="18" charset="0"/>
                <a:cs typeface="Times New Roman" pitchFamily="18" charset="0"/>
              </a:rPr>
              <a:t>metakryloyloxypropoxy</a:t>
            </a:r>
            <a:r>
              <a:rPr lang="cs-CZ" sz="2400" b="1" i="1" dirty="0" smtClean="0">
                <a:latin typeface="Times New Roman" pitchFamily="18" charset="0"/>
                <a:cs typeface="Times New Roman" pitchFamily="18" charset="0"/>
              </a:rPr>
              <a:t>)fenyl]propan), </a:t>
            </a:r>
          </a:p>
          <a:p>
            <a:r>
              <a:rPr lang="cs-CZ" sz="2400" b="1" i="1" dirty="0" smtClean="0">
                <a:solidFill>
                  <a:srgbClr val="00B050"/>
                </a:solidFill>
                <a:latin typeface="Times New Roman" pitchFamily="18" charset="0"/>
                <a:cs typeface="Times New Roman" pitchFamily="18" charset="0"/>
              </a:rPr>
              <a:t>UDMA </a:t>
            </a:r>
            <a:r>
              <a:rPr lang="cs-CZ" sz="2400" b="1" i="1" dirty="0" smtClean="0">
                <a:latin typeface="Times New Roman" pitchFamily="18" charset="0"/>
                <a:cs typeface="Times New Roman" pitchFamily="18" charset="0"/>
              </a:rPr>
              <a:t>(</a:t>
            </a:r>
            <a:r>
              <a:rPr lang="cs-CZ" sz="2400" b="1" i="1" dirty="0" err="1" smtClean="0">
                <a:latin typeface="Times New Roman" pitchFamily="18" charset="0"/>
                <a:cs typeface="Times New Roman" pitchFamily="18" charset="0"/>
              </a:rPr>
              <a:t>uretandimetakrylát</a:t>
            </a:r>
            <a:r>
              <a:rPr lang="cs-CZ" sz="2400" b="1" i="1" dirty="0" smtClean="0">
                <a:latin typeface="Times New Roman" pitchFamily="18" charset="0"/>
                <a:cs typeface="Times New Roman" pitchFamily="18" charset="0"/>
              </a:rPr>
              <a:t> - (2,2,4-</a:t>
            </a:r>
            <a:r>
              <a:rPr lang="cs-CZ" sz="2400" b="1" i="1" dirty="0" err="1" smtClean="0">
                <a:latin typeface="Times New Roman" pitchFamily="18" charset="0"/>
                <a:cs typeface="Times New Roman" pitchFamily="18" charset="0"/>
              </a:rPr>
              <a:t>trimetylhexametyl</a:t>
            </a:r>
            <a:endParaRPr lang="cs-CZ" sz="2400" b="1" i="1" dirty="0" smtClean="0">
              <a:latin typeface="Times New Roman" pitchFamily="18" charset="0"/>
              <a:cs typeface="Times New Roman" pitchFamily="18" charset="0"/>
            </a:endParaRPr>
          </a:p>
          <a:p>
            <a:r>
              <a:rPr lang="cs-CZ" sz="2400" b="1" i="1" dirty="0" smtClean="0">
                <a:latin typeface="Times New Roman" pitchFamily="18" charset="0"/>
                <a:cs typeface="Times New Roman" pitchFamily="18" charset="0"/>
              </a:rPr>
              <a:t>-bis-(2-</a:t>
            </a:r>
            <a:r>
              <a:rPr lang="cs-CZ" sz="2400" b="1" i="1" dirty="0" err="1" smtClean="0">
                <a:latin typeface="Times New Roman" pitchFamily="18" charset="0"/>
                <a:cs typeface="Times New Roman" pitchFamily="18" charset="0"/>
              </a:rPr>
              <a:t>carbamoyl</a:t>
            </a:r>
            <a:r>
              <a:rPr lang="cs-CZ" sz="2400" b="1" i="1" dirty="0" smtClean="0">
                <a:latin typeface="Times New Roman" pitchFamily="18" charset="0"/>
                <a:cs typeface="Times New Roman" pitchFamily="18" charset="0"/>
              </a:rPr>
              <a:t>-</a:t>
            </a:r>
            <a:r>
              <a:rPr lang="cs-CZ" sz="2400" b="1" i="1" dirty="0" err="1" smtClean="0">
                <a:latin typeface="Times New Roman" pitchFamily="18" charset="0"/>
                <a:cs typeface="Times New Roman" pitchFamily="18" charset="0"/>
              </a:rPr>
              <a:t>oxyetyl</a:t>
            </a:r>
            <a:r>
              <a:rPr lang="cs-CZ" sz="2400" b="1" i="1" dirty="0" smtClean="0">
                <a:latin typeface="Times New Roman" pitchFamily="18" charset="0"/>
                <a:cs typeface="Times New Roman" pitchFamily="18" charset="0"/>
              </a:rPr>
              <a:t>)</a:t>
            </a:r>
            <a:r>
              <a:rPr lang="cs-CZ" sz="2400" b="1" i="1" dirty="0" err="1" smtClean="0">
                <a:latin typeface="Times New Roman" pitchFamily="18" charset="0"/>
                <a:cs typeface="Times New Roman" pitchFamily="18" charset="0"/>
              </a:rPr>
              <a:t>dimetakrylát</a:t>
            </a:r>
            <a:r>
              <a:rPr lang="cs-CZ" sz="2400" b="1" i="1" dirty="0" smtClean="0">
                <a:latin typeface="Times New Roman" pitchFamily="18" charset="0"/>
                <a:cs typeface="Times New Roman" pitchFamily="18" charset="0"/>
              </a:rPr>
              <a:t>). </a:t>
            </a:r>
          </a:p>
          <a:p>
            <a:r>
              <a:rPr lang="cs-CZ" sz="2400" b="1" i="1" dirty="0" smtClean="0">
                <a:solidFill>
                  <a:srgbClr val="0000FF"/>
                </a:solidFill>
                <a:latin typeface="Times New Roman" pitchFamily="18" charset="0"/>
                <a:cs typeface="Times New Roman" pitchFamily="18" charset="0"/>
              </a:rPr>
              <a:t>Pomocné prvky </a:t>
            </a:r>
            <a:r>
              <a:rPr lang="cs-CZ" sz="2400" b="1" i="1" dirty="0" smtClean="0">
                <a:latin typeface="Times New Roman" pitchFamily="18" charset="0"/>
                <a:cs typeface="Times New Roman" pitchFamily="18" charset="0"/>
              </a:rPr>
              <a:t>– silan (SiH</a:t>
            </a:r>
            <a:r>
              <a:rPr lang="cs-CZ" sz="2400" b="1" i="1" baseline="-25000" dirty="0" smtClean="0">
                <a:latin typeface="Times New Roman" pitchFamily="18" charset="0"/>
                <a:cs typeface="Times New Roman" pitchFamily="18" charset="0"/>
              </a:rPr>
              <a:t>4</a:t>
            </a:r>
            <a:r>
              <a:rPr lang="cs-CZ" sz="2400" b="1" i="1" dirty="0" smtClean="0">
                <a:latin typeface="Times New Roman" pitchFamily="18" charset="0"/>
                <a:cs typeface="Times New Roman" pitchFamily="18" charset="0"/>
              </a:rPr>
              <a:t>). </a:t>
            </a:r>
          </a:p>
          <a:p>
            <a:pPr>
              <a:buBlip>
                <a:blip r:embed="rId4"/>
              </a:buBlip>
            </a:pPr>
            <a:endParaRPr lang="cs-CZ" sz="2400" b="1" i="1" dirty="0">
              <a:solidFill>
                <a:srgbClr val="CC00CC"/>
              </a:solidFill>
              <a:latin typeface="Times New Roman" pitchFamily="18" charset="0"/>
              <a:cs typeface="Times New Roman" pitchFamily="18" charset="0"/>
            </a:endParaRPr>
          </a:p>
        </p:txBody>
      </p:sp>
      <p:sp>
        <p:nvSpPr>
          <p:cNvPr id="7" name="TextovéPole 6"/>
          <p:cNvSpPr txBox="1">
            <a:spLocks noChangeArrowheads="1"/>
          </p:cNvSpPr>
          <p:nvPr/>
        </p:nvSpPr>
        <p:spPr bwMode="auto">
          <a:xfrm>
            <a:off x="179512" y="332656"/>
            <a:ext cx="3744416" cy="523220"/>
          </a:xfrm>
          <a:prstGeom prst="rect">
            <a:avLst/>
          </a:prstGeom>
          <a:solidFill>
            <a:schemeClr val="bg1"/>
          </a:solidFill>
          <a:ln>
            <a:solidFill>
              <a:srgbClr val="FFFF00"/>
            </a:solidFill>
            <a:headEnd/>
            <a:tailEnd/>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r>
              <a:rPr lang="cs-CZ" sz="2800" b="1" dirty="0" smtClean="0">
                <a:solidFill>
                  <a:srgbClr val="0000FF"/>
                </a:solidFill>
              </a:rPr>
              <a:t>Kompozitní výplně</a:t>
            </a:r>
            <a:endParaRPr lang="cs-CZ" sz="28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additive="base">
                                        <p:cTn id="3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 calcmode="lin" valueType="num">
                                      <p:cBhvr additive="base">
                                        <p:cTn id="3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5" end="5"/>
                                            </p:txEl>
                                          </p:spTgt>
                                        </p:tgtEl>
                                        <p:attrNameLst>
                                          <p:attrName>style.visibility</p:attrName>
                                        </p:attrNameLst>
                                      </p:cBhvr>
                                      <p:to>
                                        <p:strVal val="visible"/>
                                      </p:to>
                                    </p:set>
                                    <p:anim calcmode="lin" valueType="num">
                                      <p:cBhvr additive="base">
                                        <p:cTn id="43"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1"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ppt_x"/>
                                          </p:val>
                                        </p:tav>
                                        <p:tav tm="100000">
                                          <p:val>
                                            <p:strVal val="#ppt_x"/>
                                          </p:val>
                                        </p:tav>
                                      </p:tavLst>
                                    </p:anim>
                                    <p:anim calcmode="lin" valueType="num">
                                      <p:cBhvr additive="base">
                                        <p:cTn id="50" dur="500" fill="hold"/>
                                        <p:tgtEl>
                                          <p:spTgt spid="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extovéPole 10"/>
          <p:cNvSpPr txBox="1"/>
          <p:nvPr/>
        </p:nvSpPr>
        <p:spPr>
          <a:xfrm>
            <a:off x="179512" y="908720"/>
            <a:ext cx="8964488" cy="2308324"/>
          </a:xfrm>
          <a:prstGeom prst="rect">
            <a:avLst/>
          </a:prstGeom>
          <a:noFill/>
        </p:spPr>
        <p:txBody>
          <a:bodyPr wrap="square" rtlCol="0">
            <a:spAutoFit/>
          </a:bodyPr>
          <a:lstStyle/>
          <a:p>
            <a:pPr>
              <a:buBlip>
                <a:blip r:embed="rId4"/>
              </a:buBlip>
            </a:pPr>
            <a:r>
              <a:rPr lang="cs-CZ" sz="2400" dirty="0" smtClean="0">
                <a:latin typeface="Times New Roman" pitchFamily="18" charset="0"/>
                <a:cs typeface="Times New Roman" pitchFamily="18" charset="0"/>
              </a:rPr>
              <a:t> vynikající estetika; </a:t>
            </a:r>
          </a:p>
          <a:p>
            <a:pPr>
              <a:buBlip>
                <a:blip r:embed="rId4"/>
              </a:buBlip>
            </a:pPr>
            <a:r>
              <a:rPr lang="cs-CZ" sz="2400" dirty="0" smtClean="0">
                <a:latin typeface="Times New Roman" pitchFamily="18" charset="0"/>
                <a:cs typeface="Times New Roman" pitchFamily="18" charset="0"/>
              </a:rPr>
              <a:t> dokonalá leštitelnost a barevná stálost; </a:t>
            </a:r>
          </a:p>
          <a:p>
            <a:pPr>
              <a:buBlip>
                <a:blip r:embed="rId4"/>
              </a:buBlip>
            </a:pPr>
            <a:r>
              <a:rPr lang="cs-CZ" sz="2400" dirty="0" smtClean="0">
                <a:latin typeface="Times New Roman" pitchFamily="18" charset="0"/>
                <a:cs typeface="Times New Roman" pitchFamily="18" charset="0"/>
              </a:rPr>
              <a:t> vynikající adheze ke sklovině; </a:t>
            </a:r>
          </a:p>
          <a:p>
            <a:pPr>
              <a:buBlip>
                <a:blip r:embed="rId4"/>
              </a:buBlip>
            </a:pPr>
            <a:r>
              <a:rPr lang="cs-CZ" sz="2400" dirty="0" smtClean="0">
                <a:latin typeface="Times New Roman" pitchFamily="18" charset="0"/>
                <a:cs typeface="Times New Roman" pitchFamily="18" charset="0"/>
              </a:rPr>
              <a:t> odolnost vůči kyselinám; </a:t>
            </a:r>
          </a:p>
          <a:p>
            <a:pPr>
              <a:buBlip>
                <a:blip r:embed="rId4"/>
              </a:buBlip>
            </a:pPr>
            <a:r>
              <a:rPr lang="cs-CZ" sz="2400" dirty="0" smtClean="0">
                <a:latin typeface="Times New Roman" pitchFamily="18" charset="0"/>
                <a:cs typeface="Times New Roman" pitchFamily="18" charset="0"/>
              </a:rPr>
              <a:t> odolnost vůči žvýkacím tlakům; </a:t>
            </a:r>
          </a:p>
          <a:p>
            <a:pPr>
              <a:buBlip>
                <a:blip r:embed="rId4"/>
              </a:buBlip>
            </a:pPr>
            <a:r>
              <a:rPr lang="cs-CZ" sz="2400" dirty="0" smtClean="0">
                <a:latin typeface="Times New Roman" pitchFamily="18" charset="0"/>
                <a:cs typeface="Times New Roman" pitchFamily="18" charset="0"/>
              </a:rPr>
              <a:t> vysoká houževnatost. </a:t>
            </a:r>
            <a:endParaRPr lang="cs-CZ" sz="2400" b="1" i="1" dirty="0">
              <a:solidFill>
                <a:srgbClr val="CC00CC"/>
              </a:solidFill>
              <a:latin typeface="Times New Roman" pitchFamily="18" charset="0"/>
              <a:cs typeface="Times New Roman" pitchFamily="18" charset="0"/>
            </a:endParaRPr>
          </a:p>
        </p:txBody>
      </p:sp>
      <p:sp>
        <p:nvSpPr>
          <p:cNvPr id="6" name="TextovéPole 5"/>
          <p:cNvSpPr txBox="1"/>
          <p:nvPr/>
        </p:nvSpPr>
        <p:spPr>
          <a:xfrm>
            <a:off x="179512" y="4005064"/>
            <a:ext cx="8964488" cy="3046988"/>
          </a:xfrm>
          <a:prstGeom prst="rect">
            <a:avLst/>
          </a:prstGeom>
          <a:noFill/>
        </p:spPr>
        <p:txBody>
          <a:bodyPr wrap="square" rtlCol="0">
            <a:spAutoFit/>
          </a:bodyPr>
          <a:lstStyle/>
          <a:p>
            <a:pPr>
              <a:buBlip>
                <a:blip r:embed="rId4"/>
              </a:buBlip>
            </a:pPr>
            <a:r>
              <a:rPr lang="cs-CZ" sz="2400" dirty="0" smtClean="0">
                <a:latin typeface="Times New Roman" pitchFamily="18" charset="0"/>
                <a:cs typeface="Times New Roman" pitchFamily="18" charset="0"/>
              </a:rPr>
              <a:t> kontrakce vedoucí k frakturám ve sklovině nebo spárám mezi výplní a sklovinou; </a:t>
            </a:r>
          </a:p>
          <a:p>
            <a:pPr>
              <a:buBlip>
                <a:blip r:embed="rId4"/>
              </a:buBlip>
            </a:pPr>
            <a:r>
              <a:rPr lang="cs-CZ" sz="2400" dirty="0" smtClean="0">
                <a:latin typeface="Times New Roman" pitchFamily="18" charset="0"/>
                <a:cs typeface="Times New Roman" pitchFamily="18" charset="0"/>
              </a:rPr>
              <a:t> špatná adheze k dentinu; </a:t>
            </a:r>
          </a:p>
          <a:p>
            <a:pPr>
              <a:buBlip>
                <a:blip r:embed="rId4"/>
              </a:buBlip>
            </a:pPr>
            <a:r>
              <a:rPr lang="cs-CZ" sz="2400" dirty="0" smtClean="0">
                <a:latin typeface="Times New Roman" pitchFamily="18" charset="0"/>
                <a:cs typeface="Times New Roman" pitchFamily="18" charset="0"/>
              </a:rPr>
              <a:t> chybějící </a:t>
            </a:r>
            <a:r>
              <a:rPr lang="cs-CZ" sz="2400" dirty="0" err="1" smtClean="0">
                <a:latin typeface="Times New Roman" pitchFamily="18" charset="0"/>
                <a:cs typeface="Times New Roman" pitchFamily="18" charset="0"/>
              </a:rPr>
              <a:t>antikariogenní</a:t>
            </a:r>
            <a:r>
              <a:rPr lang="cs-CZ" sz="2400" dirty="0" smtClean="0">
                <a:latin typeface="Times New Roman" pitchFamily="18" charset="0"/>
                <a:cs typeface="Times New Roman" pitchFamily="18" charset="0"/>
              </a:rPr>
              <a:t> vlastnosti; </a:t>
            </a:r>
          </a:p>
          <a:p>
            <a:pPr>
              <a:buBlip>
                <a:blip r:embed="rId4"/>
              </a:buBlip>
            </a:pPr>
            <a:r>
              <a:rPr lang="cs-CZ" sz="2400" dirty="0" smtClean="0">
                <a:latin typeface="Times New Roman" pitchFamily="18" charset="0"/>
                <a:cs typeface="Times New Roman" pitchFamily="18" charset="0"/>
              </a:rPr>
              <a:t> citlivost na zpracování a technologické postupy; </a:t>
            </a:r>
          </a:p>
          <a:p>
            <a:pPr>
              <a:buBlip>
                <a:blip r:embed="rId4"/>
              </a:buBlip>
            </a:pPr>
            <a:r>
              <a:rPr lang="cs-CZ" sz="2400" dirty="0" smtClean="0">
                <a:latin typeface="Times New Roman" pitchFamily="18" charset="0"/>
                <a:cs typeface="Times New Roman" pitchFamily="18" charset="0"/>
              </a:rPr>
              <a:t> špatná odstranitelnost; </a:t>
            </a:r>
          </a:p>
          <a:p>
            <a:pPr>
              <a:buBlip>
                <a:blip r:embed="rId4"/>
              </a:buBlip>
            </a:pPr>
            <a:r>
              <a:rPr lang="cs-CZ" sz="2400" dirty="0" smtClean="0">
                <a:latin typeface="Times New Roman" pitchFamily="18" charset="0"/>
                <a:cs typeface="Times New Roman" pitchFamily="18" charset="0"/>
              </a:rPr>
              <a:t> případné alergizující účinky. </a:t>
            </a:r>
          </a:p>
          <a:p>
            <a:endParaRPr lang="cs-CZ" sz="2400" b="1" i="1" dirty="0">
              <a:solidFill>
                <a:srgbClr val="CC00CC"/>
              </a:solidFill>
              <a:latin typeface="Times New Roman" pitchFamily="18" charset="0"/>
              <a:cs typeface="Times New Roman" pitchFamily="18" charset="0"/>
            </a:endParaRPr>
          </a:p>
        </p:txBody>
      </p:sp>
      <p:sp>
        <p:nvSpPr>
          <p:cNvPr id="7" name="TextovéPole 6"/>
          <p:cNvSpPr txBox="1">
            <a:spLocks noChangeArrowheads="1"/>
          </p:cNvSpPr>
          <p:nvPr/>
        </p:nvSpPr>
        <p:spPr bwMode="auto">
          <a:xfrm>
            <a:off x="179512" y="188640"/>
            <a:ext cx="6336704" cy="523220"/>
          </a:xfrm>
          <a:prstGeom prst="rect">
            <a:avLst/>
          </a:prstGeom>
          <a:solidFill>
            <a:schemeClr val="bg1"/>
          </a:solidFill>
          <a:ln>
            <a:solidFill>
              <a:srgbClr val="FFFF00"/>
            </a:solidFill>
            <a:headEnd/>
            <a:tailEnd/>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r>
              <a:rPr lang="cs-CZ" sz="2800" b="1" dirty="0" smtClean="0">
                <a:solidFill>
                  <a:srgbClr val="0000FF"/>
                </a:solidFill>
              </a:rPr>
              <a:t>Výhody kompozitních materiálů: </a:t>
            </a:r>
            <a:endParaRPr lang="cs-CZ" sz="2800" b="1" dirty="0">
              <a:solidFill>
                <a:srgbClr val="0000FF"/>
              </a:solidFill>
              <a:latin typeface="Times New Roman" pitchFamily="18" charset="0"/>
              <a:cs typeface="Times New Roman" pitchFamily="18" charset="0"/>
            </a:endParaRPr>
          </a:p>
        </p:txBody>
      </p:sp>
      <p:sp>
        <p:nvSpPr>
          <p:cNvPr id="5" name="TextovéPole 4"/>
          <p:cNvSpPr txBox="1">
            <a:spLocks noChangeArrowheads="1"/>
          </p:cNvSpPr>
          <p:nvPr/>
        </p:nvSpPr>
        <p:spPr bwMode="auto">
          <a:xfrm>
            <a:off x="179512" y="3356992"/>
            <a:ext cx="6489104" cy="523220"/>
          </a:xfrm>
          <a:prstGeom prst="rect">
            <a:avLst/>
          </a:prstGeom>
          <a:solidFill>
            <a:schemeClr val="bg1"/>
          </a:solidFill>
          <a:ln>
            <a:solidFill>
              <a:srgbClr val="FFFF00"/>
            </a:solidFill>
            <a:headEnd/>
            <a:tailEnd/>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r>
              <a:rPr lang="cs-CZ" sz="2800" b="1" dirty="0" smtClean="0">
                <a:solidFill>
                  <a:srgbClr val="0000FF"/>
                </a:solidFill>
              </a:rPr>
              <a:t>Nevýhody kompozitních materiálů: </a:t>
            </a:r>
            <a:endParaRPr lang="cs-CZ" sz="28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 calcmode="lin" valueType="num">
                                      <p:cBhvr additive="base">
                                        <p:cTn id="13"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 calcmode="lin" valueType="num">
                                      <p:cBhvr additive="base">
                                        <p:cTn id="19"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xEl>
                                              <p:pRg st="3" end="3"/>
                                            </p:txEl>
                                          </p:spTgt>
                                        </p:tgtEl>
                                        <p:attrNameLst>
                                          <p:attrName>style.visibility</p:attrName>
                                        </p:attrNameLst>
                                      </p:cBhvr>
                                      <p:to>
                                        <p:strVal val="visible"/>
                                      </p:to>
                                    </p:set>
                                    <p:anim calcmode="lin" valueType="num">
                                      <p:cBhvr additive="base">
                                        <p:cTn id="25"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xEl>
                                              <p:pRg st="4" end="4"/>
                                            </p:txEl>
                                          </p:spTgt>
                                        </p:tgtEl>
                                        <p:attrNameLst>
                                          <p:attrName>style.visibility</p:attrName>
                                        </p:attrNameLst>
                                      </p:cBhvr>
                                      <p:to>
                                        <p:strVal val="visible"/>
                                      </p:to>
                                    </p:set>
                                    <p:anim calcmode="lin" valueType="num">
                                      <p:cBhvr additive="base">
                                        <p:cTn id="31"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
                                            <p:txEl>
                                              <p:pRg st="5" end="5"/>
                                            </p:txEl>
                                          </p:spTgt>
                                        </p:tgtEl>
                                        <p:attrNameLst>
                                          <p:attrName>style.visibility</p:attrName>
                                        </p:attrNameLst>
                                      </p:cBhvr>
                                      <p:to>
                                        <p:strVal val="visible"/>
                                      </p:to>
                                    </p:set>
                                    <p:anim calcmode="lin" valueType="num">
                                      <p:cBhvr additive="base">
                                        <p:cTn id="37"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anim calcmode="lin" valueType="num">
                                      <p:cBhvr additive="base">
                                        <p:cTn id="4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1" end="1"/>
                                            </p:txEl>
                                          </p:spTgt>
                                        </p:tgtEl>
                                        <p:attrNameLst>
                                          <p:attrName>style.visibility</p:attrName>
                                        </p:attrNameLst>
                                      </p:cBhvr>
                                      <p:to>
                                        <p:strVal val="visible"/>
                                      </p:to>
                                    </p:set>
                                    <p:anim calcmode="lin" valueType="num">
                                      <p:cBhvr additive="base">
                                        <p:cTn id="4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2"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6">
                                            <p:txEl>
                                              <p:pRg st="2" end="2"/>
                                            </p:txEl>
                                          </p:spTgt>
                                        </p:tgtEl>
                                        <p:attrNameLst>
                                          <p:attrName>style.visibility</p:attrName>
                                        </p:attrNameLst>
                                      </p:cBhvr>
                                      <p:to>
                                        <p:strVal val="visible"/>
                                      </p:to>
                                    </p:set>
                                    <p:anim calcmode="lin" valueType="num">
                                      <p:cBhvr additive="base">
                                        <p:cTn id="5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2"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6">
                                            <p:txEl>
                                              <p:pRg st="3" end="3"/>
                                            </p:txEl>
                                          </p:spTgt>
                                        </p:tgtEl>
                                        <p:attrNameLst>
                                          <p:attrName>style.visibility</p:attrName>
                                        </p:attrNameLst>
                                      </p:cBhvr>
                                      <p:to>
                                        <p:strVal val="visible"/>
                                      </p:to>
                                    </p:set>
                                    <p:anim calcmode="lin" valueType="num">
                                      <p:cBhvr additive="base">
                                        <p:cTn id="6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2"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6">
                                            <p:txEl>
                                              <p:pRg st="4" end="4"/>
                                            </p:txEl>
                                          </p:spTgt>
                                        </p:tgtEl>
                                        <p:attrNameLst>
                                          <p:attrName>style.visibility</p:attrName>
                                        </p:attrNameLst>
                                      </p:cBhvr>
                                      <p:to>
                                        <p:strVal val="visible"/>
                                      </p:to>
                                    </p:set>
                                    <p:anim calcmode="lin" valueType="num">
                                      <p:cBhvr additive="base">
                                        <p:cTn id="6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2" name="chimes.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6">
                                            <p:txEl>
                                              <p:pRg st="5" end="5"/>
                                            </p:txEl>
                                          </p:spTgt>
                                        </p:tgtEl>
                                        <p:attrNameLst>
                                          <p:attrName>style.visibility</p:attrName>
                                        </p:attrNameLst>
                                      </p:cBhvr>
                                      <p:to>
                                        <p:strVal val="visible"/>
                                      </p:to>
                                    </p:set>
                                    <p:anim calcmode="lin" valueType="num">
                                      <p:cBhvr additive="base">
                                        <p:cTn id="73"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2" name="chimes.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ntr" presetSubtype="1" fill="hold" grpId="0" nodeType="clickEffect">
                                  <p:stCondLst>
                                    <p:cond delay="0"/>
                                  </p:stCondLst>
                                  <p:childTnLst>
                                    <p:set>
                                      <p:cBhvr>
                                        <p:cTn id="78" dur="1" fill="hold">
                                          <p:stCondLst>
                                            <p:cond delay="0"/>
                                          </p:stCondLst>
                                        </p:cTn>
                                        <p:tgtEl>
                                          <p:spTgt spid="7"/>
                                        </p:tgtEl>
                                        <p:attrNameLst>
                                          <p:attrName>style.visibility</p:attrName>
                                        </p:attrNameLst>
                                      </p:cBhvr>
                                      <p:to>
                                        <p:strVal val="visible"/>
                                      </p:to>
                                    </p:set>
                                    <p:anim calcmode="lin" valueType="num">
                                      <p:cBhvr additive="base">
                                        <p:cTn id="79" dur="500" fill="hold"/>
                                        <p:tgtEl>
                                          <p:spTgt spid="7"/>
                                        </p:tgtEl>
                                        <p:attrNameLst>
                                          <p:attrName>ppt_x</p:attrName>
                                        </p:attrNameLst>
                                      </p:cBhvr>
                                      <p:tavLst>
                                        <p:tav tm="0">
                                          <p:val>
                                            <p:strVal val="#ppt_x"/>
                                          </p:val>
                                        </p:tav>
                                        <p:tav tm="100000">
                                          <p:val>
                                            <p:strVal val="#ppt_x"/>
                                          </p:val>
                                        </p:tav>
                                      </p:tavLst>
                                    </p:anim>
                                    <p:anim calcmode="lin" valueType="num">
                                      <p:cBhvr additive="base">
                                        <p:cTn id="80" dur="500" fill="hold"/>
                                        <p:tgtEl>
                                          <p:spTgt spid="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3" name="bomb.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ntr" presetSubtype="1" fill="hold" grpId="0" nodeType="clickEffect">
                                  <p:stCondLst>
                                    <p:cond delay="0"/>
                                  </p:stCondLst>
                                  <p:childTnLst>
                                    <p:set>
                                      <p:cBhvr>
                                        <p:cTn id="84" dur="1" fill="hold">
                                          <p:stCondLst>
                                            <p:cond delay="0"/>
                                          </p:stCondLst>
                                        </p:cTn>
                                        <p:tgtEl>
                                          <p:spTgt spid="5"/>
                                        </p:tgtEl>
                                        <p:attrNameLst>
                                          <p:attrName>style.visibility</p:attrName>
                                        </p:attrNameLst>
                                      </p:cBhvr>
                                      <p:to>
                                        <p:strVal val="visible"/>
                                      </p:to>
                                    </p:set>
                                    <p:anim calcmode="lin" valueType="num">
                                      <p:cBhvr additive="base">
                                        <p:cTn id="85" dur="500" fill="hold"/>
                                        <p:tgtEl>
                                          <p:spTgt spid="5"/>
                                        </p:tgtEl>
                                        <p:attrNameLst>
                                          <p:attrName>ppt_x</p:attrName>
                                        </p:attrNameLst>
                                      </p:cBhvr>
                                      <p:tavLst>
                                        <p:tav tm="0">
                                          <p:val>
                                            <p:strVal val="#ppt_x"/>
                                          </p:val>
                                        </p:tav>
                                        <p:tav tm="100000">
                                          <p:val>
                                            <p:strVal val="#ppt_x"/>
                                          </p:val>
                                        </p:tav>
                                      </p:tavLst>
                                    </p:anim>
                                    <p:anim calcmode="lin" valueType="num">
                                      <p:cBhvr additive="base">
                                        <p:cTn id="86" dur="500" fill="hold"/>
                                        <p:tgtEl>
                                          <p:spTgt spid="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83"/>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TextovéPole 20"/>
          <p:cNvSpPr txBox="1"/>
          <p:nvPr/>
        </p:nvSpPr>
        <p:spPr>
          <a:xfrm>
            <a:off x="251520" y="6381328"/>
            <a:ext cx="8892480" cy="461665"/>
          </a:xfrm>
          <a:prstGeom prst="rect">
            <a:avLst/>
          </a:prstGeom>
          <a:solidFill>
            <a:schemeClr val="bg1"/>
          </a:solidFill>
        </p:spPr>
        <p:txBody>
          <a:bodyPr wrap="square" rtlCol="0">
            <a:spAutoFit/>
          </a:bodyPr>
          <a:lstStyle/>
          <a:p>
            <a:r>
              <a:rPr lang="cs-CZ" sz="2400" b="1" dirty="0" smtClean="0">
                <a:latin typeface="Times New Roman" pitchFamily="18" charset="0"/>
                <a:cs typeface="Times New Roman" pitchFamily="18" charset="0"/>
              </a:rPr>
              <a:t>Obr. 3.: </a:t>
            </a:r>
            <a:r>
              <a:rPr lang="cs-CZ" sz="2400" dirty="0" smtClean="0">
                <a:latin typeface="Times New Roman" pitchFamily="18" charset="0"/>
                <a:cs typeface="Times New Roman" pitchFamily="18" charset="0"/>
              </a:rPr>
              <a:t>Protéza palce ze dřeva a kůže. </a:t>
            </a:r>
            <a:endParaRPr lang="cs-CZ" sz="2400" dirty="0"/>
          </a:p>
        </p:txBody>
      </p:sp>
      <p:pic>
        <p:nvPicPr>
          <p:cNvPr id="4098" name="Picture 2" descr="Egypťané používali anatomické protézy"/>
          <p:cNvPicPr>
            <a:picLocks noChangeAspect="1" noChangeArrowheads="1"/>
          </p:cNvPicPr>
          <p:nvPr/>
        </p:nvPicPr>
        <p:blipFill>
          <a:blip r:embed="rId2" cstate="print"/>
          <a:srcRect/>
          <a:stretch>
            <a:fillRect/>
          </a:stretch>
        </p:blipFill>
        <p:spPr bwMode="auto">
          <a:xfrm>
            <a:off x="0" y="0"/>
            <a:ext cx="9144000" cy="6381328"/>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ovéPole 8"/>
          <p:cNvSpPr txBox="1"/>
          <p:nvPr/>
        </p:nvSpPr>
        <p:spPr>
          <a:xfrm>
            <a:off x="179512" y="1052736"/>
            <a:ext cx="8964488" cy="461665"/>
          </a:xfrm>
          <a:prstGeom prst="rect">
            <a:avLst/>
          </a:prstGeom>
          <a:noFill/>
        </p:spPr>
        <p:txBody>
          <a:bodyPr wrap="square" rtlCol="0">
            <a:spAutoFit/>
          </a:bodyPr>
          <a:lstStyle/>
          <a:p>
            <a:r>
              <a:rPr lang="pl-PL" sz="2400" b="1" dirty="0" smtClean="0">
                <a:solidFill>
                  <a:srgbClr val="0000FF"/>
                </a:solidFill>
              </a:rPr>
              <a:t>Co je to zubní implantát:</a:t>
            </a:r>
            <a:endParaRPr lang="cs-CZ" sz="2400" b="1" i="1" dirty="0">
              <a:solidFill>
                <a:srgbClr val="0000FF"/>
              </a:solidFill>
              <a:latin typeface="Times New Roman" pitchFamily="18" charset="0"/>
              <a:cs typeface="Times New Roman" pitchFamily="18" charset="0"/>
            </a:endParaRPr>
          </a:p>
        </p:txBody>
      </p:sp>
      <p:sp>
        <p:nvSpPr>
          <p:cNvPr id="12" name="TextovéPole 11"/>
          <p:cNvSpPr txBox="1">
            <a:spLocks noChangeArrowheads="1"/>
          </p:cNvSpPr>
          <p:nvPr/>
        </p:nvSpPr>
        <p:spPr bwMode="auto">
          <a:xfrm>
            <a:off x="179512" y="332656"/>
            <a:ext cx="8712968" cy="523220"/>
          </a:xfrm>
          <a:prstGeom prst="rect">
            <a:avLst/>
          </a:prstGeom>
          <a:solidFill>
            <a:srgbClr val="FFFF00"/>
          </a:solidFill>
          <a:ln>
            <a:solidFill>
              <a:srgbClr val="C00000"/>
            </a:solidFill>
            <a:headEnd/>
            <a:tailEnd/>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r>
              <a:rPr lang="cs-CZ" sz="2800" b="1" dirty="0" smtClean="0">
                <a:solidFill>
                  <a:srgbClr val="00B050"/>
                </a:solidFill>
              </a:rPr>
              <a:t>ZUBNÍ IMPLANTÁTY</a:t>
            </a:r>
            <a:endParaRPr lang="cs-CZ" sz="2800" b="1" dirty="0">
              <a:solidFill>
                <a:srgbClr val="00B050"/>
              </a:solidFill>
              <a:latin typeface="Times New Roman" pitchFamily="18" charset="0"/>
              <a:cs typeface="Times New Roman" pitchFamily="18" charset="0"/>
            </a:endParaRPr>
          </a:p>
        </p:txBody>
      </p:sp>
      <p:sp>
        <p:nvSpPr>
          <p:cNvPr id="15" name="TextovéPole 14"/>
          <p:cNvSpPr txBox="1"/>
          <p:nvPr/>
        </p:nvSpPr>
        <p:spPr>
          <a:xfrm>
            <a:off x="179512" y="1556792"/>
            <a:ext cx="8964488" cy="1569660"/>
          </a:xfrm>
          <a:prstGeom prst="rect">
            <a:avLst/>
          </a:prstGeom>
          <a:noFill/>
        </p:spPr>
        <p:txBody>
          <a:bodyPr wrap="square" rtlCol="0">
            <a:spAutoFit/>
          </a:bodyPr>
          <a:lstStyle/>
          <a:p>
            <a:pPr>
              <a:buBlip>
                <a:blip r:embed="rId4"/>
              </a:buBlip>
            </a:pPr>
            <a:r>
              <a:rPr lang="cs-CZ" sz="2400" b="1" i="1" dirty="0" smtClean="0">
                <a:latin typeface="Times New Roman" pitchFamily="18" charset="0"/>
                <a:cs typeface="Times New Roman" pitchFamily="18" charset="0"/>
              </a:rPr>
              <a:t> V zubním lékařství se pod pojmem implantát rozumí umělá </a:t>
            </a:r>
            <a:r>
              <a:rPr lang="cs-CZ" sz="2400" b="1" i="1" dirty="0" smtClean="0">
                <a:solidFill>
                  <a:srgbClr val="C00000"/>
                </a:solidFill>
                <a:latin typeface="Times New Roman" pitchFamily="18" charset="0"/>
                <a:cs typeface="Times New Roman" pitchFamily="18" charset="0"/>
              </a:rPr>
              <a:t>náhražka ztraceného vlastního zubu </a:t>
            </a:r>
            <a:r>
              <a:rPr lang="cs-CZ" sz="2400" b="1" i="1" dirty="0" smtClean="0">
                <a:latin typeface="Times New Roman" pitchFamily="18" charset="0"/>
                <a:cs typeface="Times New Roman" pitchFamily="18" charset="0"/>
              </a:rPr>
              <a:t>-  „umělý kořen“ zavedený chirurgicky do čelistní kosti v místě kde došlo ke ztrátě vlastního zubu či zubů. </a:t>
            </a:r>
            <a:endParaRPr lang="cs-CZ" sz="2400" b="1" i="1" dirty="0">
              <a:solidFill>
                <a:srgbClr val="CC00CC"/>
              </a:solidFill>
              <a:latin typeface="Times New Roman" pitchFamily="18" charset="0"/>
              <a:cs typeface="Times New Roman" pitchFamily="18" charset="0"/>
            </a:endParaRPr>
          </a:p>
        </p:txBody>
      </p:sp>
      <p:sp>
        <p:nvSpPr>
          <p:cNvPr id="7" name="TextovéPole 6"/>
          <p:cNvSpPr txBox="1"/>
          <p:nvPr/>
        </p:nvSpPr>
        <p:spPr>
          <a:xfrm>
            <a:off x="179512" y="3140968"/>
            <a:ext cx="8964488" cy="1200329"/>
          </a:xfrm>
          <a:prstGeom prst="rect">
            <a:avLst/>
          </a:prstGeom>
          <a:noFill/>
        </p:spPr>
        <p:txBody>
          <a:bodyPr wrap="square" rtlCol="0">
            <a:spAutoFit/>
          </a:bodyPr>
          <a:lstStyle/>
          <a:p>
            <a:pPr>
              <a:buBlip>
                <a:blip r:embed="rId4"/>
              </a:buBlip>
            </a:pPr>
            <a:r>
              <a:rPr lang="cs-CZ" sz="2400" b="1" i="1" dirty="0" smtClean="0">
                <a:latin typeface="Times New Roman" pitchFamily="18" charset="0"/>
                <a:cs typeface="Times New Roman" pitchFamily="18" charset="0"/>
              </a:rPr>
              <a:t> Zubní implantáty se tedy používají k náhradě </a:t>
            </a:r>
            <a:r>
              <a:rPr lang="cs-CZ" sz="2400" b="1" i="1" dirty="0" smtClean="0">
                <a:solidFill>
                  <a:srgbClr val="00CC00"/>
                </a:solidFill>
                <a:latin typeface="Times New Roman" pitchFamily="18" charset="0"/>
                <a:cs typeface="Times New Roman" pitchFamily="18" charset="0"/>
              </a:rPr>
              <a:t>ztracených jednotlivých zubů,</a:t>
            </a:r>
            <a:r>
              <a:rPr lang="cs-CZ" sz="2400" b="1" i="1" dirty="0" smtClean="0">
                <a:latin typeface="Times New Roman" pitchFamily="18" charset="0"/>
                <a:cs typeface="Times New Roman" pitchFamily="18" charset="0"/>
              </a:rPr>
              <a:t> při ztrátě více nebo všech zubů </a:t>
            </a:r>
            <a:r>
              <a:rPr lang="cs-CZ" sz="2400" b="1" i="1" dirty="0" smtClean="0">
                <a:solidFill>
                  <a:srgbClr val="00CC00"/>
                </a:solidFill>
                <a:latin typeface="Times New Roman" pitchFamily="18" charset="0"/>
                <a:cs typeface="Times New Roman" pitchFamily="18" charset="0"/>
              </a:rPr>
              <a:t>jako pilíře pod fixní nebo snímací zubní náhradu</a:t>
            </a:r>
            <a:r>
              <a:rPr lang="cs-CZ" sz="2400" b="1" i="1" dirty="0" smtClean="0">
                <a:latin typeface="Times New Roman" pitchFamily="18" charset="0"/>
                <a:cs typeface="Times New Roman" pitchFamily="18" charset="0"/>
              </a:rPr>
              <a:t> nebo pro ortodontické účely.</a:t>
            </a:r>
            <a:endParaRPr lang="cs-CZ" sz="2400" b="1" i="1" dirty="0">
              <a:solidFill>
                <a:srgbClr val="CC00CC"/>
              </a:solidFill>
              <a:latin typeface="Times New Roman" pitchFamily="18" charset="0"/>
              <a:cs typeface="Times New Roman" pitchFamily="18" charset="0"/>
            </a:endParaRPr>
          </a:p>
        </p:txBody>
      </p:sp>
      <p:sp>
        <p:nvSpPr>
          <p:cNvPr id="6" name="TextovéPole 5"/>
          <p:cNvSpPr txBox="1"/>
          <p:nvPr/>
        </p:nvSpPr>
        <p:spPr>
          <a:xfrm>
            <a:off x="179512" y="4437112"/>
            <a:ext cx="8964488" cy="1938992"/>
          </a:xfrm>
          <a:prstGeom prst="rect">
            <a:avLst/>
          </a:prstGeom>
          <a:noFill/>
        </p:spPr>
        <p:txBody>
          <a:bodyPr wrap="square" rtlCol="0">
            <a:spAutoFit/>
          </a:bodyPr>
          <a:lstStyle/>
          <a:p>
            <a:pPr>
              <a:buBlip>
                <a:blip r:embed="rId4"/>
              </a:buBlip>
            </a:pPr>
            <a:r>
              <a:rPr lang="cs-CZ" sz="2400" b="1" i="1" dirty="0" smtClean="0">
                <a:latin typeface="Times New Roman" pitchFamily="18" charset="0"/>
                <a:cs typeface="Times New Roman" pitchFamily="18" charset="0"/>
              </a:rPr>
              <a:t> Dříve se používalo více typů implantátů, např. i tzv. čepelkové implantáty z ušlechtilé oceli, v poslední době se ale dává přednost tzv. </a:t>
            </a:r>
            <a:r>
              <a:rPr lang="cs-CZ" sz="2400" b="1" i="1" dirty="0" smtClean="0">
                <a:solidFill>
                  <a:srgbClr val="C00000"/>
                </a:solidFill>
                <a:latin typeface="Times New Roman" pitchFamily="18" charset="0"/>
                <a:cs typeface="Times New Roman" pitchFamily="18" charset="0"/>
              </a:rPr>
              <a:t>válcovým titanovým implantátům se závitem</a:t>
            </a:r>
            <a:r>
              <a:rPr lang="cs-CZ" sz="2400" b="1" i="1" dirty="0" smtClean="0">
                <a:latin typeface="Times New Roman" pitchFamily="18" charset="0"/>
                <a:cs typeface="Times New Roman" pitchFamily="18" charset="0"/>
              </a:rPr>
              <a:t>, jejichž </a:t>
            </a:r>
            <a:r>
              <a:rPr lang="cs-CZ" sz="2400" b="1" i="1" dirty="0" err="1" smtClean="0">
                <a:latin typeface="Times New Roman" pitchFamily="18" charset="0"/>
                <a:cs typeface="Times New Roman" pitchFamily="18" charset="0"/>
              </a:rPr>
              <a:t>nitrokostní</a:t>
            </a:r>
            <a:r>
              <a:rPr lang="cs-CZ" sz="2400" b="1" i="1" dirty="0" smtClean="0">
                <a:latin typeface="Times New Roman" pitchFamily="18" charset="0"/>
                <a:cs typeface="Times New Roman" pitchFamily="18" charset="0"/>
              </a:rPr>
              <a:t> část (tzv. </a:t>
            </a:r>
            <a:r>
              <a:rPr lang="cs-CZ" sz="2400" b="1" i="1" dirty="0" err="1" smtClean="0">
                <a:latin typeface="Times New Roman" pitchFamily="18" charset="0"/>
                <a:cs typeface="Times New Roman" pitchFamily="18" charset="0"/>
              </a:rPr>
              <a:t>fixtura</a:t>
            </a:r>
            <a:r>
              <a:rPr lang="cs-CZ" sz="2400" b="1" i="1" dirty="0" smtClean="0">
                <a:latin typeface="Times New Roman" pitchFamily="18" charset="0"/>
                <a:cs typeface="Times New Roman" pitchFamily="18" charset="0"/>
              </a:rPr>
              <a:t>) má tvar válečku zavedeného do čelistní kosti podobně jako dříve kořen vlastního zubu.</a:t>
            </a:r>
            <a:endParaRPr lang="cs-CZ" sz="2400" b="1" i="1" dirty="0">
              <a:solidFill>
                <a:srgbClr val="CC00CC"/>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bomb.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anim calcmode="lin" valueType="num">
                                      <p:cBhvr additive="base">
                                        <p:cTn id="19"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additive="base">
                                        <p:cTn id="2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 calcmode="lin" valueType="num">
                                      <p:cBhvr additive="base">
                                        <p:cTn id="3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TextovéPole 14"/>
          <p:cNvSpPr txBox="1"/>
          <p:nvPr/>
        </p:nvSpPr>
        <p:spPr>
          <a:xfrm>
            <a:off x="179512" y="980728"/>
            <a:ext cx="2808312" cy="5262979"/>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a:t>
            </a:r>
            <a:r>
              <a:rPr lang="cs-CZ" sz="2400" b="1" i="1" dirty="0" smtClean="0">
                <a:solidFill>
                  <a:srgbClr val="0000FF"/>
                </a:solidFill>
                <a:latin typeface="Times New Roman" pitchFamily="18" charset="0"/>
                <a:cs typeface="Times New Roman" pitchFamily="18" charset="0"/>
              </a:rPr>
              <a:t>Na </a:t>
            </a:r>
            <a:r>
              <a:rPr lang="cs-CZ" sz="2400" b="1" i="1" dirty="0" err="1" smtClean="0">
                <a:solidFill>
                  <a:srgbClr val="0000FF"/>
                </a:solidFill>
                <a:latin typeface="Times New Roman" pitchFamily="18" charset="0"/>
                <a:cs typeface="Times New Roman" pitchFamily="18" charset="0"/>
              </a:rPr>
              <a:t>nitrokostní</a:t>
            </a:r>
            <a:r>
              <a:rPr lang="cs-CZ" sz="2400" b="1" i="1" dirty="0" smtClean="0">
                <a:solidFill>
                  <a:srgbClr val="0000FF"/>
                </a:solidFill>
                <a:latin typeface="Times New Roman" pitchFamily="18" charset="0"/>
                <a:cs typeface="Times New Roman" pitchFamily="18" charset="0"/>
              </a:rPr>
              <a:t> část implantátu</a:t>
            </a:r>
            <a:r>
              <a:rPr lang="cs-CZ" sz="2400" b="1" i="1" dirty="0" smtClean="0">
                <a:latin typeface="Times New Roman" pitchFamily="18" charset="0"/>
                <a:cs typeface="Times New Roman" pitchFamily="18" charset="0"/>
              </a:rPr>
              <a:t> se po různě dlouhé době od implantace upevňuje nástavba – tzv. </a:t>
            </a:r>
            <a:r>
              <a:rPr lang="cs-CZ" sz="2400" b="1" i="1" dirty="0" smtClean="0">
                <a:solidFill>
                  <a:srgbClr val="00CC00"/>
                </a:solidFill>
                <a:latin typeface="Times New Roman" pitchFamily="18" charset="0"/>
                <a:cs typeface="Times New Roman" pitchFamily="18" charset="0"/>
              </a:rPr>
              <a:t>sekundární díl (odborně </a:t>
            </a:r>
            <a:r>
              <a:rPr lang="cs-CZ" sz="2400" b="1" i="1" dirty="0" err="1" smtClean="0">
                <a:solidFill>
                  <a:srgbClr val="00CC00"/>
                </a:solidFill>
                <a:latin typeface="Times New Roman" pitchFamily="18" charset="0"/>
                <a:cs typeface="Times New Roman" pitchFamily="18" charset="0"/>
              </a:rPr>
              <a:t>abutment</a:t>
            </a:r>
            <a:r>
              <a:rPr lang="cs-CZ" sz="2400" b="1" i="1" dirty="0" smtClean="0">
                <a:solidFill>
                  <a:srgbClr val="00CC00"/>
                </a:solidFill>
                <a:latin typeface="Times New Roman" pitchFamily="18" charset="0"/>
                <a:cs typeface="Times New Roman" pitchFamily="18" charset="0"/>
              </a:rPr>
              <a:t>), který slouží jako opora pro fixaci </a:t>
            </a:r>
            <a:r>
              <a:rPr lang="cs-CZ" sz="2400" b="1" i="1" dirty="0" smtClean="0">
                <a:solidFill>
                  <a:srgbClr val="C00000"/>
                </a:solidFill>
                <a:latin typeface="Times New Roman" pitchFamily="18" charset="0"/>
                <a:cs typeface="Times New Roman" pitchFamily="18" charset="0"/>
              </a:rPr>
              <a:t>korunky, pevného můstku či systému sloužícímu pro lepší držení snímatelné náhrady. </a:t>
            </a:r>
            <a:endParaRPr lang="cs-CZ" sz="2400" b="1" i="1" dirty="0">
              <a:solidFill>
                <a:srgbClr val="C00000"/>
              </a:solidFill>
              <a:latin typeface="Times New Roman" pitchFamily="18" charset="0"/>
              <a:cs typeface="Times New Roman" pitchFamily="18" charset="0"/>
            </a:endParaRPr>
          </a:p>
        </p:txBody>
      </p:sp>
      <p:pic>
        <p:nvPicPr>
          <p:cNvPr id="65538" name="Picture 2" descr="Co je to zubní implantát?"/>
          <p:cNvPicPr>
            <a:picLocks noChangeAspect="1" noChangeArrowheads="1"/>
          </p:cNvPicPr>
          <p:nvPr/>
        </p:nvPicPr>
        <p:blipFill>
          <a:blip r:embed="rId4" cstate="print"/>
          <a:srcRect/>
          <a:stretch>
            <a:fillRect/>
          </a:stretch>
        </p:blipFill>
        <p:spPr bwMode="auto">
          <a:xfrm>
            <a:off x="2987824" y="1124744"/>
            <a:ext cx="6156176" cy="5616624"/>
          </a:xfrm>
          <a:prstGeom prst="rect">
            <a:avLst/>
          </a:prstGeom>
          <a:noFill/>
        </p:spPr>
      </p:pic>
      <p:sp>
        <p:nvSpPr>
          <p:cNvPr id="8" name="TextovéPole 7"/>
          <p:cNvSpPr txBox="1"/>
          <p:nvPr/>
        </p:nvSpPr>
        <p:spPr>
          <a:xfrm>
            <a:off x="179512" y="332656"/>
            <a:ext cx="8964488" cy="461665"/>
          </a:xfrm>
          <a:prstGeom prst="rect">
            <a:avLst/>
          </a:prstGeom>
          <a:noFill/>
        </p:spPr>
        <p:txBody>
          <a:bodyPr wrap="square" rtlCol="0">
            <a:spAutoFit/>
          </a:bodyPr>
          <a:lstStyle/>
          <a:p>
            <a:r>
              <a:rPr lang="pl-PL" sz="2400" b="1" dirty="0" smtClean="0">
                <a:solidFill>
                  <a:srgbClr val="0000FF"/>
                </a:solidFill>
              </a:rPr>
              <a:t>Zubní implantát:</a:t>
            </a:r>
            <a:endParaRPr lang="cs-CZ" sz="2400" b="1" i="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179512" y="908720"/>
            <a:ext cx="8964488" cy="461665"/>
          </a:xfrm>
          <a:prstGeom prst="rect">
            <a:avLst/>
          </a:prstGeom>
          <a:noFill/>
        </p:spPr>
        <p:txBody>
          <a:bodyPr wrap="square" rtlCol="0">
            <a:spAutoFit/>
          </a:bodyPr>
          <a:lstStyle/>
          <a:p>
            <a:r>
              <a:rPr lang="pl-PL" sz="2400" b="1" dirty="0" smtClean="0">
                <a:solidFill>
                  <a:srgbClr val="0000FF"/>
                </a:solidFill>
              </a:rPr>
              <a:t>Historie zubních implantátů:</a:t>
            </a:r>
            <a:endParaRPr lang="cs-CZ" sz="2400" b="1" i="1" dirty="0">
              <a:solidFill>
                <a:srgbClr val="0000FF"/>
              </a:solidFill>
              <a:latin typeface="Times New Roman" pitchFamily="18" charset="0"/>
              <a:cs typeface="Times New Roman" pitchFamily="18" charset="0"/>
            </a:endParaRPr>
          </a:p>
        </p:txBody>
      </p:sp>
      <p:sp>
        <p:nvSpPr>
          <p:cNvPr id="15" name="TextovéPole 14"/>
          <p:cNvSpPr txBox="1"/>
          <p:nvPr/>
        </p:nvSpPr>
        <p:spPr>
          <a:xfrm>
            <a:off x="179512" y="1412776"/>
            <a:ext cx="8964488" cy="1938992"/>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Snaha nahradit ztracený zub pomocí implantátu je velmi stará. V roce 1931 byl na území dnešního Hondurasu učiněn nález dolní čelisti přibližně 20leté mayské ženy, která žila přibližně </a:t>
            </a:r>
            <a:r>
              <a:rPr lang="cs-CZ" sz="2400" b="1" i="1" dirty="0" smtClean="0">
                <a:solidFill>
                  <a:srgbClr val="FF0000"/>
                </a:solidFill>
                <a:latin typeface="Times New Roman" pitchFamily="18" charset="0"/>
                <a:cs typeface="Times New Roman" pitchFamily="18" charset="0"/>
              </a:rPr>
              <a:t>600 let př.n.l..  </a:t>
            </a:r>
            <a:r>
              <a:rPr lang="cs-CZ" sz="2400" b="1" i="1" dirty="0" smtClean="0">
                <a:latin typeface="Times New Roman" pitchFamily="18" charset="0"/>
                <a:cs typeface="Times New Roman" pitchFamily="18" charset="0"/>
              </a:rPr>
              <a:t>V její čelisti  byly jako kůly zasazeny </a:t>
            </a:r>
            <a:r>
              <a:rPr lang="cs-CZ" sz="2400" b="1" i="1" dirty="0" smtClean="0">
                <a:solidFill>
                  <a:srgbClr val="C00000"/>
                </a:solidFill>
                <a:latin typeface="Times New Roman" pitchFamily="18" charset="0"/>
                <a:cs typeface="Times New Roman" pitchFamily="18" charset="0"/>
              </a:rPr>
              <a:t>části mušlí, </a:t>
            </a:r>
            <a:r>
              <a:rPr lang="cs-CZ" sz="2400" b="1" i="1" dirty="0" smtClean="0">
                <a:solidFill>
                  <a:srgbClr val="0000FF"/>
                </a:solidFill>
                <a:latin typeface="Times New Roman" pitchFamily="18" charset="0"/>
                <a:cs typeface="Times New Roman" pitchFamily="18" charset="0"/>
              </a:rPr>
              <a:t>jež pravděpodobně měly plnit funkci ztracených zubů. </a:t>
            </a:r>
            <a:endParaRPr lang="cs-CZ" sz="2400" b="1" i="1" dirty="0">
              <a:solidFill>
                <a:srgbClr val="0000FF"/>
              </a:solidFill>
              <a:latin typeface="Times New Roman" pitchFamily="18" charset="0"/>
              <a:cs typeface="Times New Roman" pitchFamily="18" charset="0"/>
            </a:endParaRPr>
          </a:p>
        </p:txBody>
      </p:sp>
      <p:sp>
        <p:nvSpPr>
          <p:cNvPr id="6" name="TextovéPole 5"/>
          <p:cNvSpPr txBox="1"/>
          <p:nvPr/>
        </p:nvSpPr>
        <p:spPr>
          <a:xfrm>
            <a:off x="179512" y="3429000"/>
            <a:ext cx="8964488" cy="1200329"/>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Původně se myslelo, že tam byly zasazeny až posmrtně, ale v roce 1971 podrobnější průzkum prokázal růst kosti okolo implantovaných mušlí, což dokazuje, že tam byly vsazeny </a:t>
            </a:r>
            <a:r>
              <a:rPr lang="cs-CZ" sz="2400" b="1" i="1" dirty="0" smtClean="0">
                <a:solidFill>
                  <a:srgbClr val="0000FF"/>
                </a:solidFill>
                <a:latin typeface="Times New Roman" pitchFamily="18" charset="0"/>
                <a:cs typeface="Times New Roman" pitchFamily="18" charset="0"/>
              </a:rPr>
              <a:t>ještě během života této ženy. </a:t>
            </a:r>
            <a:endParaRPr lang="cs-CZ" sz="2400" b="1" i="1" dirty="0">
              <a:solidFill>
                <a:srgbClr val="0000FF"/>
              </a:solidFill>
              <a:latin typeface="Times New Roman" pitchFamily="18" charset="0"/>
              <a:cs typeface="Times New Roman" pitchFamily="18" charset="0"/>
            </a:endParaRPr>
          </a:p>
        </p:txBody>
      </p:sp>
      <p:sp>
        <p:nvSpPr>
          <p:cNvPr id="8" name="TextovéPole 7"/>
          <p:cNvSpPr txBox="1"/>
          <p:nvPr/>
        </p:nvSpPr>
        <p:spPr>
          <a:xfrm>
            <a:off x="179512" y="4797152"/>
            <a:ext cx="8964488" cy="830997"/>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V Egyptě byly nalezeny mumie u kterých byly do čelistí implantovány </a:t>
            </a:r>
            <a:r>
              <a:rPr lang="cs-CZ" sz="2400" b="1" i="1" dirty="0" smtClean="0">
                <a:solidFill>
                  <a:srgbClr val="C00000"/>
                </a:solidFill>
                <a:latin typeface="Times New Roman" pitchFamily="18" charset="0"/>
                <a:cs typeface="Times New Roman" pitchFamily="18" charset="0"/>
              </a:rPr>
              <a:t>zlaté dráty.</a:t>
            </a:r>
            <a:endParaRPr lang="cs-CZ" sz="2400" b="1" i="1" dirty="0">
              <a:solidFill>
                <a:srgbClr val="C00000"/>
              </a:solidFill>
              <a:latin typeface="Times New Roman" pitchFamily="18" charset="0"/>
              <a:cs typeface="Times New Roman" pitchFamily="18" charset="0"/>
            </a:endParaRPr>
          </a:p>
        </p:txBody>
      </p:sp>
      <p:sp>
        <p:nvSpPr>
          <p:cNvPr id="10" name="TextovéPole 9"/>
          <p:cNvSpPr txBox="1"/>
          <p:nvPr/>
        </p:nvSpPr>
        <p:spPr>
          <a:xfrm>
            <a:off x="179512" y="5877273"/>
            <a:ext cx="8964488" cy="830997"/>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Na Blízkém východě archeologové objevili  kostry s </a:t>
            </a:r>
            <a:r>
              <a:rPr lang="cs-CZ" sz="2400" b="1" i="1" dirty="0" smtClean="0">
                <a:solidFill>
                  <a:srgbClr val="C00000"/>
                </a:solidFill>
                <a:latin typeface="Times New Roman" pitchFamily="18" charset="0"/>
                <a:cs typeface="Times New Roman" pitchFamily="18" charset="0"/>
              </a:rPr>
              <a:t>implantáty ze slonoviny.</a:t>
            </a:r>
            <a:endParaRPr lang="cs-CZ" sz="2400" b="1" i="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 calcmode="lin" valueType="num">
                                      <p:cBhvr additive="base">
                                        <p:cTn id="13"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 calcmode="lin" valueType="num">
                                      <p:cBhvr additive="base">
                                        <p:cTn id="25"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anim calcmode="lin" valueType="num">
                                      <p:cBhvr additive="base">
                                        <p:cTn id="3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http://www.zuby.cz/image.php?idx=7172&amp;mw=259&amp;mh=194"/>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ovéPole 14"/>
          <p:cNvSpPr txBox="1"/>
          <p:nvPr/>
        </p:nvSpPr>
        <p:spPr>
          <a:xfrm>
            <a:off x="179512" y="908720"/>
            <a:ext cx="8964488" cy="830997"/>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V nedávné době antropologové objevili </a:t>
            </a:r>
            <a:r>
              <a:rPr lang="cs-CZ" sz="2400" b="1" i="1" dirty="0" smtClean="0">
                <a:solidFill>
                  <a:srgbClr val="C00000"/>
                </a:solidFill>
                <a:latin typeface="Times New Roman" pitchFamily="18" charset="0"/>
                <a:cs typeface="Times New Roman" pitchFamily="18" charset="0"/>
              </a:rPr>
              <a:t>železný implantát </a:t>
            </a:r>
            <a:r>
              <a:rPr lang="cs-CZ" sz="2400" b="1" i="1" dirty="0" smtClean="0">
                <a:latin typeface="Times New Roman" pitchFamily="18" charset="0"/>
                <a:cs typeface="Times New Roman" pitchFamily="18" charset="0"/>
              </a:rPr>
              <a:t>v čelisti římského vojáka.</a:t>
            </a:r>
            <a:endParaRPr lang="cs-CZ" sz="2400" b="1" i="1" dirty="0">
              <a:solidFill>
                <a:srgbClr val="CC00CC"/>
              </a:solidFill>
              <a:latin typeface="Times New Roman" pitchFamily="18" charset="0"/>
              <a:cs typeface="Times New Roman" pitchFamily="18" charset="0"/>
            </a:endParaRPr>
          </a:p>
        </p:txBody>
      </p:sp>
      <p:sp>
        <p:nvSpPr>
          <p:cNvPr id="6" name="TextovéPole 5"/>
          <p:cNvSpPr txBox="1"/>
          <p:nvPr/>
        </p:nvSpPr>
        <p:spPr>
          <a:xfrm>
            <a:off x="179512" y="1844824"/>
            <a:ext cx="8964488" cy="1569660"/>
          </a:xfrm>
          <a:prstGeom prst="rect">
            <a:avLst/>
          </a:prstGeom>
          <a:solidFill>
            <a:schemeClr val="accent4">
              <a:lumMod val="20000"/>
              <a:lumOff val="80000"/>
            </a:schemeClr>
          </a:solid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Počátek rozvoje dnešní moderní </a:t>
            </a:r>
            <a:r>
              <a:rPr lang="cs-CZ" sz="2400" b="1" i="1" dirty="0" err="1" smtClean="0">
                <a:latin typeface="Times New Roman" pitchFamily="18" charset="0"/>
                <a:cs typeface="Times New Roman" pitchFamily="18" charset="0"/>
              </a:rPr>
              <a:t>implantologie</a:t>
            </a:r>
            <a:r>
              <a:rPr lang="cs-CZ" sz="2400" b="1" i="1" dirty="0" smtClean="0">
                <a:latin typeface="Times New Roman" pitchFamily="18" charset="0"/>
                <a:cs typeface="Times New Roman" pitchFamily="18" charset="0"/>
              </a:rPr>
              <a:t> byl zahájen až </a:t>
            </a:r>
            <a:r>
              <a:rPr lang="cs-CZ" sz="2400" b="1" i="1" dirty="0" smtClean="0">
                <a:solidFill>
                  <a:srgbClr val="0000FF"/>
                </a:solidFill>
                <a:latin typeface="Times New Roman" pitchFamily="18" charset="0"/>
                <a:cs typeface="Times New Roman" pitchFamily="18" charset="0"/>
              </a:rPr>
              <a:t>v polovině  šedesátých let 20.století. </a:t>
            </a:r>
            <a:r>
              <a:rPr lang="cs-CZ" sz="2400" b="1" i="1" dirty="0" smtClean="0">
                <a:latin typeface="Times New Roman" pitchFamily="18" charset="0"/>
                <a:cs typeface="Times New Roman" pitchFamily="18" charset="0"/>
              </a:rPr>
              <a:t>Tehdy švédský ortoped </a:t>
            </a:r>
            <a:r>
              <a:rPr lang="cs-CZ" sz="2400" b="1" i="1" dirty="0" smtClean="0">
                <a:solidFill>
                  <a:srgbClr val="C00000"/>
                </a:solidFill>
                <a:latin typeface="Times New Roman" pitchFamily="18" charset="0"/>
                <a:cs typeface="Times New Roman" pitchFamily="18" charset="0"/>
              </a:rPr>
              <a:t>Per-</a:t>
            </a:r>
            <a:r>
              <a:rPr lang="cs-CZ" sz="2400" b="1" i="1" dirty="0" err="1" smtClean="0">
                <a:solidFill>
                  <a:srgbClr val="C00000"/>
                </a:solidFill>
                <a:latin typeface="Times New Roman" pitchFamily="18" charset="0"/>
                <a:cs typeface="Times New Roman" pitchFamily="18" charset="0"/>
              </a:rPr>
              <a:t>Ingvar</a:t>
            </a:r>
            <a:r>
              <a:rPr lang="cs-CZ" sz="2400" b="1" i="1" dirty="0" smtClean="0">
                <a:solidFill>
                  <a:srgbClr val="C00000"/>
                </a:solidFill>
                <a:latin typeface="Times New Roman" pitchFamily="18" charset="0"/>
                <a:cs typeface="Times New Roman" pitchFamily="18" charset="0"/>
              </a:rPr>
              <a:t> </a:t>
            </a:r>
            <a:r>
              <a:rPr lang="cs-CZ" sz="2400" b="1" i="1" dirty="0" err="1" smtClean="0">
                <a:solidFill>
                  <a:srgbClr val="C00000"/>
                </a:solidFill>
                <a:latin typeface="Times New Roman" pitchFamily="18" charset="0"/>
                <a:cs typeface="Times New Roman" pitchFamily="18" charset="0"/>
              </a:rPr>
              <a:t>Brånemark</a:t>
            </a:r>
            <a:r>
              <a:rPr lang="cs-CZ" sz="2400" b="1" i="1" dirty="0" smtClean="0">
                <a:solidFill>
                  <a:srgbClr val="C00000"/>
                </a:solidFill>
                <a:latin typeface="Times New Roman" pitchFamily="18" charset="0"/>
                <a:cs typeface="Times New Roman" pitchFamily="18" charset="0"/>
              </a:rPr>
              <a:t>,</a:t>
            </a:r>
            <a:r>
              <a:rPr lang="cs-CZ" sz="2400" b="1" i="1" dirty="0" smtClean="0">
                <a:latin typeface="Times New Roman" pitchFamily="18" charset="0"/>
                <a:cs typeface="Times New Roman" pitchFamily="18" charset="0"/>
              </a:rPr>
              <a:t> učinil objev,  že kostní tkáň vytváří </a:t>
            </a:r>
            <a:r>
              <a:rPr lang="cs-CZ" sz="2400" b="1" i="1" dirty="0" smtClean="0">
                <a:solidFill>
                  <a:srgbClr val="C00000"/>
                </a:solidFill>
                <a:latin typeface="Times New Roman" pitchFamily="18" charset="0"/>
                <a:cs typeface="Times New Roman" pitchFamily="18" charset="0"/>
              </a:rPr>
              <a:t>s povrchem titanu velmi silnou vazbu. </a:t>
            </a:r>
            <a:endParaRPr lang="cs-CZ" sz="2400" b="1" i="1" dirty="0">
              <a:solidFill>
                <a:srgbClr val="C00000"/>
              </a:solidFill>
              <a:latin typeface="Times New Roman" pitchFamily="18" charset="0"/>
              <a:cs typeface="Times New Roman" pitchFamily="18" charset="0"/>
            </a:endParaRPr>
          </a:p>
        </p:txBody>
      </p:sp>
      <p:sp>
        <p:nvSpPr>
          <p:cNvPr id="8" name="TextovéPole 7"/>
          <p:cNvSpPr txBox="1"/>
          <p:nvPr/>
        </p:nvSpPr>
        <p:spPr>
          <a:xfrm>
            <a:off x="179512" y="3501008"/>
            <a:ext cx="8964488" cy="1569660"/>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a:t>
            </a:r>
            <a:r>
              <a:rPr lang="cs-CZ" sz="2400" b="1" i="1" dirty="0" smtClean="0">
                <a:solidFill>
                  <a:srgbClr val="C00000"/>
                </a:solidFill>
                <a:latin typeface="Times New Roman" pitchFamily="18" charset="0"/>
                <a:cs typeface="Times New Roman" pitchFamily="18" charset="0"/>
              </a:rPr>
              <a:t>Komerční využití </a:t>
            </a:r>
            <a:r>
              <a:rPr lang="cs-CZ" sz="2400" b="1" i="1" dirty="0" smtClean="0">
                <a:latin typeface="Times New Roman" pitchFamily="18" charset="0"/>
                <a:cs typeface="Times New Roman" pitchFamily="18" charset="0"/>
              </a:rPr>
              <a:t>zubních implantátů začalo teprve po roce 1978. K největšímu rozvoji dentální </a:t>
            </a:r>
            <a:r>
              <a:rPr lang="cs-CZ" sz="2400" b="1" i="1" dirty="0" err="1" smtClean="0">
                <a:latin typeface="Times New Roman" pitchFamily="18" charset="0"/>
                <a:cs typeface="Times New Roman" pitchFamily="18" charset="0"/>
              </a:rPr>
              <a:t>implantologie</a:t>
            </a:r>
            <a:r>
              <a:rPr lang="cs-CZ" sz="2400" b="1" i="1" dirty="0" smtClean="0">
                <a:latin typeface="Times New Roman" pitchFamily="18" charset="0"/>
                <a:cs typeface="Times New Roman" pitchFamily="18" charset="0"/>
              </a:rPr>
              <a:t> došlo </a:t>
            </a:r>
            <a:r>
              <a:rPr lang="cs-CZ" sz="2400" b="1" i="1" dirty="0" smtClean="0">
                <a:solidFill>
                  <a:srgbClr val="C00000"/>
                </a:solidFill>
                <a:latin typeface="Times New Roman" pitchFamily="18" charset="0"/>
                <a:cs typeface="Times New Roman" pitchFamily="18" charset="0"/>
              </a:rPr>
              <a:t>v posledním desetiletí. </a:t>
            </a:r>
            <a:r>
              <a:rPr lang="cs-CZ" sz="2400" b="1" i="1" dirty="0" smtClean="0">
                <a:latin typeface="Times New Roman" pitchFamily="18" charset="0"/>
                <a:cs typeface="Times New Roman" pitchFamily="18" charset="0"/>
              </a:rPr>
              <a:t>Zdokonalování se týkalo jak materiálů, tak tvarů a v neposlední řadě způsobu upevnění implantátu do v čelisti.</a:t>
            </a:r>
            <a:endParaRPr lang="cs-CZ" sz="2400" b="1" i="1" dirty="0">
              <a:solidFill>
                <a:srgbClr val="CC00CC"/>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179512" y="908720"/>
            <a:ext cx="8964488" cy="461665"/>
          </a:xfrm>
          <a:prstGeom prst="rect">
            <a:avLst/>
          </a:prstGeom>
          <a:noFill/>
        </p:spPr>
        <p:txBody>
          <a:bodyPr wrap="square" rtlCol="0">
            <a:spAutoFit/>
          </a:bodyPr>
          <a:lstStyle/>
          <a:p>
            <a:r>
              <a:rPr lang="pl-PL" sz="2400" b="1" dirty="0" smtClean="0">
                <a:solidFill>
                  <a:srgbClr val="0000FF"/>
                </a:solidFill>
              </a:rPr>
              <a:t>Typy zubních implantátů:</a:t>
            </a:r>
            <a:endParaRPr lang="cs-CZ" sz="2400" b="1" i="1" dirty="0">
              <a:solidFill>
                <a:srgbClr val="0000FF"/>
              </a:solidFill>
              <a:latin typeface="Times New Roman" pitchFamily="18" charset="0"/>
              <a:cs typeface="Times New Roman" pitchFamily="18" charset="0"/>
            </a:endParaRPr>
          </a:p>
        </p:txBody>
      </p:sp>
      <p:sp>
        <p:nvSpPr>
          <p:cNvPr id="15" name="TextovéPole 14"/>
          <p:cNvSpPr txBox="1"/>
          <p:nvPr/>
        </p:nvSpPr>
        <p:spPr>
          <a:xfrm>
            <a:off x="179512" y="1412776"/>
            <a:ext cx="8964488" cy="461665"/>
          </a:xfrm>
          <a:prstGeom prst="rect">
            <a:avLst/>
          </a:prstGeom>
          <a:noFill/>
        </p:spPr>
        <p:txBody>
          <a:bodyPr wrap="square" rtlCol="0">
            <a:spAutoFit/>
          </a:bodyPr>
          <a:lstStyle/>
          <a:p>
            <a:r>
              <a:rPr lang="cs-CZ" sz="2400" dirty="0" smtClean="0">
                <a:solidFill>
                  <a:srgbClr val="00B050"/>
                </a:solidFill>
              </a:rPr>
              <a:t>Podle vztahu k prostředí ústní dutiny lze implantáty rozdělit na:</a:t>
            </a:r>
            <a:endParaRPr lang="cs-CZ" sz="2400" i="1" dirty="0">
              <a:solidFill>
                <a:srgbClr val="00B050"/>
              </a:solidFill>
              <a:latin typeface="Times New Roman" pitchFamily="18" charset="0"/>
              <a:cs typeface="Times New Roman" pitchFamily="18" charset="0"/>
            </a:endParaRPr>
          </a:p>
        </p:txBody>
      </p:sp>
      <p:sp>
        <p:nvSpPr>
          <p:cNvPr id="6" name="TextovéPole 5"/>
          <p:cNvSpPr txBox="1"/>
          <p:nvPr/>
        </p:nvSpPr>
        <p:spPr>
          <a:xfrm>
            <a:off x="179512" y="1988840"/>
            <a:ext cx="8964488" cy="1200329"/>
          </a:xfrm>
          <a:prstGeom prst="rect">
            <a:avLst/>
          </a:prstGeom>
          <a:noFill/>
        </p:spPr>
        <p:txBody>
          <a:bodyPr wrap="square" rtlCol="0">
            <a:spAutoFit/>
          </a:bodyPr>
          <a:lstStyle/>
          <a:p>
            <a:r>
              <a:rPr lang="cs-CZ" sz="2400" b="1" i="1" dirty="0" smtClean="0">
                <a:latin typeface="Times New Roman" pitchFamily="18" charset="0"/>
                <a:cs typeface="Times New Roman" pitchFamily="18" charset="0"/>
              </a:rPr>
              <a:t>1. </a:t>
            </a:r>
            <a:r>
              <a:rPr lang="cs-CZ" sz="2400" b="1" i="1" dirty="0" smtClean="0">
                <a:solidFill>
                  <a:srgbClr val="00CC00"/>
                </a:solidFill>
                <a:latin typeface="Times New Roman" pitchFamily="18" charset="0"/>
                <a:cs typeface="Times New Roman" pitchFamily="18" charset="0"/>
              </a:rPr>
              <a:t>Uzavřené implantáty, </a:t>
            </a:r>
            <a:r>
              <a:rPr lang="cs-CZ" sz="2400" b="1" i="1" dirty="0" smtClean="0">
                <a:latin typeface="Times New Roman" pitchFamily="18" charset="0"/>
                <a:cs typeface="Times New Roman" pitchFamily="18" charset="0"/>
              </a:rPr>
              <a:t>které se dříve užívaly v podobě </a:t>
            </a:r>
            <a:r>
              <a:rPr lang="cs-CZ" sz="2400" b="1" i="1" dirty="0" smtClean="0">
                <a:solidFill>
                  <a:srgbClr val="0000FF"/>
                </a:solidFill>
                <a:latin typeface="Times New Roman" pitchFamily="18" charset="0"/>
                <a:cs typeface="Times New Roman" pitchFamily="18" charset="0"/>
              </a:rPr>
              <a:t>pod sliznici implantovaných magnetických tělísek,</a:t>
            </a:r>
            <a:r>
              <a:rPr lang="cs-CZ" sz="2400" b="1" i="1" dirty="0" smtClean="0">
                <a:latin typeface="Times New Roman" pitchFamily="18" charset="0"/>
                <a:cs typeface="Times New Roman" pitchFamily="18" charset="0"/>
              </a:rPr>
              <a:t> jejichž cílem bylo </a:t>
            </a:r>
            <a:r>
              <a:rPr lang="cs-CZ" sz="2400" b="1" i="1" dirty="0" smtClean="0">
                <a:solidFill>
                  <a:srgbClr val="C00000"/>
                </a:solidFill>
                <a:latin typeface="Times New Roman" pitchFamily="18" charset="0"/>
                <a:cs typeface="Times New Roman" pitchFamily="18" charset="0"/>
              </a:rPr>
              <a:t>zlepšit držení celkové zubní náhrady. </a:t>
            </a:r>
            <a:r>
              <a:rPr lang="cs-CZ" sz="2400" b="1" i="1" dirty="0" smtClean="0">
                <a:solidFill>
                  <a:srgbClr val="0000FF"/>
                </a:solidFill>
                <a:latin typeface="Times New Roman" pitchFamily="18" charset="0"/>
                <a:cs typeface="Times New Roman" pitchFamily="18" charset="0"/>
              </a:rPr>
              <a:t>Dnes se již nepoužívají.</a:t>
            </a:r>
            <a:endParaRPr lang="cs-CZ" sz="2400" b="1" i="1" dirty="0">
              <a:solidFill>
                <a:srgbClr val="0000FF"/>
              </a:solidFill>
              <a:latin typeface="Times New Roman" pitchFamily="18" charset="0"/>
              <a:cs typeface="Times New Roman" pitchFamily="18" charset="0"/>
            </a:endParaRPr>
          </a:p>
        </p:txBody>
      </p:sp>
      <p:sp>
        <p:nvSpPr>
          <p:cNvPr id="8" name="TextovéPole 7"/>
          <p:cNvSpPr txBox="1"/>
          <p:nvPr/>
        </p:nvSpPr>
        <p:spPr>
          <a:xfrm>
            <a:off x="179512" y="3356992"/>
            <a:ext cx="8964488" cy="1200329"/>
          </a:xfrm>
          <a:prstGeom prst="rect">
            <a:avLst/>
          </a:prstGeom>
          <a:noFill/>
        </p:spPr>
        <p:txBody>
          <a:bodyPr wrap="square" rtlCol="0">
            <a:spAutoFit/>
          </a:bodyPr>
          <a:lstStyle/>
          <a:p>
            <a:r>
              <a:rPr lang="cs-CZ" sz="2400" b="1" i="1" dirty="0" smtClean="0">
                <a:latin typeface="Times New Roman" pitchFamily="18" charset="0"/>
                <a:cs typeface="Times New Roman" pitchFamily="18" charset="0"/>
              </a:rPr>
              <a:t>2. </a:t>
            </a:r>
            <a:r>
              <a:rPr lang="cs-CZ" sz="2400" b="1" i="1" dirty="0" err="1" smtClean="0">
                <a:solidFill>
                  <a:srgbClr val="00CC00"/>
                </a:solidFill>
                <a:latin typeface="Times New Roman" pitchFamily="18" charset="0"/>
                <a:cs typeface="Times New Roman" pitchFamily="18" charset="0"/>
              </a:rPr>
              <a:t>Polouzavřené</a:t>
            </a:r>
            <a:r>
              <a:rPr lang="cs-CZ" sz="2400" b="1" i="1" dirty="0" smtClean="0">
                <a:solidFill>
                  <a:srgbClr val="00CC00"/>
                </a:solidFill>
                <a:latin typeface="Times New Roman" pitchFamily="18" charset="0"/>
                <a:cs typeface="Times New Roman" pitchFamily="18" charset="0"/>
              </a:rPr>
              <a:t> implantáty </a:t>
            </a:r>
            <a:r>
              <a:rPr lang="cs-CZ" sz="2400" b="1" i="1" dirty="0" err="1" smtClean="0">
                <a:solidFill>
                  <a:srgbClr val="00CC00"/>
                </a:solidFill>
                <a:latin typeface="Times New Roman" pitchFamily="18" charset="0"/>
                <a:cs typeface="Times New Roman" pitchFamily="18" charset="0"/>
              </a:rPr>
              <a:t>transdentální</a:t>
            </a:r>
            <a:r>
              <a:rPr lang="cs-CZ" sz="2400" b="1" i="1" dirty="0" smtClean="0">
                <a:solidFill>
                  <a:srgbClr val="00CC00"/>
                </a:solidFill>
                <a:latin typeface="Times New Roman" pitchFamily="18" charset="0"/>
                <a:cs typeface="Times New Roman" pitchFamily="18" charset="0"/>
              </a:rPr>
              <a:t> </a:t>
            </a:r>
            <a:r>
              <a:rPr lang="cs-CZ" sz="2400" b="1" i="1" dirty="0" smtClean="0">
                <a:solidFill>
                  <a:srgbClr val="0000FF"/>
                </a:solidFill>
                <a:latin typeface="Times New Roman" pitchFamily="18" charset="0"/>
                <a:cs typeface="Times New Roman" pitchFamily="18" charset="0"/>
              </a:rPr>
              <a:t>zavedené přes kořenový kanálek vlastního zubu do kosti </a:t>
            </a:r>
            <a:r>
              <a:rPr lang="cs-CZ" sz="2400" b="1" i="1" dirty="0" smtClean="0">
                <a:latin typeface="Times New Roman" pitchFamily="18" charset="0"/>
                <a:cs typeface="Times New Roman" pitchFamily="18" charset="0"/>
              </a:rPr>
              <a:t>se používaly již od roku 1943. Později bylo jejich použití prakticky opuštěno.</a:t>
            </a:r>
            <a:endParaRPr lang="cs-CZ" sz="2400" b="1" i="1" dirty="0">
              <a:solidFill>
                <a:srgbClr val="CC00CC"/>
              </a:solidFill>
              <a:latin typeface="Times New Roman" pitchFamily="18" charset="0"/>
              <a:cs typeface="Times New Roman" pitchFamily="18" charset="0"/>
            </a:endParaRPr>
          </a:p>
        </p:txBody>
      </p:sp>
      <p:sp>
        <p:nvSpPr>
          <p:cNvPr id="10" name="TextovéPole 9"/>
          <p:cNvSpPr txBox="1"/>
          <p:nvPr/>
        </p:nvSpPr>
        <p:spPr>
          <a:xfrm>
            <a:off x="179512" y="4725145"/>
            <a:ext cx="8964488" cy="1938992"/>
          </a:xfrm>
          <a:prstGeom prst="rect">
            <a:avLst/>
          </a:prstGeom>
          <a:noFill/>
        </p:spPr>
        <p:txBody>
          <a:bodyPr wrap="square" rtlCol="0">
            <a:spAutoFit/>
          </a:bodyPr>
          <a:lstStyle/>
          <a:p>
            <a:r>
              <a:rPr lang="cs-CZ" sz="2400" b="1" i="1" dirty="0" smtClean="0">
                <a:latin typeface="Times New Roman" pitchFamily="18" charset="0"/>
                <a:cs typeface="Times New Roman" pitchFamily="18" charset="0"/>
              </a:rPr>
              <a:t>3. </a:t>
            </a:r>
            <a:r>
              <a:rPr lang="cs-CZ" sz="2400" b="1" i="1" dirty="0" smtClean="0">
                <a:solidFill>
                  <a:srgbClr val="00CC00"/>
                </a:solidFill>
                <a:latin typeface="Times New Roman" pitchFamily="18" charset="0"/>
                <a:cs typeface="Times New Roman" pitchFamily="18" charset="0"/>
              </a:rPr>
              <a:t>Otevřené implantáty </a:t>
            </a:r>
            <a:r>
              <a:rPr lang="cs-CZ" sz="2400" b="1" i="1" dirty="0" smtClean="0">
                <a:latin typeface="Times New Roman" pitchFamily="18" charset="0"/>
                <a:cs typeface="Times New Roman" pitchFamily="18" charset="0"/>
              </a:rPr>
              <a:t>tvoří všechny ostatní implantáty, které </a:t>
            </a:r>
            <a:r>
              <a:rPr lang="cs-CZ" sz="2400" b="1" i="1" dirty="0" smtClean="0">
                <a:solidFill>
                  <a:srgbClr val="0000FF"/>
                </a:solidFill>
                <a:latin typeface="Times New Roman" pitchFamily="18" charset="0"/>
                <a:cs typeface="Times New Roman" pitchFamily="18" charset="0"/>
              </a:rPr>
              <a:t>procházejí přes sliznici úst a komunikují tak s prostředím ústní dutiny. </a:t>
            </a:r>
            <a:r>
              <a:rPr lang="cs-CZ" sz="2400" b="1" i="1" dirty="0" smtClean="0">
                <a:latin typeface="Times New Roman" pitchFamily="18" charset="0"/>
                <a:cs typeface="Times New Roman" pitchFamily="18" charset="0"/>
              </a:rPr>
              <a:t>Jsou buď umístěné na povrch čelistní kosti, pod její „obal“ –  odborně tzv. </a:t>
            </a:r>
            <a:r>
              <a:rPr lang="cs-CZ" sz="2400" b="1" i="1" dirty="0" err="1" smtClean="0">
                <a:latin typeface="Times New Roman" pitchFamily="18" charset="0"/>
                <a:cs typeface="Times New Roman" pitchFamily="18" charset="0"/>
              </a:rPr>
              <a:t>subperiostální</a:t>
            </a:r>
            <a:r>
              <a:rPr lang="cs-CZ" sz="2400" b="1" i="1" dirty="0" smtClean="0">
                <a:latin typeface="Times New Roman" pitchFamily="18" charset="0"/>
                <a:cs typeface="Times New Roman" pitchFamily="18" charset="0"/>
              </a:rPr>
              <a:t> implantáty (dnes již též neužívané) nebo </a:t>
            </a:r>
            <a:r>
              <a:rPr lang="cs-CZ" sz="2400" b="1" i="1" dirty="0" smtClean="0">
                <a:solidFill>
                  <a:srgbClr val="0000FF"/>
                </a:solidFill>
                <a:latin typeface="Times New Roman" pitchFamily="18" charset="0"/>
                <a:cs typeface="Times New Roman" pitchFamily="18" charset="0"/>
              </a:rPr>
              <a:t>do čelistní kosti  </a:t>
            </a:r>
            <a:r>
              <a:rPr lang="cs-CZ" sz="2400" b="1" i="1" dirty="0" smtClean="0">
                <a:latin typeface="Times New Roman" pitchFamily="18" charset="0"/>
                <a:cs typeface="Times New Roman" pitchFamily="18" charset="0"/>
              </a:rPr>
              <a:t>(odborně </a:t>
            </a:r>
            <a:r>
              <a:rPr lang="cs-CZ" sz="2400" b="1" i="1" dirty="0" err="1" smtClean="0">
                <a:latin typeface="Times New Roman" pitchFamily="18" charset="0"/>
                <a:cs typeface="Times New Roman" pitchFamily="18" charset="0"/>
              </a:rPr>
              <a:t>enoseální</a:t>
            </a:r>
            <a:r>
              <a:rPr lang="cs-CZ" sz="2400" b="1" i="1" dirty="0" smtClean="0">
                <a:latin typeface="Times New Roman" pitchFamily="18" charset="0"/>
                <a:cs typeface="Times New Roman" pitchFamily="18" charset="0"/>
              </a:rPr>
              <a:t> neboli </a:t>
            </a:r>
            <a:r>
              <a:rPr lang="cs-CZ" sz="2400" b="1" i="1" dirty="0" err="1" smtClean="0">
                <a:latin typeface="Times New Roman" pitchFamily="18" charset="0"/>
                <a:cs typeface="Times New Roman" pitchFamily="18" charset="0"/>
              </a:rPr>
              <a:t>nitrokostní</a:t>
            </a:r>
            <a:r>
              <a:rPr lang="cs-CZ" sz="2400" b="1" i="1" dirty="0" smtClean="0">
                <a:latin typeface="Times New Roman" pitchFamily="18" charset="0"/>
                <a:cs typeface="Times New Roman" pitchFamily="18" charset="0"/>
              </a:rPr>
              <a:t>).</a:t>
            </a:r>
            <a:endParaRPr lang="cs-CZ" sz="2400" b="1" i="1" dirty="0">
              <a:solidFill>
                <a:srgbClr val="CC00CC"/>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 calcmode="lin" valueType="num">
                                      <p:cBhvr additive="base">
                                        <p:cTn id="13"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 calcmode="lin" valueType="num">
                                      <p:cBhvr additive="base">
                                        <p:cTn id="25"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anim calcmode="lin" valueType="num">
                                      <p:cBhvr additive="base">
                                        <p:cTn id="3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ovéPole 8"/>
          <p:cNvSpPr txBox="1"/>
          <p:nvPr/>
        </p:nvSpPr>
        <p:spPr>
          <a:xfrm>
            <a:off x="179512" y="188640"/>
            <a:ext cx="8964488" cy="461665"/>
          </a:xfrm>
          <a:prstGeom prst="rect">
            <a:avLst/>
          </a:prstGeom>
          <a:noFill/>
        </p:spPr>
        <p:txBody>
          <a:bodyPr wrap="square" rtlCol="0">
            <a:spAutoFit/>
          </a:bodyPr>
          <a:lstStyle/>
          <a:p>
            <a:r>
              <a:rPr lang="pl-PL" sz="2400" b="1" dirty="0" smtClean="0">
                <a:solidFill>
                  <a:srgbClr val="0000FF"/>
                </a:solidFill>
              </a:rPr>
              <a:t>VÁLCOVITÉ ZUBNÍ IMPLANTÁTY</a:t>
            </a:r>
            <a:endParaRPr lang="cs-CZ" sz="2400" b="1" i="1" dirty="0">
              <a:solidFill>
                <a:srgbClr val="0000FF"/>
              </a:solidFill>
              <a:latin typeface="Times New Roman" pitchFamily="18" charset="0"/>
              <a:cs typeface="Times New Roman" pitchFamily="18" charset="0"/>
            </a:endParaRPr>
          </a:p>
        </p:txBody>
      </p:sp>
      <p:sp>
        <p:nvSpPr>
          <p:cNvPr id="15" name="TextovéPole 14"/>
          <p:cNvSpPr txBox="1"/>
          <p:nvPr/>
        </p:nvSpPr>
        <p:spPr>
          <a:xfrm>
            <a:off x="179512" y="764704"/>
            <a:ext cx="8964488" cy="830997"/>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Jsou implantáty tvaru válce o </a:t>
            </a:r>
            <a:r>
              <a:rPr lang="cs-CZ" sz="2400" b="1" i="1" dirty="0" smtClean="0">
                <a:solidFill>
                  <a:srgbClr val="0000FF"/>
                </a:solidFill>
                <a:latin typeface="Times New Roman" pitchFamily="18" charset="0"/>
                <a:cs typeface="Times New Roman" pitchFamily="18" charset="0"/>
              </a:rPr>
              <a:t>průměru 3-6mm </a:t>
            </a:r>
            <a:r>
              <a:rPr lang="cs-CZ" sz="2400" b="1" i="1" dirty="0" smtClean="0">
                <a:latin typeface="Times New Roman" pitchFamily="18" charset="0"/>
                <a:cs typeface="Times New Roman" pitchFamily="18" charset="0"/>
              </a:rPr>
              <a:t>a </a:t>
            </a:r>
            <a:r>
              <a:rPr lang="cs-CZ" sz="2400" b="1" i="1" dirty="0" smtClean="0">
                <a:solidFill>
                  <a:srgbClr val="0000FF"/>
                </a:solidFill>
                <a:latin typeface="Times New Roman" pitchFamily="18" charset="0"/>
                <a:cs typeface="Times New Roman" pitchFamily="18" charset="0"/>
              </a:rPr>
              <a:t>dlouhý 6-20mm </a:t>
            </a:r>
            <a:r>
              <a:rPr lang="cs-CZ" sz="2400" b="1" i="1" dirty="0" smtClean="0">
                <a:latin typeface="Times New Roman" pitchFamily="18" charset="0"/>
                <a:cs typeface="Times New Roman" pitchFamily="18" charset="0"/>
              </a:rPr>
              <a:t>jsou většinou </a:t>
            </a:r>
            <a:r>
              <a:rPr lang="cs-CZ" sz="2400" b="1" i="1" dirty="0" smtClean="0">
                <a:solidFill>
                  <a:srgbClr val="0000FF"/>
                </a:solidFill>
                <a:latin typeface="Times New Roman" pitchFamily="18" charset="0"/>
                <a:cs typeface="Times New Roman" pitchFamily="18" charset="0"/>
              </a:rPr>
              <a:t>opatřeny vnějším závitem </a:t>
            </a:r>
            <a:r>
              <a:rPr lang="cs-CZ" sz="2400" b="1" i="1" dirty="0" smtClean="0">
                <a:latin typeface="Times New Roman" pitchFamily="18" charset="0"/>
                <a:cs typeface="Times New Roman" pitchFamily="18" charset="0"/>
              </a:rPr>
              <a:t>(= šroubové implantáty). </a:t>
            </a:r>
            <a:endParaRPr lang="cs-CZ" sz="2400" b="1" i="1" dirty="0">
              <a:solidFill>
                <a:srgbClr val="CC00CC"/>
              </a:solidFill>
              <a:latin typeface="Times New Roman" pitchFamily="18" charset="0"/>
              <a:cs typeface="Times New Roman" pitchFamily="18" charset="0"/>
            </a:endParaRPr>
          </a:p>
        </p:txBody>
      </p:sp>
      <p:sp>
        <p:nvSpPr>
          <p:cNvPr id="6" name="TextovéPole 5"/>
          <p:cNvSpPr txBox="1"/>
          <p:nvPr/>
        </p:nvSpPr>
        <p:spPr>
          <a:xfrm>
            <a:off x="179512" y="1700808"/>
            <a:ext cx="8964488" cy="461665"/>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Zavádí se do </a:t>
            </a:r>
            <a:r>
              <a:rPr lang="cs-CZ" sz="2400" b="1" i="1" dirty="0" smtClean="0">
                <a:solidFill>
                  <a:srgbClr val="C00000"/>
                </a:solidFill>
                <a:latin typeface="Times New Roman" pitchFamily="18" charset="0"/>
                <a:cs typeface="Times New Roman" pitchFamily="18" charset="0"/>
              </a:rPr>
              <a:t>předem přesně předvrtaného otvoru v čelistní kosti.</a:t>
            </a:r>
            <a:endParaRPr lang="cs-CZ" sz="2400" b="1" i="1" dirty="0">
              <a:solidFill>
                <a:srgbClr val="C00000"/>
              </a:solidFill>
              <a:latin typeface="Times New Roman" pitchFamily="18" charset="0"/>
              <a:cs typeface="Times New Roman" pitchFamily="18" charset="0"/>
            </a:endParaRPr>
          </a:p>
        </p:txBody>
      </p:sp>
      <p:sp>
        <p:nvSpPr>
          <p:cNvPr id="8" name="TextovéPole 7"/>
          <p:cNvSpPr txBox="1"/>
          <p:nvPr/>
        </p:nvSpPr>
        <p:spPr>
          <a:xfrm>
            <a:off x="179512" y="2276872"/>
            <a:ext cx="8964488" cy="1200329"/>
          </a:xfrm>
          <a:prstGeom prst="rect">
            <a:avLst/>
          </a:prstGeom>
          <a:noFill/>
        </p:spPr>
        <p:txBody>
          <a:bodyPr wrap="square" rtlCol="0">
            <a:spAutoFit/>
          </a:bodyPr>
          <a:lstStyle/>
          <a:p>
            <a:pPr>
              <a:buBlip>
                <a:blip r:embed="rId3"/>
              </a:buBlip>
            </a:pPr>
            <a:r>
              <a:rPr lang="cs-CZ" sz="2400" b="1" i="1" dirty="0" smtClean="0"/>
              <a:t> V současnosti jsou to </a:t>
            </a:r>
            <a:r>
              <a:rPr lang="cs-CZ" sz="2400" b="1" i="1" dirty="0" smtClean="0">
                <a:solidFill>
                  <a:srgbClr val="0000FF"/>
                </a:solidFill>
              </a:rPr>
              <a:t>nejčastěji používané implantáty. </a:t>
            </a:r>
            <a:r>
              <a:rPr lang="cs-CZ" sz="2400" b="1" i="1" dirty="0" smtClean="0"/>
              <a:t>Mají </a:t>
            </a:r>
            <a:r>
              <a:rPr lang="cs-CZ" sz="2400" b="1" i="1" dirty="0" smtClean="0">
                <a:solidFill>
                  <a:srgbClr val="0000FF"/>
                </a:solidFill>
              </a:rPr>
              <a:t>nejlepší dlouhodobé výsledky </a:t>
            </a:r>
            <a:r>
              <a:rPr lang="cs-CZ" sz="2400" b="1" i="1" dirty="0" smtClean="0"/>
              <a:t>a používají se u všech typů defektů. </a:t>
            </a:r>
            <a:endParaRPr lang="cs-CZ" sz="2400" b="1" i="1" dirty="0">
              <a:solidFill>
                <a:srgbClr val="CC00CC"/>
              </a:solidFill>
              <a:latin typeface="Times New Roman" pitchFamily="18" charset="0"/>
              <a:cs typeface="Times New Roman" pitchFamily="18" charset="0"/>
            </a:endParaRPr>
          </a:p>
        </p:txBody>
      </p:sp>
      <p:pic>
        <p:nvPicPr>
          <p:cNvPr id="68610" name="Picture 2" descr="http://www.zuby.cz/image.php?idx=7175&amp;mw=140&amp;mh=115"/>
          <p:cNvPicPr>
            <a:picLocks noChangeAspect="1" noChangeArrowheads="1"/>
          </p:cNvPicPr>
          <p:nvPr/>
        </p:nvPicPr>
        <p:blipFill>
          <a:blip r:embed="rId4" cstate="print"/>
          <a:srcRect/>
          <a:stretch>
            <a:fillRect/>
          </a:stretch>
        </p:blipFill>
        <p:spPr bwMode="auto">
          <a:xfrm>
            <a:off x="1547664" y="3068960"/>
            <a:ext cx="6480720" cy="357301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 calcmode="lin" valueType="num">
                                      <p:cBhvr additive="base">
                                        <p:cTn id="13"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 calcmode="lin" valueType="num">
                                      <p:cBhvr additive="base">
                                        <p:cTn id="25"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ovéPole 8"/>
          <p:cNvSpPr txBox="1"/>
          <p:nvPr/>
        </p:nvSpPr>
        <p:spPr>
          <a:xfrm>
            <a:off x="179512" y="188640"/>
            <a:ext cx="8964488" cy="461665"/>
          </a:xfrm>
          <a:prstGeom prst="rect">
            <a:avLst/>
          </a:prstGeom>
          <a:noFill/>
        </p:spPr>
        <p:txBody>
          <a:bodyPr wrap="square" rtlCol="0">
            <a:spAutoFit/>
          </a:bodyPr>
          <a:lstStyle/>
          <a:p>
            <a:r>
              <a:rPr lang="pl-PL" sz="2400" b="1" dirty="0" smtClean="0">
                <a:solidFill>
                  <a:srgbClr val="0000FF"/>
                </a:solidFill>
              </a:rPr>
              <a:t>MATERIÁLY  ZUBNÍCH IMPLANTÁTŮ</a:t>
            </a:r>
            <a:endParaRPr lang="cs-CZ" sz="2400" b="1" i="1" dirty="0">
              <a:solidFill>
                <a:srgbClr val="0000FF"/>
              </a:solidFill>
              <a:latin typeface="Times New Roman" pitchFamily="18" charset="0"/>
              <a:cs typeface="Times New Roman" pitchFamily="18" charset="0"/>
            </a:endParaRPr>
          </a:p>
        </p:txBody>
      </p:sp>
      <p:sp>
        <p:nvSpPr>
          <p:cNvPr id="15" name="TextovéPole 14"/>
          <p:cNvSpPr txBox="1"/>
          <p:nvPr/>
        </p:nvSpPr>
        <p:spPr>
          <a:xfrm>
            <a:off x="179512" y="764704"/>
            <a:ext cx="8964488" cy="1569660"/>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Při výrobě implantátů se dnes používají tzv. </a:t>
            </a:r>
            <a:r>
              <a:rPr lang="cs-CZ" sz="2400" b="1" i="1" dirty="0" err="1" smtClean="0">
                <a:solidFill>
                  <a:srgbClr val="C00000"/>
                </a:solidFill>
                <a:latin typeface="Times New Roman" pitchFamily="18" charset="0"/>
                <a:cs typeface="Times New Roman" pitchFamily="18" charset="0"/>
              </a:rPr>
              <a:t>bioinertní</a:t>
            </a:r>
            <a:r>
              <a:rPr lang="cs-CZ" sz="2400" b="1" i="1" dirty="0" smtClean="0">
                <a:solidFill>
                  <a:srgbClr val="C00000"/>
                </a:solidFill>
                <a:latin typeface="Times New Roman" pitchFamily="18" charset="0"/>
                <a:cs typeface="Times New Roman" pitchFamily="18" charset="0"/>
              </a:rPr>
              <a:t> materiály - </a:t>
            </a:r>
            <a:r>
              <a:rPr lang="cs-CZ" sz="2400" b="1" i="1" dirty="0" smtClean="0">
                <a:solidFill>
                  <a:srgbClr val="0000FF"/>
                </a:solidFill>
                <a:latin typeface="Times New Roman" pitchFamily="18" charset="0"/>
                <a:cs typeface="Times New Roman" pitchFamily="18" charset="0"/>
              </a:rPr>
              <a:t>titan a jeho slitiny </a:t>
            </a:r>
            <a:r>
              <a:rPr lang="cs-CZ" sz="2400" b="1" i="1" dirty="0" smtClean="0">
                <a:latin typeface="Times New Roman" pitchFamily="18" charset="0"/>
                <a:cs typeface="Times New Roman" pitchFamily="18" charset="0"/>
              </a:rPr>
              <a:t>a nově se zkouší různé druhy </a:t>
            </a:r>
            <a:r>
              <a:rPr lang="cs-CZ" sz="2400" b="1" i="1" dirty="0" smtClean="0">
                <a:solidFill>
                  <a:srgbClr val="0000FF"/>
                </a:solidFill>
                <a:latin typeface="Times New Roman" pitchFamily="18" charset="0"/>
                <a:cs typeface="Times New Roman" pitchFamily="18" charset="0"/>
              </a:rPr>
              <a:t>keramických materiálů </a:t>
            </a:r>
            <a:r>
              <a:rPr lang="cs-CZ" sz="2400" b="1" i="1" dirty="0" smtClean="0">
                <a:latin typeface="Times New Roman" pitchFamily="18" charset="0"/>
                <a:cs typeface="Times New Roman" pitchFamily="18" charset="0"/>
              </a:rPr>
              <a:t>(</a:t>
            </a:r>
            <a:r>
              <a:rPr lang="cs-CZ" sz="2400" b="1" i="1" dirty="0" err="1" smtClean="0">
                <a:latin typeface="Times New Roman" pitchFamily="18" charset="0"/>
                <a:cs typeface="Times New Roman" pitchFamily="18" charset="0"/>
              </a:rPr>
              <a:t>aluminiumoxidová</a:t>
            </a:r>
            <a:r>
              <a:rPr lang="cs-CZ" sz="2400" b="1" i="1" dirty="0" smtClean="0">
                <a:latin typeface="Times New Roman" pitchFamily="18" charset="0"/>
                <a:cs typeface="Times New Roman" pitchFamily="18" charset="0"/>
              </a:rPr>
              <a:t> keramika, </a:t>
            </a:r>
            <a:r>
              <a:rPr lang="cs-CZ" sz="2400" b="1" i="1" dirty="0" err="1" smtClean="0">
                <a:latin typeface="Times New Roman" pitchFamily="18" charset="0"/>
                <a:cs typeface="Times New Roman" pitchFamily="18" charset="0"/>
              </a:rPr>
              <a:t>zirkoniumoxidová</a:t>
            </a:r>
            <a:r>
              <a:rPr lang="cs-CZ" sz="2400" b="1" i="1" dirty="0" smtClean="0">
                <a:latin typeface="Times New Roman" pitchFamily="18" charset="0"/>
                <a:cs typeface="Times New Roman" pitchFamily="18" charset="0"/>
              </a:rPr>
              <a:t> keramika).</a:t>
            </a:r>
            <a:endParaRPr lang="cs-CZ" sz="2400" b="1" i="1" dirty="0">
              <a:solidFill>
                <a:srgbClr val="CC00CC"/>
              </a:solidFill>
              <a:latin typeface="Times New Roman" pitchFamily="18" charset="0"/>
              <a:cs typeface="Times New Roman" pitchFamily="18" charset="0"/>
            </a:endParaRPr>
          </a:p>
        </p:txBody>
      </p:sp>
      <p:sp>
        <p:nvSpPr>
          <p:cNvPr id="6" name="TextovéPole 5"/>
          <p:cNvSpPr txBox="1"/>
          <p:nvPr/>
        </p:nvSpPr>
        <p:spPr>
          <a:xfrm>
            <a:off x="179512" y="2348880"/>
            <a:ext cx="8964488" cy="1200329"/>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a:t>
            </a:r>
            <a:r>
              <a:rPr lang="cs-CZ" sz="2400" b="1" i="1" dirty="0" smtClean="0">
                <a:solidFill>
                  <a:srgbClr val="C00000"/>
                </a:solidFill>
                <a:latin typeface="Times New Roman" pitchFamily="18" charset="0"/>
                <a:cs typeface="Times New Roman" pitchFamily="18" charset="0"/>
              </a:rPr>
              <a:t>Titan,</a:t>
            </a:r>
            <a:r>
              <a:rPr lang="cs-CZ" sz="2400" b="1" i="1" dirty="0" smtClean="0">
                <a:latin typeface="Times New Roman" pitchFamily="18" charset="0"/>
                <a:cs typeface="Times New Roman" pitchFamily="18" charset="0"/>
              </a:rPr>
              <a:t> případně slitiny titanu je </a:t>
            </a:r>
            <a:r>
              <a:rPr lang="cs-CZ" sz="2400" b="1" i="1" dirty="0" smtClean="0">
                <a:solidFill>
                  <a:srgbClr val="0000FF"/>
                </a:solidFill>
                <a:latin typeface="Times New Roman" pitchFamily="18" charset="0"/>
                <a:cs typeface="Times New Roman" pitchFamily="18" charset="0"/>
              </a:rPr>
              <a:t>i ve všeobecném lékařství </a:t>
            </a:r>
            <a:r>
              <a:rPr lang="cs-CZ" sz="2400" b="1" i="1" dirty="0" smtClean="0">
                <a:latin typeface="Times New Roman" pitchFamily="18" charset="0"/>
                <a:cs typeface="Times New Roman" pitchFamily="18" charset="0"/>
              </a:rPr>
              <a:t>využíván jako mimořádně spolehlivý, ověřený a stabilní materiál, ze kterého jsou </a:t>
            </a:r>
            <a:r>
              <a:rPr lang="cs-CZ" sz="2400" b="1" i="1" dirty="0" smtClean="0">
                <a:solidFill>
                  <a:srgbClr val="0000FF"/>
                </a:solidFill>
                <a:latin typeface="Times New Roman" pitchFamily="18" charset="0"/>
                <a:cs typeface="Times New Roman" pitchFamily="18" charset="0"/>
              </a:rPr>
              <a:t>vyráběny i umělé kloubní náhrady.</a:t>
            </a:r>
            <a:endParaRPr lang="cs-CZ" sz="2400" b="1" i="1" dirty="0">
              <a:solidFill>
                <a:srgbClr val="0000FF"/>
              </a:solidFill>
              <a:latin typeface="Times New Roman" pitchFamily="18" charset="0"/>
              <a:cs typeface="Times New Roman" pitchFamily="18" charset="0"/>
            </a:endParaRPr>
          </a:p>
        </p:txBody>
      </p:sp>
      <p:sp>
        <p:nvSpPr>
          <p:cNvPr id="8" name="TextovéPole 7"/>
          <p:cNvSpPr txBox="1"/>
          <p:nvPr/>
        </p:nvSpPr>
        <p:spPr>
          <a:xfrm>
            <a:off x="179512" y="3645025"/>
            <a:ext cx="8964488" cy="1569660"/>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Titan je </a:t>
            </a:r>
            <a:r>
              <a:rPr lang="cs-CZ" sz="2400" b="1" i="1" dirty="0" smtClean="0">
                <a:solidFill>
                  <a:srgbClr val="FF0000"/>
                </a:solidFill>
                <a:latin typeface="Times New Roman" pitchFamily="18" charset="0"/>
                <a:cs typeface="Times New Roman" pitchFamily="18" charset="0"/>
              </a:rPr>
              <a:t>vysoce pevný </a:t>
            </a:r>
            <a:r>
              <a:rPr lang="cs-CZ" sz="2400" b="1" i="1" dirty="0" smtClean="0">
                <a:latin typeface="Times New Roman" pitchFamily="18" charset="0"/>
                <a:cs typeface="Times New Roman" pitchFamily="18" charset="0"/>
              </a:rPr>
              <a:t>i při </a:t>
            </a:r>
            <a:r>
              <a:rPr lang="cs-CZ" sz="2400" b="1" i="1" dirty="0" smtClean="0">
                <a:solidFill>
                  <a:srgbClr val="C00000"/>
                </a:solidFill>
                <a:latin typeface="Times New Roman" pitchFamily="18" charset="0"/>
                <a:cs typeface="Times New Roman" pitchFamily="18" charset="0"/>
              </a:rPr>
              <a:t>nízké specifické hmotnosti</a:t>
            </a:r>
            <a:r>
              <a:rPr lang="cs-CZ" sz="2400" b="1" i="1" dirty="0" smtClean="0">
                <a:latin typeface="Times New Roman" pitchFamily="18" charset="0"/>
                <a:cs typeface="Times New Roman" pitchFamily="18" charset="0"/>
              </a:rPr>
              <a:t>, </a:t>
            </a:r>
            <a:r>
              <a:rPr lang="cs-CZ" sz="2400" b="1" i="1" dirty="0" smtClean="0">
                <a:solidFill>
                  <a:srgbClr val="C00000"/>
                </a:solidFill>
                <a:latin typeface="Times New Roman" pitchFamily="18" charset="0"/>
                <a:cs typeface="Times New Roman" pitchFamily="18" charset="0"/>
              </a:rPr>
              <a:t>odolný proti korozi </a:t>
            </a:r>
            <a:r>
              <a:rPr lang="cs-CZ" sz="2400" b="1" i="1" dirty="0" smtClean="0">
                <a:latin typeface="Times New Roman" pitchFamily="18" charset="0"/>
                <a:cs typeface="Times New Roman" pitchFamily="18" charset="0"/>
              </a:rPr>
              <a:t>a </a:t>
            </a:r>
            <a:r>
              <a:rPr lang="cs-CZ" sz="2400" b="1" i="1" dirty="0" smtClean="0">
                <a:solidFill>
                  <a:srgbClr val="C00000"/>
                </a:solidFill>
                <a:latin typeface="Times New Roman" pitchFamily="18" charset="0"/>
                <a:cs typeface="Times New Roman" pitchFamily="18" charset="0"/>
              </a:rPr>
              <a:t>vysoce biokompatibilní </a:t>
            </a:r>
            <a:r>
              <a:rPr lang="cs-CZ" sz="2400" b="1" i="1" dirty="0" smtClean="0">
                <a:latin typeface="Times New Roman" pitchFamily="18" charset="0"/>
                <a:cs typeface="Times New Roman" pitchFamily="18" charset="0"/>
              </a:rPr>
              <a:t>(biokompatibilita = snášenlivost látek zejm. materiálů v biologickém prostředí) nejen k celému organismu, ale též lokálně. </a:t>
            </a:r>
            <a:endParaRPr lang="cs-CZ" sz="2400" b="1" i="1" dirty="0">
              <a:solidFill>
                <a:srgbClr val="CC00CC"/>
              </a:solidFill>
              <a:latin typeface="Times New Roman" pitchFamily="18" charset="0"/>
              <a:cs typeface="Times New Roman" pitchFamily="18" charset="0"/>
            </a:endParaRPr>
          </a:p>
        </p:txBody>
      </p:sp>
      <p:sp>
        <p:nvSpPr>
          <p:cNvPr id="7" name="TextovéPole 6"/>
          <p:cNvSpPr txBox="1"/>
          <p:nvPr/>
        </p:nvSpPr>
        <p:spPr>
          <a:xfrm>
            <a:off x="179512" y="5288340"/>
            <a:ext cx="8964488" cy="1200329"/>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Zdrsněný povrch vytváří s kostí velmi pevné spojení – tzv. </a:t>
            </a:r>
            <a:r>
              <a:rPr lang="cs-CZ" sz="2400" b="1" i="1" dirty="0" err="1" smtClean="0">
                <a:solidFill>
                  <a:srgbClr val="C00000"/>
                </a:solidFill>
                <a:latin typeface="Times New Roman" pitchFamily="18" charset="0"/>
                <a:cs typeface="Times New Roman" pitchFamily="18" charset="0"/>
              </a:rPr>
              <a:t>oseointegrace</a:t>
            </a:r>
            <a:r>
              <a:rPr lang="cs-CZ" sz="2400" b="1" i="1" dirty="0" smtClean="0">
                <a:solidFill>
                  <a:srgbClr val="C00000"/>
                </a:solidFill>
                <a:latin typeface="Times New Roman" pitchFamily="18" charset="0"/>
                <a:cs typeface="Times New Roman" pitchFamily="18" charset="0"/>
              </a:rPr>
              <a:t>.</a:t>
            </a:r>
            <a:r>
              <a:rPr lang="cs-CZ" sz="2400" b="1" i="1" dirty="0" smtClean="0">
                <a:latin typeface="Times New Roman" pitchFamily="18" charset="0"/>
                <a:cs typeface="Times New Roman" pitchFamily="18" charset="0"/>
              </a:rPr>
              <a:t> </a:t>
            </a:r>
            <a:r>
              <a:rPr lang="cs-CZ" sz="2400" b="1" i="1" dirty="0" smtClean="0">
                <a:solidFill>
                  <a:srgbClr val="0000FF"/>
                </a:solidFill>
                <a:latin typeface="Times New Roman" pitchFamily="18" charset="0"/>
                <a:cs typeface="Times New Roman" pitchFamily="18" charset="0"/>
              </a:rPr>
              <a:t>Není toxický ani kancerogenní. Nemá účinky alergizující. </a:t>
            </a:r>
            <a:endParaRPr lang="cs-CZ" sz="2400" b="1" i="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 calcmode="lin" valueType="num">
                                      <p:cBhvr additive="base">
                                        <p:cTn id="13"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 calcmode="lin" valueType="num">
                                      <p:cBhvr additive="base">
                                        <p:cTn id="25"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additive="base">
                                        <p:cTn id="3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ovéPole 14"/>
          <p:cNvSpPr txBox="1"/>
          <p:nvPr/>
        </p:nvSpPr>
        <p:spPr>
          <a:xfrm>
            <a:off x="179512" y="764704"/>
            <a:ext cx="8964488" cy="1569660"/>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Má také </a:t>
            </a:r>
            <a:r>
              <a:rPr lang="cs-CZ" sz="2400" b="1" i="1" dirty="0" smtClean="0">
                <a:solidFill>
                  <a:srgbClr val="C00000"/>
                </a:solidFill>
                <a:latin typeface="Times New Roman" pitchFamily="18" charset="0"/>
                <a:cs typeface="Times New Roman" pitchFamily="18" charset="0"/>
              </a:rPr>
              <a:t>antibakteriální účinky </a:t>
            </a:r>
            <a:r>
              <a:rPr lang="cs-CZ" sz="2400" b="1" i="1" dirty="0" smtClean="0">
                <a:latin typeface="Times New Roman" pitchFamily="18" charset="0"/>
                <a:cs typeface="Times New Roman" pitchFamily="18" charset="0"/>
              </a:rPr>
              <a:t>vyvolané komplexem vrstvy oxidů titanu na povrchu implantátu, což je velmi důležité. Bakterie jsou totiž nejčastější příčinou neúspěchu a dokonalá ústní hygiena je základní podmínkou pro úspěšnost dentální </a:t>
            </a:r>
            <a:r>
              <a:rPr lang="cs-CZ" sz="2400" b="1" i="1" dirty="0" err="1" smtClean="0">
                <a:latin typeface="Times New Roman" pitchFamily="18" charset="0"/>
                <a:cs typeface="Times New Roman" pitchFamily="18" charset="0"/>
              </a:rPr>
              <a:t>implantologie</a:t>
            </a:r>
            <a:r>
              <a:rPr lang="cs-CZ" sz="2400" b="1" i="1" dirty="0" smtClean="0">
                <a:latin typeface="Times New Roman" pitchFamily="18" charset="0"/>
                <a:cs typeface="Times New Roman" pitchFamily="18" charset="0"/>
              </a:rPr>
              <a:t>.</a:t>
            </a:r>
            <a:endParaRPr lang="cs-CZ" sz="2400" b="1" i="1" dirty="0">
              <a:solidFill>
                <a:srgbClr val="CC00CC"/>
              </a:solidFill>
              <a:latin typeface="Times New Roman" pitchFamily="18" charset="0"/>
              <a:cs typeface="Times New Roman" pitchFamily="18" charset="0"/>
            </a:endParaRPr>
          </a:p>
        </p:txBody>
      </p:sp>
      <p:sp>
        <p:nvSpPr>
          <p:cNvPr id="6" name="TextovéPole 5"/>
          <p:cNvSpPr txBox="1"/>
          <p:nvPr/>
        </p:nvSpPr>
        <p:spPr>
          <a:xfrm>
            <a:off x="179512" y="2708920"/>
            <a:ext cx="8964488" cy="1200329"/>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a:t>
            </a:r>
            <a:r>
              <a:rPr lang="cs-CZ" sz="2400" b="1" i="1" dirty="0" smtClean="0">
                <a:solidFill>
                  <a:srgbClr val="C00000"/>
                </a:solidFill>
                <a:latin typeface="Times New Roman" pitchFamily="18" charset="0"/>
                <a:cs typeface="Times New Roman" pitchFamily="18" charset="0"/>
              </a:rPr>
              <a:t>Keramické materiály </a:t>
            </a:r>
            <a:r>
              <a:rPr lang="cs-CZ" sz="2400" b="1" i="1" dirty="0" smtClean="0">
                <a:latin typeface="Times New Roman" pitchFamily="18" charset="0"/>
                <a:cs typeface="Times New Roman" pitchFamily="18" charset="0"/>
              </a:rPr>
              <a:t>jsou ještě více </a:t>
            </a:r>
            <a:r>
              <a:rPr lang="cs-CZ" sz="2400" b="1" i="1" dirty="0" err="1" smtClean="0">
                <a:latin typeface="Times New Roman" pitchFamily="18" charset="0"/>
                <a:cs typeface="Times New Roman" pitchFamily="18" charset="0"/>
              </a:rPr>
              <a:t>biokompatibilnější</a:t>
            </a:r>
            <a:r>
              <a:rPr lang="cs-CZ" sz="2400" b="1" i="1" dirty="0" smtClean="0">
                <a:latin typeface="Times New Roman" pitchFamily="18" charset="0"/>
                <a:cs typeface="Times New Roman" pitchFamily="18" charset="0"/>
              </a:rPr>
              <a:t>, vytvářejí s kostí velmi silné spojení (</a:t>
            </a:r>
            <a:r>
              <a:rPr lang="cs-CZ" sz="2400" b="1" i="1" dirty="0" err="1" smtClean="0">
                <a:latin typeface="Times New Roman" pitchFamily="18" charset="0"/>
                <a:cs typeface="Times New Roman" pitchFamily="18" charset="0"/>
              </a:rPr>
              <a:t>oseointegrace</a:t>
            </a:r>
            <a:r>
              <a:rPr lang="cs-CZ" sz="2400" b="1" i="1" dirty="0" smtClean="0">
                <a:latin typeface="Times New Roman" pitchFamily="18" charset="0"/>
                <a:cs typeface="Times New Roman" pitchFamily="18" charset="0"/>
              </a:rPr>
              <a:t>), které vzniká rychleji než u titanu.</a:t>
            </a:r>
            <a:endParaRPr lang="cs-CZ" sz="2400" b="1" i="1" dirty="0">
              <a:solidFill>
                <a:srgbClr val="CC00CC"/>
              </a:solidFill>
              <a:latin typeface="Times New Roman" pitchFamily="18" charset="0"/>
              <a:cs typeface="Times New Roman" pitchFamily="18" charset="0"/>
            </a:endParaRPr>
          </a:p>
        </p:txBody>
      </p:sp>
      <p:sp>
        <p:nvSpPr>
          <p:cNvPr id="8" name="TextovéPole 7"/>
          <p:cNvSpPr txBox="1"/>
          <p:nvPr/>
        </p:nvSpPr>
        <p:spPr>
          <a:xfrm>
            <a:off x="179512" y="4077072"/>
            <a:ext cx="8964488" cy="830997"/>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Nevýhodou je ale </a:t>
            </a:r>
            <a:r>
              <a:rPr lang="cs-CZ" sz="2400" b="1" i="1" dirty="0" smtClean="0">
                <a:solidFill>
                  <a:srgbClr val="7030A0"/>
                </a:solidFill>
                <a:latin typeface="Times New Roman" pitchFamily="18" charset="0"/>
                <a:cs typeface="Times New Roman" pitchFamily="18" charset="0"/>
              </a:rPr>
              <a:t>obtížná opracovatelnost, příliš vysoká tvrdost, malá pružnost a křehkost těchto materiálů.</a:t>
            </a:r>
            <a:endParaRPr lang="cs-CZ" sz="2400" b="1" i="1" dirty="0">
              <a:solidFill>
                <a:srgbClr val="7030A0"/>
              </a:solidFill>
              <a:latin typeface="Times New Roman" pitchFamily="18" charset="0"/>
              <a:cs typeface="Times New Roman" pitchFamily="18" charset="0"/>
            </a:endParaRPr>
          </a:p>
        </p:txBody>
      </p:sp>
      <p:sp>
        <p:nvSpPr>
          <p:cNvPr id="7" name="TextovéPole 6"/>
          <p:cNvSpPr txBox="1"/>
          <p:nvPr/>
        </p:nvSpPr>
        <p:spPr>
          <a:xfrm>
            <a:off x="179512" y="5288340"/>
            <a:ext cx="8964488" cy="1200329"/>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Tyto vlastnosti využití současných keramických materiálů pro výrobu </a:t>
            </a:r>
            <a:r>
              <a:rPr lang="cs-CZ" sz="2400" b="1" i="1" dirty="0" err="1" smtClean="0">
                <a:solidFill>
                  <a:srgbClr val="7030A0"/>
                </a:solidFill>
                <a:latin typeface="Times New Roman" pitchFamily="18" charset="0"/>
                <a:cs typeface="Times New Roman" pitchFamily="18" charset="0"/>
              </a:rPr>
              <a:t>nitrokostní</a:t>
            </a:r>
            <a:r>
              <a:rPr lang="cs-CZ" sz="2400" b="1" i="1" dirty="0" smtClean="0">
                <a:solidFill>
                  <a:srgbClr val="7030A0"/>
                </a:solidFill>
                <a:latin typeface="Times New Roman" pitchFamily="18" charset="0"/>
                <a:cs typeface="Times New Roman" pitchFamily="18" charset="0"/>
              </a:rPr>
              <a:t> části implantátů </a:t>
            </a:r>
            <a:r>
              <a:rPr lang="cs-CZ" sz="2400" b="1" i="1" dirty="0" smtClean="0">
                <a:latin typeface="Times New Roman" pitchFamily="18" charset="0"/>
                <a:cs typeface="Times New Roman" pitchFamily="18" charset="0"/>
              </a:rPr>
              <a:t>omezují a keramika se dnes používá hlavně </a:t>
            </a:r>
            <a:r>
              <a:rPr lang="cs-CZ" sz="2400" b="1" i="1" dirty="0" smtClean="0">
                <a:solidFill>
                  <a:srgbClr val="C00000"/>
                </a:solidFill>
                <a:latin typeface="Times New Roman" pitchFamily="18" charset="0"/>
                <a:cs typeface="Times New Roman" pitchFamily="18" charset="0"/>
              </a:rPr>
              <a:t>pro výrobu sekundárních dílů a korunek.</a:t>
            </a:r>
            <a:endParaRPr lang="cs-CZ" sz="2400" b="1" i="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additive="base">
                                        <p:cTn id="2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Nadpis 6"/>
          <p:cNvSpPr>
            <a:spLocks noGrp="1"/>
          </p:cNvSpPr>
          <p:nvPr>
            <p:ph type="ctrTitle"/>
          </p:nvPr>
        </p:nvSpPr>
        <p:spPr>
          <a:xfrm>
            <a:off x="571500" y="1785938"/>
            <a:ext cx="7772400" cy="1470025"/>
          </a:xfrm>
        </p:spPr>
        <p:txBody>
          <a:bodyPr>
            <a:normAutofit/>
          </a:bodyPr>
          <a:lstStyle/>
          <a:p>
            <a:pPr algn="ctr" eaLnBrk="1" hangingPunct="1"/>
            <a:r>
              <a:rPr lang="cs-CZ" sz="5400" dirty="0" smtClean="0">
                <a:solidFill>
                  <a:schemeClr val="bg1"/>
                </a:solidFill>
              </a:rPr>
              <a:t>UMĚLÁ KŮŽE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TextovéPole 20"/>
          <p:cNvSpPr txBox="1"/>
          <p:nvPr/>
        </p:nvSpPr>
        <p:spPr>
          <a:xfrm>
            <a:off x="251520" y="260648"/>
            <a:ext cx="8892480" cy="461665"/>
          </a:xfrm>
          <a:prstGeom prst="rect">
            <a:avLst/>
          </a:prstGeom>
          <a:solidFill>
            <a:schemeClr val="bg1"/>
          </a:solidFill>
        </p:spPr>
        <p:txBody>
          <a:bodyPr wrap="square" rtlCol="0">
            <a:spAutoFit/>
          </a:bodyPr>
          <a:lstStyle/>
          <a:p>
            <a:r>
              <a:rPr lang="cs-CZ" sz="2400" b="1" dirty="0" smtClean="0">
                <a:latin typeface="Times New Roman" pitchFamily="18" charset="0"/>
                <a:cs typeface="Times New Roman" pitchFamily="18" charset="0"/>
              </a:rPr>
              <a:t>Obr. 3.: </a:t>
            </a:r>
            <a:r>
              <a:rPr lang="cs-CZ" sz="2400" dirty="0" smtClean="0">
                <a:latin typeface="Times New Roman" pitchFamily="18" charset="0"/>
                <a:cs typeface="Times New Roman" pitchFamily="18" charset="0"/>
              </a:rPr>
              <a:t>Palec z období asi 600 l. př.n.l. – pohřebiště v Thébách. </a:t>
            </a:r>
            <a:endParaRPr lang="cs-CZ" sz="2400" dirty="0"/>
          </a:p>
        </p:txBody>
      </p:sp>
      <p:pic>
        <p:nvPicPr>
          <p:cNvPr id="3074" name="Picture 2"/>
          <p:cNvPicPr>
            <a:picLocks noChangeAspect="1" noChangeArrowheads="1"/>
          </p:cNvPicPr>
          <p:nvPr/>
        </p:nvPicPr>
        <p:blipFill>
          <a:blip r:embed="rId3" cstate="print"/>
          <a:srcRect/>
          <a:stretch>
            <a:fillRect/>
          </a:stretch>
        </p:blipFill>
        <p:spPr bwMode="auto">
          <a:xfrm>
            <a:off x="4932040" y="1340768"/>
            <a:ext cx="3124200" cy="5095875"/>
          </a:xfrm>
          <a:prstGeom prst="rect">
            <a:avLst/>
          </a:prstGeom>
          <a:noFill/>
          <a:ln w="9525">
            <a:noFill/>
            <a:miter lim="800000"/>
            <a:headEnd/>
            <a:tailEnd/>
          </a:ln>
        </p:spPr>
      </p:pic>
      <p:sp>
        <p:nvSpPr>
          <p:cNvPr id="5" name="TextovéPole 4"/>
          <p:cNvSpPr txBox="1"/>
          <p:nvPr/>
        </p:nvSpPr>
        <p:spPr>
          <a:xfrm>
            <a:off x="179512" y="836712"/>
            <a:ext cx="4896544" cy="830997"/>
          </a:xfrm>
          <a:prstGeom prst="rect">
            <a:avLst/>
          </a:prstGeom>
          <a:noFill/>
        </p:spPr>
        <p:txBody>
          <a:bodyPr wrap="square" rtlCol="0">
            <a:spAutoFit/>
          </a:bodyPr>
          <a:lstStyle/>
          <a:p>
            <a:pPr>
              <a:buBlip>
                <a:blip r:embed="rId4"/>
              </a:buBlip>
            </a:pPr>
            <a:r>
              <a:rPr lang="cs-CZ" sz="2400" b="1" i="1" dirty="0" smtClean="0">
                <a:latin typeface="Times New Roman" pitchFamily="18" charset="0"/>
                <a:cs typeface="Times New Roman" pitchFamily="18" charset="0"/>
              </a:rPr>
              <a:t> Palec vyrobený ze směsi drceného papyru, textilie a klihu.</a:t>
            </a:r>
            <a:endParaRPr lang="cs-CZ" sz="2400" b="1" i="1" dirty="0">
              <a:solidFill>
                <a:srgbClr val="0000FF"/>
              </a:solidFill>
              <a:latin typeface="Times New Roman" pitchFamily="18" charset="0"/>
              <a:cs typeface="Times New Roman" pitchFamily="18" charset="0"/>
            </a:endParaRPr>
          </a:p>
        </p:txBody>
      </p:sp>
      <p:sp>
        <p:nvSpPr>
          <p:cNvPr id="6" name="TextovéPole 5"/>
          <p:cNvSpPr txBox="1"/>
          <p:nvPr/>
        </p:nvSpPr>
        <p:spPr>
          <a:xfrm>
            <a:off x="179512" y="1844824"/>
            <a:ext cx="4896544" cy="1569660"/>
          </a:xfrm>
          <a:prstGeom prst="rect">
            <a:avLst/>
          </a:prstGeom>
          <a:noFill/>
        </p:spPr>
        <p:txBody>
          <a:bodyPr wrap="square" rtlCol="0">
            <a:spAutoFit/>
          </a:bodyPr>
          <a:lstStyle/>
          <a:p>
            <a:pPr>
              <a:buBlip>
                <a:blip r:embed="rId4"/>
              </a:buBlip>
            </a:pPr>
            <a:r>
              <a:rPr lang="cs-CZ" sz="2400" b="1" i="1" dirty="0" smtClean="0">
                <a:latin typeface="Times New Roman" pitchFamily="18" charset="0"/>
                <a:cs typeface="Times New Roman" pitchFamily="18" charset="0"/>
              </a:rPr>
              <a:t> Palec je na povrchu zpevněn sádrou a napodobuje věrně skutečný, živý prst včetně nehtového lůžka (nehet se nedochoval) a barvy kůže.  </a:t>
            </a:r>
            <a:endParaRPr lang="cs-CZ" sz="2400" b="1" i="1" dirty="0">
              <a:solidFill>
                <a:srgbClr val="0000FF"/>
              </a:solidFill>
              <a:latin typeface="Times New Roman" pitchFamily="18" charset="0"/>
              <a:cs typeface="Times New Roman" pitchFamily="18" charset="0"/>
            </a:endParaRPr>
          </a:p>
        </p:txBody>
      </p:sp>
      <p:sp>
        <p:nvSpPr>
          <p:cNvPr id="7" name="TextovéPole 6"/>
          <p:cNvSpPr txBox="1"/>
          <p:nvPr/>
        </p:nvSpPr>
        <p:spPr>
          <a:xfrm>
            <a:off x="179512" y="3573016"/>
            <a:ext cx="4976936" cy="1569660"/>
          </a:xfrm>
          <a:prstGeom prst="rect">
            <a:avLst/>
          </a:prstGeom>
          <a:noFill/>
        </p:spPr>
        <p:txBody>
          <a:bodyPr wrap="square" rtlCol="0">
            <a:spAutoFit/>
          </a:bodyPr>
          <a:lstStyle/>
          <a:p>
            <a:pPr>
              <a:buBlip>
                <a:blip r:embed="rId4"/>
              </a:buBlip>
            </a:pPr>
            <a:r>
              <a:rPr lang="cs-CZ" sz="2400" b="1" i="1" dirty="0" smtClean="0">
                <a:latin typeface="Times New Roman" pitchFamily="18" charset="0"/>
                <a:cs typeface="Times New Roman" pitchFamily="18" charset="0"/>
              </a:rPr>
              <a:t> U tohoto náhradního palce není jasné, zda měl sloužit jako praktická  funkční protéza nebo pouze k okultním účelům.</a:t>
            </a:r>
            <a:endParaRPr lang="cs-CZ" sz="2400" b="1" i="1" dirty="0">
              <a:solidFill>
                <a:srgbClr val="0000FF"/>
              </a:solidFill>
              <a:latin typeface="Times New Roman" pitchFamily="18" charset="0"/>
              <a:cs typeface="Times New Roman" pitchFamily="18" charset="0"/>
            </a:endParaRPr>
          </a:p>
        </p:txBody>
      </p:sp>
      <p:sp>
        <p:nvSpPr>
          <p:cNvPr id="9" name="TextovéPole 8"/>
          <p:cNvSpPr txBox="1"/>
          <p:nvPr/>
        </p:nvSpPr>
        <p:spPr>
          <a:xfrm>
            <a:off x="179512" y="5229200"/>
            <a:ext cx="5129336" cy="1569660"/>
          </a:xfrm>
          <a:prstGeom prst="rect">
            <a:avLst/>
          </a:prstGeom>
          <a:noFill/>
        </p:spPr>
        <p:txBody>
          <a:bodyPr wrap="square" rtlCol="0">
            <a:spAutoFit/>
          </a:bodyPr>
          <a:lstStyle/>
          <a:p>
            <a:pPr>
              <a:buBlip>
                <a:blip r:embed="rId4"/>
              </a:buBlip>
            </a:pPr>
            <a:r>
              <a:rPr lang="cs-CZ" sz="2400" b="1" i="1" dirty="0" smtClean="0">
                <a:latin typeface="Times New Roman" pitchFamily="18" charset="0"/>
                <a:cs typeface="Times New Roman" pitchFamily="18" charset="0"/>
              </a:rPr>
              <a:t> Egyptští balzamovači upravovali při mumifikaci mrtvoly tak, aby mumie měla dle tehdejšího vnímání dokonalé tělesné proporce. </a:t>
            </a:r>
            <a:endParaRPr lang="cs-CZ" sz="2400" b="1" i="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 calcmode="lin" valueType="num">
                                      <p:cBhvr additive="base">
                                        <p:cTn id="2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extovéPole 11"/>
          <p:cNvSpPr txBox="1">
            <a:spLocks noChangeArrowheads="1"/>
          </p:cNvSpPr>
          <p:nvPr/>
        </p:nvSpPr>
        <p:spPr bwMode="auto">
          <a:xfrm>
            <a:off x="179512" y="332656"/>
            <a:ext cx="8712968" cy="523220"/>
          </a:xfrm>
          <a:prstGeom prst="rect">
            <a:avLst/>
          </a:prstGeom>
          <a:solidFill>
            <a:srgbClr val="FFFF00"/>
          </a:solidFill>
          <a:ln>
            <a:solidFill>
              <a:srgbClr val="C00000"/>
            </a:solidFill>
            <a:headEnd/>
            <a:tailEnd/>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r>
              <a:rPr lang="cs-CZ" sz="2800" b="1" dirty="0" smtClean="0">
                <a:solidFill>
                  <a:srgbClr val="C00000"/>
                </a:solidFill>
              </a:rPr>
              <a:t>KOŽNÍ KRYTY A UMĚLÁ KŮŽE</a:t>
            </a:r>
            <a:endParaRPr lang="cs-CZ" sz="2800" b="1" dirty="0">
              <a:solidFill>
                <a:srgbClr val="C00000"/>
              </a:solidFill>
              <a:latin typeface="Times New Roman" pitchFamily="18" charset="0"/>
              <a:cs typeface="Times New Roman" pitchFamily="18" charset="0"/>
            </a:endParaRPr>
          </a:p>
        </p:txBody>
      </p:sp>
      <p:sp>
        <p:nvSpPr>
          <p:cNvPr id="7" name="TextovéPole 6"/>
          <p:cNvSpPr txBox="1"/>
          <p:nvPr/>
        </p:nvSpPr>
        <p:spPr>
          <a:xfrm>
            <a:off x="179512" y="2204864"/>
            <a:ext cx="8964488" cy="2308324"/>
          </a:xfrm>
          <a:prstGeom prst="rect">
            <a:avLst/>
          </a:prstGeom>
          <a:noFill/>
        </p:spPr>
        <p:txBody>
          <a:bodyPr wrap="square" rtlCol="0">
            <a:spAutoFit/>
          </a:bodyPr>
          <a:lstStyle/>
          <a:p>
            <a:pPr>
              <a:buBlip>
                <a:blip r:embed="rId4"/>
              </a:buBlip>
            </a:pPr>
            <a:r>
              <a:rPr lang="cs-CZ" sz="2400" b="1" i="1" dirty="0" smtClean="0">
                <a:latin typeface="Times New Roman" pitchFamily="18" charset="0"/>
                <a:cs typeface="Times New Roman" pitchFamily="18" charset="0"/>
              </a:rPr>
              <a:t> Jeho tým našel způsob, jak vytvořit ultramalé „</a:t>
            </a:r>
            <a:r>
              <a:rPr lang="cs-CZ" sz="2400" b="1" i="1" dirty="0" err="1" smtClean="0">
                <a:latin typeface="Times New Roman" pitchFamily="18" charset="0"/>
                <a:cs typeface="Times New Roman" pitchFamily="18" charset="0"/>
              </a:rPr>
              <a:t>nanodráty</a:t>
            </a:r>
            <a:r>
              <a:rPr lang="cs-CZ" sz="2400" b="1" i="1" dirty="0" smtClean="0">
                <a:latin typeface="Times New Roman" pitchFamily="18" charset="0"/>
                <a:cs typeface="Times New Roman" pitchFamily="18" charset="0"/>
              </a:rPr>
              <a:t>“ ze směsi </a:t>
            </a:r>
            <a:r>
              <a:rPr lang="cs-CZ" sz="2400" b="1" i="1" dirty="0" smtClean="0">
                <a:solidFill>
                  <a:srgbClr val="C00000"/>
                </a:solidFill>
                <a:latin typeface="Times New Roman" pitchFamily="18" charset="0"/>
                <a:cs typeface="Times New Roman" pitchFamily="18" charset="0"/>
              </a:rPr>
              <a:t>silikonu teflonu a germania </a:t>
            </a:r>
            <a:r>
              <a:rPr lang="cs-CZ" sz="2400" b="1" i="1" dirty="0" smtClean="0">
                <a:latin typeface="Times New Roman" pitchFamily="18" charset="0"/>
                <a:cs typeface="Times New Roman" pitchFamily="18" charset="0"/>
              </a:rPr>
              <a:t>a z nich pak přilnavou blánu, která </a:t>
            </a:r>
            <a:r>
              <a:rPr lang="cs-CZ" sz="2400" b="1" i="1" dirty="0" err="1" smtClean="0">
                <a:latin typeface="Times New Roman" pitchFamily="18" charset="0"/>
                <a:cs typeface="Times New Roman" pitchFamily="18" charset="0"/>
              </a:rPr>
              <a:t>vytváží</a:t>
            </a:r>
            <a:r>
              <a:rPr lang="cs-CZ" sz="2400" b="1" i="1" dirty="0" smtClean="0">
                <a:latin typeface="Times New Roman" pitchFamily="18" charset="0"/>
                <a:cs typeface="Times New Roman" pitchFamily="18" charset="0"/>
              </a:rPr>
              <a:t> mikroskopickou síť, </a:t>
            </a:r>
            <a:r>
              <a:rPr lang="cs-CZ" sz="2400" b="1" i="1" dirty="0" smtClean="0">
                <a:solidFill>
                  <a:srgbClr val="0000FF"/>
                </a:solidFill>
                <a:latin typeface="Times New Roman" pitchFamily="18" charset="0"/>
                <a:cs typeface="Times New Roman" pitchFamily="18" charset="0"/>
              </a:rPr>
              <a:t>(kterou mohou prorůstat cévy a nová kožní tkáň). </a:t>
            </a:r>
            <a:r>
              <a:rPr lang="cs-CZ" sz="2400" b="1" i="1" dirty="0" smtClean="0">
                <a:latin typeface="Times New Roman" pitchFamily="18" charset="0"/>
                <a:cs typeface="Times New Roman" pitchFamily="18" charset="0"/>
              </a:rPr>
              <a:t>Ty poté pokryli vrstvičkou gumy citlivé na tlak. Zkoušky prokázaly, že je kůže schopna rozlišit intenzitu dotyků – od stisku předmětu po dosednutí motýla. </a:t>
            </a:r>
            <a:endParaRPr lang="cs-CZ" sz="2400" b="1" i="1" dirty="0">
              <a:solidFill>
                <a:srgbClr val="CC00CC"/>
              </a:solidFill>
              <a:latin typeface="Times New Roman" pitchFamily="18" charset="0"/>
              <a:cs typeface="Times New Roman" pitchFamily="18" charset="0"/>
            </a:endParaRPr>
          </a:p>
        </p:txBody>
      </p:sp>
      <p:sp>
        <p:nvSpPr>
          <p:cNvPr id="6" name="TextovéPole 5"/>
          <p:cNvSpPr txBox="1"/>
          <p:nvPr/>
        </p:nvSpPr>
        <p:spPr>
          <a:xfrm>
            <a:off x="179512" y="5805264"/>
            <a:ext cx="8964488" cy="830997"/>
          </a:xfrm>
          <a:prstGeom prst="rect">
            <a:avLst/>
          </a:prstGeom>
          <a:noFill/>
        </p:spPr>
        <p:txBody>
          <a:bodyPr wrap="square" rtlCol="0">
            <a:spAutoFit/>
          </a:bodyPr>
          <a:lstStyle/>
          <a:p>
            <a:r>
              <a:rPr lang="cs-CZ" sz="2400" dirty="0" smtClean="0">
                <a:solidFill>
                  <a:srgbClr val="0000FF"/>
                </a:solidFill>
              </a:rPr>
              <a:t>http://www.</a:t>
            </a:r>
            <a:r>
              <a:rPr lang="cs-CZ" sz="2400" dirty="0" err="1" smtClean="0">
                <a:solidFill>
                  <a:srgbClr val="0000FF"/>
                </a:solidFill>
              </a:rPr>
              <a:t>ceskatelevize.cz</a:t>
            </a:r>
            <a:r>
              <a:rPr lang="cs-CZ" sz="2400" dirty="0" smtClean="0">
                <a:solidFill>
                  <a:srgbClr val="0000FF"/>
                </a:solidFill>
              </a:rPr>
              <a:t>/ct24/</a:t>
            </a:r>
            <a:r>
              <a:rPr lang="cs-CZ" sz="2400" dirty="0" err="1" smtClean="0">
                <a:solidFill>
                  <a:srgbClr val="0000FF"/>
                </a:solidFill>
              </a:rPr>
              <a:t>svet</a:t>
            </a:r>
            <a:r>
              <a:rPr lang="cs-CZ" sz="2400" dirty="0" smtClean="0">
                <a:solidFill>
                  <a:srgbClr val="0000FF"/>
                </a:solidFill>
              </a:rPr>
              <a:t>/veda-a-technika/22004-</a:t>
            </a:r>
            <a:r>
              <a:rPr lang="cs-CZ" sz="2400" dirty="0" err="1" smtClean="0">
                <a:solidFill>
                  <a:srgbClr val="0000FF"/>
                </a:solidFill>
              </a:rPr>
              <a:t>lecba</a:t>
            </a:r>
            <a:r>
              <a:rPr lang="cs-CZ" sz="2400" dirty="0" smtClean="0">
                <a:solidFill>
                  <a:srgbClr val="0000FF"/>
                </a:solidFill>
              </a:rPr>
              <a:t>-</a:t>
            </a:r>
            <a:r>
              <a:rPr lang="cs-CZ" sz="2400" dirty="0" err="1" smtClean="0">
                <a:solidFill>
                  <a:srgbClr val="0000FF"/>
                </a:solidFill>
              </a:rPr>
              <a:t>popalenin</a:t>
            </a:r>
            <a:r>
              <a:rPr lang="cs-CZ" sz="2400" dirty="0" smtClean="0">
                <a:solidFill>
                  <a:srgbClr val="0000FF"/>
                </a:solidFill>
              </a:rPr>
              <a:t>-</a:t>
            </a:r>
            <a:r>
              <a:rPr lang="cs-CZ" sz="2400" dirty="0" err="1" smtClean="0">
                <a:solidFill>
                  <a:srgbClr val="0000FF"/>
                </a:solidFill>
              </a:rPr>
              <a:t>kozni</a:t>
            </a:r>
            <a:r>
              <a:rPr lang="cs-CZ" sz="2400" dirty="0" smtClean="0">
                <a:solidFill>
                  <a:srgbClr val="0000FF"/>
                </a:solidFill>
              </a:rPr>
              <a:t>-kryty-a-</a:t>
            </a:r>
            <a:r>
              <a:rPr lang="cs-CZ" sz="2400" dirty="0" err="1" smtClean="0">
                <a:solidFill>
                  <a:srgbClr val="0000FF"/>
                </a:solidFill>
              </a:rPr>
              <a:t>umela</a:t>
            </a:r>
            <a:r>
              <a:rPr lang="cs-CZ" sz="2400" dirty="0" smtClean="0">
                <a:solidFill>
                  <a:srgbClr val="0000FF"/>
                </a:solidFill>
              </a:rPr>
              <a:t>-</a:t>
            </a:r>
            <a:r>
              <a:rPr lang="cs-CZ" sz="2400" dirty="0" err="1" smtClean="0">
                <a:solidFill>
                  <a:srgbClr val="0000FF"/>
                </a:solidFill>
              </a:rPr>
              <a:t>kuze</a:t>
            </a:r>
            <a:r>
              <a:rPr lang="cs-CZ" sz="2400" dirty="0" smtClean="0">
                <a:solidFill>
                  <a:srgbClr val="0000FF"/>
                </a:solidFill>
              </a:rPr>
              <a:t>/</a:t>
            </a:r>
            <a:endParaRPr lang="cs-CZ" sz="2400" dirty="0">
              <a:solidFill>
                <a:srgbClr val="0000FF"/>
              </a:solidFill>
            </a:endParaRPr>
          </a:p>
        </p:txBody>
      </p:sp>
      <p:sp>
        <p:nvSpPr>
          <p:cNvPr id="11" name="TextovéPole 10"/>
          <p:cNvSpPr txBox="1"/>
          <p:nvPr/>
        </p:nvSpPr>
        <p:spPr>
          <a:xfrm>
            <a:off x="179512" y="1277144"/>
            <a:ext cx="8964488" cy="830997"/>
          </a:xfrm>
          <a:prstGeom prst="rect">
            <a:avLst/>
          </a:prstGeom>
          <a:noFill/>
        </p:spPr>
        <p:txBody>
          <a:bodyPr wrap="square" rtlCol="0">
            <a:spAutoFit/>
          </a:bodyPr>
          <a:lstStyle/>
          <a:p>
            <a:pPr>
              <a:buBlip>
                <a:blip r:embed="rId4"/>
              </a:buBlip>
            </a:pPr>
            <a:r>
              <a:rPr lang="cs-CZ" sz="2400" b="1" i="1" dirty="0" smtClean="0">
                <a:latin typeface="Times New Roman" pitchFamily="18" charset="0"/>
                <a:cs typeface="Times New Roman" pitchFamily="18" charset="0"/>
              </a:rPr>
              <a:t> Látku jménem </a:t>
            </a:r>
            <a:r>
              <a:rPr lang="cs-CZ" sz="2400" b="1" i="1" dirty="0" err="1" smtClean="0">
                <a:solidFill>
                  <a:srgbClr val="C00000"/>
                </a:solidFill>
                <a:latin typeface="Times New Roman" pitchFamily="18" charset="0"/>
                <a:cs typeface="Times New Roman" pitchFamily="18" charset="0"/>
              </a:rPr>
              <a:t>Integra</a:t>
            </a:r>
            <a:r>
              <a:rPr lang="cs-CZ" sz="2400" b="1" i="1" dirty="0" smtClean="0">
                <a:solidFill>
                  <a:srgbClr val="C00000"/>
                </a:solidFill>
                <a:latin typeface="Times New Roman" pitchFamily="18" charset="0"/>
                <a:cs typeface="Times New Roman" pitchFamily="18" charset="0"/>
              </a:rPr>
              <a:t> </a:t>
            </a:r>
            <a:r>
              <a:rPr lang="cs-CZ" sz="2400" b="1" i="1" dirty="0" smtClean="0">
                <a:latin typeface="Times New Roman" pitchFamily="18" charset="0"/>
                <a:cs typeface="Times New Roman" pitchFamily="18" charset="0"/>
              </a:rPr>
              <a:t>vyvinuli američtí vědci z Kalifornské univerzity pod vedením profesora </a:t>
            </a:r>
            <a:r>
              <a:rPr lang="cs-CZ" sz="2400" b="1" i="1" dirty="0" err="1" smtClean="0">
                <a:solidFill>
                  <a:srgbClr val="C00000"/>
                </a:solidFill>
                <a:latin typeface="Times New Roman" pitchFamily="18" charset="0"/>
                <a:cs typeface="Times New Roman" pitchFamily="18" charset="0"/>
              </a:rPr>
              <a:t>Ali</a:t>
            </a:r>
            <a:r>
              <a:rPr lang="cs-CZ" sz="2400" b="1" i="1" dirty="0" smtClean="0">
                <a:solidFill>
                  <a:srgbClr val="C00000"/>
                </a:solidFill>
                <a:latin typeface="Times New Roman" pitchFamily="18" charset="0"/>
                <a:cs typeface="Times New Roman" pitchFamily="18" charset="0"/>
              </a:rPr>
              <a:t> </a:t>
            </a:r>
            <a:r>
              <a:rPr lang="cs-CZ" sz="2400" b="1" i="1" dirty="0" err="1" smtClean="0">
                <a:solidFill>
                  <a:srgbClr val="C00000"/>
                </a:solidFill>
                <a:latin typeface="Times New Roman" pitchFamily="18" charset="0"/>
                <a:cs typeface="Times New Roman" pitchFamily="18" charset="0"/>
              </a:rPr>
              <a:t>Javeyho</a:t>
            </a:r>
            <a:r>
              <a:rPr lang="cs-CZ" sz="2400" b="1" i="1" dirty="0" smtClean="0">
                <a:solidFill>
                  <a:srgbClr val="C00000"/>
                </a:solidFill>
                <a:latin typeface="Times New Roman" pitchFamily="18" charset="0"/>
                <a:cs typeface="Times New Roman" pitchFamily="18" charset="0"/>
              </a:rPr>
              <a:t>. </a:t>
            </a:r>
            <a:endParaRPr lang="cs-CZ" sz="2400" b="1" i="1" dirty="0">
              <a:solidFill>
                <a:srgbClr val="C00000"/>
              </a:solidFill>
              <a:latin typeface="Times New Roman" pitchFamily="18" charset="0"/>
              <a:cs typeface="Times New Roman" pitchFamily="18" charset="0"/>
            </a:endParaRPr>
          </a:p>
        </p:txBody>
      </p:sp>
      <p:sp>
        <p:nvSpPr>
          <p:cNvPr id="13" name="Obdélník 12"/>
          <p:cNvSpPr/>
          <p:nvPr/>
        </p:nvSpPr>
        <p:spPr>
          <a:xfrm>
            <a:off x="179512" y="4725143"/>
            <a:ext cx="8964488" cy="830997"/>
          </a:xfrm>
          <a:prstGeom prst="rect">
            <a:avLst/>
          </a:prstGeom>
        </p:spPr>
        <p:txBody>
          <a:bodyPr wrap="square">
            <a:spAutoFit/>
          </a:bodyPr>
          <a:lstStyle/>
          <a:p>
            <a:r>
              <a:rPr lang="cs-CZ" sz="2400" dirty="0" smtClean="0">
                <a:solidFill>
                  <a:srgbClr val="0000FF"/>
                </a:solidFill>
                <a:latin typeface="Times New Roman" pitchFamily="18" charset="0"/>
                <a:cs typeface="Times New Roman" pitchFamily="18" charset="0"/>
              </a:rPr>
              <a:t>http://www.</a:t>
            </a:r>
            <a:r>
              <a:rPr lang="cs-CZ" sz="2400" dirty="0" err="1" smtClean="0">
                <a:solidFill>
                  <a:srgbClr val="0000FF"/>
                </a:solidFill>
                <a:latin typeface="Times New Roman" pitchFamily="18" charset="0"/>
                <a:cs typeface="Times New Roman" pitchFamily="18" charset="0"/>
              </a:rPr>
              <a:t>csarim.cz</a:t>
            </a:r>
            <a:r>
              <a:rPr lang="cs-CZ" sz="2400" dirty="0" smtClean="0">
                <a:solidFill>
                  <a:srgbClr val="0000FF"/>
                </a:solidFill>
                <a:latin typeface="Times New Roman" pitchFamily="18" charset="0"/>
                <a:cs typeface="Times New Roman" pitchFamily="18" charset="0"/>
              </a:rPr>
              <a:t>/Public/</a:t>
            </a:r>
            <a:r>
              <a:rPr lang="cs-CZ" sz="2400" dirty="0" err="1" smtClean="0">
                <a:solidFill>
                  <a:srgbClr val="0000FF"/>
                </a:solidFill>
                <a:latin typeface="Times New Roman" pitchFamily="18" charset="0"/>
                <a:cs typeface="Times New Roman" pitchFamily="18" charset="0"/>
              </a:rPr>
              <a:t>csarim</a:t>
            </a:r>
            <a:r>
              <a:rPr lang="cs-CZ" sz="2400" dirty="0" smtClean="0">
                <a:solidFill>
                  <a:srgbClr val="0000FF"/>
                </a:solidFill>
                <a:latin typeface="Times New Roman" pitchFamily="18" charset="0"/>
                <a:cs typeface="Times New Roman" pitchFamily="18" charset="0"/>
              </a:rPr>
              <a:t>/</a:t>
            </a:r>
            <a:r>
              <a:rPr lang="cs-CZ" sz="2400" dirty="0" err="1" smtClean="0">
                <a:solidFill>
                  <a:srgbClr val="0000FF"/>
                </a:solidFill>
                <a:latin typeface="Times New Roman" pitchFamily="18" charset="0"/>
                <a:cs typeface="Times New Roman" pitchFamily="18" charset="0"/>
              </a:rPr>
              <a:t>doc</a:t>
            </a:r>
            <a:r>
              <a:rPr lang="cs-CZ" sz="2400" dirty="0" smtClean="0">
                <a:solidFill>
                  <a:srgbClr val="0000FF"/>
                </a:solidFill>
                <a:latin typeface="Times New Roman" pitchFamily="18" charset="0"/>
                <a:cs typeface="Times New Roman" pitchFamily="18" charset="0"/>
              </a:rPr>
              <a:t>/</a:t>
            </a:r>
            <a:r>
              <a:rPr lang="cs-CZ" sz="2400" dirty="0" err="1" smtClean="0">
                <a:solidFill>
                  <a:srgbClr val="0000FF"/>
                </a:solidFill>
                <a:latin typeface="Times New Roman" pitchFamily="18" charset="0"/>
                <a:cs typeface="Times New Roman" pitchFamily="18" charset="0"/>
              </a:rPr>
              <a:t>prednasky</a:t>
            </a:r>
            <a:r>
              <a:rPr lang="cs-CZ" sz="2400" dirty="0" smtClean="0">
                <a:solidFill>
                  <a:srgbClr val="0000FF"/>
                </a:solidFill>
                <a:latin typeface="Times New Roman" pitchFamily="18" charset="0"/>
                <a:cs typeface="Times New Roman" pitchFamily="18" charset="0"/>
              </a:rPr>
              <a:t>_XVII_CSARIM/</a:t>
            </a:r>
            <a:r>
              <a:rPr lang="cs-CZ" sz="2400" dirty="0" err="1" smtClean="0">
                <a:solidFill>
                  <a:srgbClr val="0000FF"/>
                </a:solidFill>
                <a:latin typeface="Times New Roman" pitchFamily="18" charset="0"/>
                <a:cs typeface="Times New Roman" pitchFamily="18" charset="0"/>
              </a:rPr>
              <a:t>Travnicek</a:t>
            </a:r>
            <a:r>
              <a:rPr lang="cs-CZ" sz="2400" dirty="0" smtClean="0">
                <a:solidFill>
                  <a:srgbClr val="0000FF"/>
                </a:solidFill>
                <a:latin typeface="Times New Roman" pitchFamily="18" charset="0"/>
                <a:cs typeface="Times New Roman" pitchFamily="18" charset="0"/>
              </a:rPr>
              <a:t>_Taktika-</a:t>
            </a:r>
            <a:r>
              <a:rPr lang="cs-CZ" sz="2400" dirty="0" err="1" smtClean="0">
                <a:solidFill>
                  <a:srgbClr val="0000FF"/>
                </a:solidFill>
                <a:latin typeface="Times New Roman" pitchFamily="18" charset="0"/>
                <a:cs typeface="Times New Roman" pitchFamily="18" charset="0"/>
              </a:rPr>
              <a:t>resuscitacni</a:t>
            </a:r>
            <a:r>
              <a:rPr lang="cs-CZ" sz="2400" dirty="0" smtClean="0">
                <a:solidFill>
                  <a:srgbClr val="0000FF"/>
                </a:solidFill>
                <a:latin typeface="Times New Roman" pitchFamily="18" charset="0"/>
                <a:cs typeface="Times New Roman" pitchFamily="18" charset="0"/>
              </a:rPr>
              <a:t>-pece.</a:t>
            </a:r>
            <a:r>
              <a:rPr lang="cs-CZ" sz="2400" dirty="0" err="1" smtClean="0">
                <a:solidFill>
                  <a:srgbClr val="0000FF"/>
                </a:solidFill>
                <a:latin typeface="Times New Roman" pitchFamily="18" charset="0"/>
                <a:cs typeface="Times New Roman" pitchFamily="18" charset="0"/>
              </a:rPr>
              <a:t>pdf</a:t>
            </a:r>
            <a:endParaRPr lang="cs-CZ" sz="2400"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bomb.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6802" name="Picture 2"/>
          <p:cNvPicPr>
            <a:picLocks noChangeAspect="1" noChangeArrowheads="1"/>
          </p:cNvPicPr>
          <p:nvPr/>
        </p:nvPicPr>
        <p:blipFill>
          <a:blip r:embed="rId3" cstate="print"/>
          <a:srcRect/>
          <a:stretch>
            <a:fillRect/>
          </a:stretch>
        </p:blipFill>
        <p:spPr bwMode="auto">
          <a:xfrm>
            <a:off x="1" y="1268760"/>
            <a:ext cx="9143999" cy="4824536"/>
          </a:xfrm>
          <a:prstGeom prst="rect">
            <a:avLst/>
          </a:prstGeom>
          <a:noFill/>
          <a:ln w="9525">
            <a:noFill/>
            <a:miter lim="800000"/>
            <a:headEnd/>
            <a:tailEnd/>
          </a:ln>
        </p:spPr>
      </p:pic>
      <p:sp>
        <p:nvSpPr>
          <p:cNvPr id="8" name="TextovéPole 7"/>
          <p:cNvSpPr txBox="1"/>
          <p:nvPr/>
        </p:nvSpPr>
        <p:spPr>
          <a:xfrm>
            <a:off x="179512" y="404664"/>
            <a:ext cx="8964488" cy="461665"/>
          </a:xfrm>
          <a:prstGeom prst="rect">
            <a:avLst/>
          </a:prstGeom>
          <a:noFill/>
        </p:spPr>
        <p:txBody>
          <a:bodyPr wrap="square" rtlCol="0">
            <a:spAutoFit/>
          </a:bodyPr>
          <a:lstStyle/>
          <a:p>
            <a:r>
              <a:rPr lang="pl-PL" sz="2400" b="1" dirty="0" smtClean="0">
                <a:solidFill>
                  <a:srgbClr val="0000FF"/>
                </a:solidFill>
              </a:rPr>
              <a:t>MECHANISMUS FUNKCE UMĚLÉ KŮŽE</a:t>
            </a:r>
            <a:endParaRPr lang="cs-CZ" sz="2400" b="1" i="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4" descr="Erin McNeill">
            <a:hlinkClick r:id="rId2" tooltip="Erin McNeill"/>
          </p:cNvPr>
          <p:cNvPicPr>
            <a:picLocks noChangeAspect="1" noChangeArrowheads="1"/>
          </p:cNvPicPr>
          <p:nvPr/>
        </p:nvPicPr>
        <p:blipFill>
          <a:blip r:embed="rId3" cstate="print"/>
          <a:srcRect/>
          <a:stretch>
            <a:fillRect/>
          </a:stretch>
        </p:blipFill>
        <p:spPr bwMode="auto">
          <a:xfrm>
            <a:off x="1763688" y="0"/>
            <a:ext cx="5472608" cy="6858000"/>
          </a:xfrm>
          <a:prstGeom prst="rect">
            <a:avLst/>
          </a:prstGeom>
          <a:noFill/>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Nadpis 6"/>
          <p:cNvSpPr>
            <a:spLocks noGrp="1"/>
          </p:cNvSpPr>
          <p:nvPr>
            <p:ph type="ctrTitle"/>
          </p:nvPr>
        </p:nvSpPr>
        <p:spPr>
          <a:xfrm>
            <a:off x="571500" y="548680"/>
            <a:ext cx="7772400" cy="1728192"/>
          </a:xfrm>
        </p:spPr>
        <p:txBody>
          <a:bodyPr>
            <a:normAutofit/>
          </a:bodyPr>
          <a:lstStyle/>
          <a:p>
            <a:pPr algn="ctr" eaLnBrk="1" hangingPunct="1"/>
            <a:r>
              <a:rPr lang="cs-CZ" sz="5400" dirty="0" smtClean="0">
                <a:solidFill>
                  <a:schemeClr val="bg1"/>
                </a:solidFill>
              </a:rPr>
              <a:t>KOCHLEÁRNÍ IMPLANTÁTY</a:t>
            </a:r>
          </a:p>
        </p:txBody>
      </p:sp>
      <p:pic>
        <p:nvPicPr>
          <p:cNvPr id="17410" name="Picture 2" descr="Soubor:International Symbol for Deafness.jpg">
            <a:hlinkClick r:id="rId3"/>
          </p:cNvPr>
          <p:cNvPicPr>
            <a:picLocks noChangeAspect="1" noChangeArrowheads="1"/>
          </p:cNvPicPr>
          <p:nvPr/>
        </p:nvPicPr>
        <p:blipFill>
          <a:blip r:embed="rId4" cstate="print"/>
          <a:srcRect/>
          <a:stretch>
            <a:fillRect/>
          </a:stretch>
        </p:blipFill>
        <p:spPr bwMode="auto">
          <a:xfrm>
            <a:off x="2627784" y="2996952"/>
            <a:ext cx="3429000" cy="3514726"/>
          </a:xfrm>
          <a:prstGeom prst="rect">
            <a:avLst/>
          </a:prstGeom>
          <a:noFill/>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ovéPole 8"/>
          <p:cNvSpPr txBox="1"/>
          <p:nvPr/>
        </p:nvSpPr>
        <p:spPr>
          <a:xfrm>
            <a:off x="0" y="188641"/>
            <a:ext cx="9144000" cy="646331"/>
          </a:xfrm>
          <a:prstGeom prst="rect">
            <a:avLst/>
          </a:prstGeom>
          <a:noFill/>
        </p:spPr>
        <p:txBody>
          <a:bodyPr wrap="square" rtlCol="0">
            <a:spAutoFit/>
          </a:bodyPr>
          <a:lstStyle/>
          <a:p>
            <a:pPr algn="ctr"/>
            <a:r>
              <a:rPr lang="cs-CZ" sz="3600" b="1" dirty="0" smtClean="0">
                <a:solidFill>
                  <a:srgbClr val="FF00FF"/>
                </a:solidFill>
              </a:rPr>
              <a:t>Kochleární </a:t>
            </a:r>
            <a:r>
              <a:rPr lang="cs-CZ" sz="3600" b="1" dirty="0" err="1" smtClean="0">
                <a:solidFill>
                  <a:srgbClr val="FF00FF"/>
                </a:solidFill>
              </a:rPr>
              <a:t>neuroprotéza</a:t>
            </a:r>
            <a:r>
              <a:rPr lang="cs-CZ" sz="3600" b="1" dirty="0" smtClean="0">
                <a:solidFill>
                  <a:srgbClr val="FF00FF"/>
                </a:solidFill>
              </a:rPr>
              <a:t> (implantát)</a:t>
            </a:r>
            <a:endParaRPr lang="cs-CZ" sz="3600" b="1" i="1" dirty="0">
              <a:solidFill>
                <a:srgbClr val="FF00FF"/>
              </a:solidFill>
              <a:latin typeface="Times New Roman" pitchFamily="18" charset="0"/>
              <a:cs typeface="Times New Roman" pitchFamily="18" charset="0"/>
            </a:endParaRPr>
          </a:p>
        </p:txBody>
      </p:sp>
      <p:sp>
        <p:nvSpPr>
          <p:cNvPr id="6" name="TextovéPole 5"/>
          <p:cNvSpPr txBox="1"/>
          <p:nvPr/>
        </p:nvSpPr>
        <p:spPr>
          <a:xfrm>
            <a:off x="179512" y="980728"/>
            <a:ext cx="8964488" cy="1200329"/>
          </a:xfrm>
          <a:prstGeom prst="rect">
            <a:avLst/>
          </a:prstGeom>
          <a:noFill/>
        </p:spPr>
        <p:txBody>
          <a:bodyPr wrap="square" rtlCol="0">
            <a:spAutoFit/>
          </a:bodyPr>
          <a:lstStyle/>
          <a:p>
            <a:pPr>
              <a:buBlip>
                <a:blip r:embed="rId3"/>
              </a:buBlip>
            </a:pPr>
            <a:r>
              <a:rPr lang="cs-CZ" sz="2400" b="1" i="1" dirty="0" smtClean="0">
                <a:solidFill>
                  <a:srgbClr val="0000FF"/>
                </a:solidFill>
                <a:latin typeface="Times New Roman" pitchFamily="18" charset="0"/>
                <a:cs typeface="Times New Roman" pitchFamily="18" charset="0"/>
              </a:rPr>
              <a:t> </a:t>
            </a:r>
            <a:r>
              <a:rPr lang="cs-CZ" sz="2400" b="1" dirty="0" smtClean="0"/>
              <a:t>S drážděním sluchového nervu u neslyšících se experimentuje od 50. let. V průběhu 80. let se kochleární implantát stal běžnou metodou léčby a rehabilitace hluchoty.</a:t>
            </a:r>
            <a:endParaRPr lang="cs-CZ" sz="2400" b="1" i="1" dirty="0">
              <a:solidFill>
                <a:srgbClr val="0000FF"/>
              </a:solidFill>
              <a:latin typeface="Times New Roman" pitchFamily="18" charset="0"/>
              <a:cs typeface="Times New Roman" pitchFamily="18" charset="0"/>
            </a:endParaRPr>
          </a:p>
        </p:txBody>
      </p:sp>
      <p:sp>
        <p:nvSpPr>
          <p:cNvPr id="8" name="TextovéPole 7"/>
          <p:cNvSpPr txBox="1"/>
          <p:nvPr/>
        </p:nvSpPr>
        <p:spPr>
          <a:xfrm>
            <a:off x="179512" y="2492896"/>
            <a:ext cx="8964488" cy="3847207"/>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a:t>
            </a:r>
            <a:r>
              <a:rPr lang="cs-CZ" sz="2400" b="1" dirty="0" smtClean="0"/>
              <a:t>Elektronické zařízení dráždící zakončení sluchového nervu v hlemýždi. Je schopna z části vrátit sluch lidem, kteří o něj přišli nebo se s ním nenarodili. Skládá se ze dvou částí:</a:t>
            </a:r>
          </a:p>
          <a:p>
            <a:endParaRPr lang="cs-CZ" sz="2400" b="1" dirty="0" smtClean="0">
              <a:solidFill>
                <a:srgbClr val="0000FF"/>
              </a:solidFill>
            </a:endParaRPr>
          </a:p>
          <a:p>
            <a:r>
              <a:rPr lang="cs-CZ" sz="2800" b="1" dirty="0" smtClean="0">
                <a:solidFill>
                  <a:srgbClr val="0000FF"/>
                </a:solidFill>
              </a:rPr>
              <a:t>Část vnitřní </a:t>
            </a:r>
          </a:p>
          <a:p>
            <a:pPr>
              <a:buFont typeface="Wingdings" pitchFamily="2" charset="2"/>
              <a:buChar char="Ø"/>
            </a:pPr>
            <a:r>
              <a:rPr lang="cs-CZ" sz="2400" b="1" dirty="0" smtClean="0"/>
              <a:t>Elektronické obvody biokompatibilně opouzdřené; </a:t>
            </a:r>
          </a:p>
          <a:p>
            <a:pPr>
              <a:buFont typeface="Wingdings" pitchFamily="2" charset="2"/>
              <a:buChar char="Ø"/>
            </a:pPr>
            <a:r>
              <a:rPr lang="cs-CZ" sz="2400" b="1" dirty="0" smtClean="0"/>
              <a:t>z toho vychází elektroda, která se skládá ze svazku vodičů; </a:t>
            </a:r>
          </a:p>
          <a:p>
            <a:pPr>
              <a:buFont typeface="Wingdings" pitchFamily="2" charset="2"/>
              <a:buChar char="Ø"/>
            </a:pPr>
            <a:r>
              <a:rPr lang="cs-CZ" sz="2400" b="1" dirty="0" smtClean="0"/>
              <a:t>ukládá se během operace do vyfrézovaného lůžka ve spánkové kosti za uchem; </a:t>
            </a:r>
          </a:p>
          <a:p>
            <a:endParaRPr lang="cs-CZ" sz="2400" b="1" i="1" dirty="0">
              <a:solidFill>
                <a:srgbClr val="CC00CC"/>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3" end="3"/>
                                            </p:txEl>
                                          </p:spTgt>
                                        </p:tgtEl>
                                        <p:attrNameLst>
                                          <p:attrName>style.visibility</p:attrName>
                                        </p:attrNameLst>
                                      </p:cBhvr>
                                      <p:to>
                                        <p:strVal val="visible"/>
                                      </p:to>
                                    </p:set>
                                    <p:anim calcmode="lin" valueType="num">
                                      <p:cBhvr additive="base">
                                        <p:cTn id="31"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xEl>
                                              <p:pRg st="4" end="4"/>
                                            </p:txEl>
                                          </p:spTgt>
                                        </p:tgtEl>
                                        <p:attrNameLst>
                                          <p:attrName>style.visibility</p:attrName>
                                        </p:attrNameLst>
                                      </p:cBhvr>
                                      <p:to>
                                        <p:strVal val="visible"/>
                                      </p:to>
                                    </p:set>
                                    <p:anim calcmode="lin" valueType="num">
                                      <p:cBhvr additive="base">
                                        <p:cTn id="37"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
                                            <p:txEl>
                                              <p:pRg st="5" end="5"/>
                                            </p:txEl>
                                          </p:spTgt>
                                        </p:tgtEl>
                                        <p:attrNameLst>
                                          <p:attrName>style.visibility</p:attrName>
                                        </p:attrNameLst>
                                      </p:cBhvr>
                                      <p:to>
                                        <p:strVal val="visible"/>
                                      </p:to>
                                    </p:set>
                                    <p:anim calcmode="lin" valueType="num">
                                      <p:cBhvr additive="base">
                                        <p:cTn id="43"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ovéPole 14"/>
          <p:cNvSpPr txBox="1"/>
          <p:nvPr/>
        </p:nvSpPr>
        <p:spPr>
          <a:xfrm>
            <a:off x="179512" y="764704"/>
            <a:ext cx="8964488" cy="2739211"/>
          </a:xfrm>
          <a:prstGeom prst="rect">
            <a:avLst/>
          </a:prstGeom>
          <a:noFill/>
        </p:spPr>
        <p:txBody>
          <a:bodyPr wrap="square" rtlCol="0">
            <a:spAutoFit/>
          </a:bodyPr>
          <a:lstStyle/>
          <a:p>
            <a:r>
              <a:rPr lang="cs-CZ" sz="2800" b="1" dirty="0" smtClean="0">
                <a:solidFill>
                  <a:srgbClr val="0000FF"/>
                </a:solidFill>
              </a:rPr>
              <a:t>Část zevní </a:t>
            </a:r>
          </a:p>
          <a:p>
            <a:pPr>
              <a:buFont typeface="Wingdings" pitchFamily="2" charset="2"/>
              <a:buChar char="Ø"/>
            </a:pPr>
            <a:r>
              <a:rPr lang="cs-CZ" sz="2400" b="1" dirty="0" smtClean="0"/>
              <a:t> Obsahuje mikrofon, řečový procesor a vysílací cívku; </a:t>
            </a:r>
          </a:p>
          <a:p>
            <a:pPr>
              <a:buFont typeface="Wingdings" pitchFamily="2" charset="2"/>
              <a:buChar char="Ø"/>
            </a:pPr>
            <a:r>
              <a:rPr lang="cs-CZ" sz="2400" b="1" dirty="0" smtClean="0"/>
              <a:t> převádí akustickou energii na elektrickou; </a:t>
            </a:r>
          </a:p>
          <a:p>
            <a:pPr>
              <a:buFont typeface="Wingdings" pitchFamily="2" charset="2"/>
              <a:buChar char="Ø"/>
            </a:pPr>
            <a:r>
              <a:rPr lang="cs-CZ" sz="2400" b="1" dirty="0" smtClean="0"/>
              <a:t> řečový procesor se nosí v kapse, na opasku nebo modernější za boltcem; </a:t>
            </a:r>
          </a:p>
          <a:p>
            <a:pPr>
              <a:buFont typeface="Wingdings" pitchFamily="2" charset="2"/>
              <a:buChar char="Ø"/>
            </a:pPr>
            <a:r>
              <a:rPr lang="cs-CZ" sz="2400" b="1" dirty="0" smtClean="0"/>
              <a:t> vysílací cívka se dá zevně na kůži za uchem – transkutánně, bezdrátově komunikuje s vnitřní částí.</a:t>
            </a:r>
            <a:endParaRPr lang="cs-CZ" sz="2400" b="1" i="1" dirty="0">
              <a:solidFill>
                <a:srgbClr val="CC00CC"/>
              </a:solidFill>
              <a:latin typeface="Times New Roman" pitchFamily="18" charset="0"/>
              <a:cs typeface="Times New Roman" pitchFamily="18" charset="0"/>
            </a:endParaRPr>
          </a:p>
        </p:txBody>
      </p:sp>
      <p:sp>
        <p:nvSpPr>
          <p:cNvPr id="8" name="TextovéPole 7"/>
          <p:cNvSpPr txBox="1"/>
          <p:nvPr/>
        </p:nvSpPr>
        <p:spPr>
          <a:xfrm>
            <a:off x="179512" y="3645024"/>
            <a:ext cx="8964488" cy="3046988"/>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a:t>
            </a:r>
            <a:r>
              <a:rPr lang="cs-CZ" sz="2400" b="1" dirty="0" smtClean="0">
                <a:solidFill>
                  <a:srgbClr val="FF00FF"/>
                </a:solidFill>
                <a:latin typeface="Times New Roman" pitchFamily="18" charset="0"/>
                <a:cs typeface="Times New Roman" pitchFamily="18" charset="0"/>
              </a:rPr>
              <a:t>Výběr kandidátů</a:t>
            </a:r>
          </a:p>
          <a:p>
            <a:pPr>
              <a:buFont typeface="Wingdings" pitchFamily="2" charset="2"/>
              <a:buChar char="Ø"/>
            </a:pPr>
            <a:r>
              <a:rPr lang="cs-CZ" sz="2400" b="1" dirty="0" smtClean="0"/>
              <a:t>Probíhá složitě, je nutná řada vyšetření. </a:t>
            </a:r>
          </a:p>
          <a:p>
            <a:pPr>
              <a:buFont typeface="Wingdings" pitchFamily="2" charset="2"/>
              <a:buChar char="Ø"/>
            </a:pPr>
            <a:r>
              <a:rPr lang="cs-CZ" sz="2400" b="1" dirty="0" smtClean="0"/>
              <a:t>Kontraindikací jsou chronické změny ve středouší. </a:t>
            </a:r>
          </a:p>
          <a:p>
            <a:pPr>
              <a:buFont typeface="Wingdings" pitchFamily="2" charset="2"/>
              <a:buChar char="Ø"/>
            </a:pPr>
            <a:r>
              <a:rPr lang="cs-CZ" sz="2400" b="1" dirty="0" smtClean="0"/>
              <a:t>Kochleární implantát se nedává pacientům ve špatném celkovém stavu. </a:t>
            </a:r>
          </a:p>
          <a:p>
            <a:pPr>
              <a:buFont typeface="Wingdings" pitchFamily="2" charset="2"/>
              <a:buChar char="Ø"/>
            </a:pPr>
            <a:r>
              <a:rPr lang="cs-CZ" sz="2400" b="1" dirty="0" smtClean="0"/>
              <a:t>Indikací u dospělého – oboustranná úplná </a:t>
            </a:r>
            <a:r>
              <a:rPr lang="cs-CZ" sz="2400" b="1" dirty="0" err="1" smtClean="0"/>
              <a:t>postlingvální</a:t>
            </a:r>
            <a:r>
              <a:rPr lang="cs-CZ" sz="2400" b="1" dirty="0" smtClean="0"/>
              <a:t> hluchota (percepční vada se ztrátou nad 120 dB tónového audiogramu) </a:t>
            </a:r>
            <a:endParaRPr lang="cs-CZ" sz="2400" b="1" i="1"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xEl>
                                              <p:pRg st="1" end="1"/>
                                            </p:txEl>
                                          </p:spTgt>
                                        </p:tgtEl>
                                        <p:attrNameLst>
                                          <p:attrName>style.visibility</p:attrName>
                                        </p:attrNameLst>
                                      </p:cBhvr>
                                      <p:to>
                                        <p:strVal val="visible"/>
                                      </p:to>
                                    </p:set>
                                    <p:anim calcmode="lin" valueType="num">
                                      <p:cBhvr additive="base">
                                        <p:cTn id="13"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xEl>
                                              <p:pRg st="2" end="2"/>
                                            </p:txEl>
                                          </p:spTgt>
                                        </p:tgtEl>
                                        <p:attrNameLst>
                                          <p:attrName>style.visibility</p:attrName>
                                        </p:attrNameLst>
                                      </p:cBhvr>
                                      <p:to>
                                        <p:strVal val="visible"/>
                                      </p:to>
                                    </p:set>
                                    <p:anim calcmode="lin" valueType="num">
                                      <p:cBhvr additive="base">
                                        <p:cTn id="19"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xEl>
                                              <p:pRg st="3" end="3"/>
                                            </p:txEl>
                                          </p:spTgt>
                                        </p:tgtEl>
                                        <p:attrNameLst>
                                          <p:attrName>style.visibility</p:attrName>
                                        </p:attrNameLst>
                                      </p:cBhvr>
                                      <p:to>
                                        <p:strVal val="visible"/>
                                      </p:to>
                                    </p:set>
                                    <p:anim calcmode="lin" valueType="num">
                                      <p:cBhvr additive="base">
                                        <p:cTn id="25"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5">
                                            <p:txEl>
                                              <p:pRg st="4" end="4"/>
                                            </p:txEl>
                                          </p:spTgt>
                                        </p:tgtEl>
                                        <p:attrNameLst>
                                          <p:attrName>style.visibility</p:attrName>
                                        </p:attrNameLst>
                                      </p:cBhvr>
                                      <p:to>
                                        <p:strVal val="visible"/>
                                      </p:to>
                                    </p:set>
                                    <p:anim calcmode="lin" valueType="num">
                                      <p:cBhvr additive="base">
                                        <p:cTn id="31"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 calcmode="lin" valueType="num">
                                      <p:cBhvr additive="base">
                                        <p:cTn id="3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
                                            <p:txEl>
                                              <p:pRg st="1" end="1"/>
                                            </p:txEl>
                                          </p:spTgt>
                                        </p:tgtEl>
                                        <p:attrNameLst>
                                          <p:attrName>style.visibility</p:attrName>
                                        </p:attrNameLst>
                                      </p:cBhvr>
                                      <p:to>
                                        <p:strVal val="visible"/>
                                      </p:to>
                                    </p:set>
                                    <p:anim calcmode="lin" valueType="num">
                                      <p:cBhvr additive="base">
                                        <p:cTn id="4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8">
                                            <p:txEl>
                                              <p:pRg st="2" end="2"/>
                                            </p:txEl>
                                          </p:spTgt>
                                        </p:tgtEl>
                                        <p:attrNameLst>
                                          <p:attrName>style.visibility</p:attrName>
                                        </p:attrNameLst>
                                      </p:cBhvr>
                                      <p:to>
                                        <p:strVal val="visible"/>
                                      </p:to>
                                    </p:set>
                                    <p:anim calcmode="lin" valueType="num">
                                      <p:cBhvr additive="base">
                                        <p:cTn id="4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2"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8">
                                            <p:txEl>
                                              <p:pRg st="3" end="3"/>
                                            </p:txEl>
                                          </p:spTgt>
                                        </p:tgtEl>
                                        <p:attrNameLst>
                                          <p:attrName>style.visibility</p:attrName>
                                        </p:attrNameLst>
                                      </p:cBhvr>
                                      <p:to>
                                        <p:strVal val="visible"/>
                                      </p:to>
                                    </p:set>
                                    <p:anim calcmode="lin" valueType="num">
                                      <p:cBhvr additive="base">
                                        <p:cTn id="5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2"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8">
                                            <p:txEl>
                                              <p:pRg st="4" end="4"/>
                                            </p:txEl>
                                          </p:spTgt>
                                        </p:tgtEl>
                                        <p:attrNameLst>
                                          <p:attrName>style.visibility</p:attrName>
                                        </p:attrNameLst>
                                      </p:cBhvr>
                                      <p:to>
                                        <p:strVal val="visible"/>
                                      </p:to>
                                    </p:set>
                                    <p:anim calcmode="lin" valueType="num">
                                      <p:cBhvr additive="base">
                                        <p:cTn id="61"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ovéPole 8"/>
          <p:cNvSpPr txBox="1"/>
          <p:nvPr/>
        </p:nvSpPr>
        <p:spPr>
          <a:xfrm>
            <a:off x="0" y="404664"/>
            <a:ext cx="9144000" cy="646331"/>
          </a:xfrm>
          <a:prstGeom prst="rect">
            <a:avLst/>
          </a:prstGeom>
          <a:noFill/>
        </p:spPr>
        <p:txBody>
          <a:bodyPr wrap="square" rtlCol="0">
            <a:spAutoFit/>
          </a:bodyPr>
          <a:lstStyle/>
          <a:p>
            <a:pPr algn="ctr"/>
            <a:r>
              <a:rPr lang="cs-CZ" sz="3600" b="1" dirty="0" smtClean="0">
                <a:solidFill>
                  <a:srgbClr val="FF00FF"/>
                </a:solidFill>
              </a:rPr>
              <a:t>Implantace kochleárního implantátu</a:t>
            </a:r>
            <a:endParaRPr lang="cs-CZ" sz="3600" b="1" i="1" dirty="0">
              <a:solidFill>
                <a:srgbClr val="FF00FF"/>
              </a:solidFill>
              <a:latin typeface="Times New Roman" pitchFamily="18" charset="0"/>
              <a:cs typeface="Times New Roman" pitchFamily="18" charset="0"/>
            </a:endParaRPr>
          </a:p>
        </p:txBody>
      </p:sp>
      <p:sp>
        <p:nvSpPr>
          <p:cNvPr id="8" name="TextovéPole 7"/>
          <p:cNvSpPr txBox="1"/>
          <p:nvPr/>
        </p:nvSpPr>
        <p:spPr>
          <a:xfrm>
            <a:off x="179512" y="1196752"/>
            <a:ext cx="8964488" cy="5632311"/>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a:t>
            </a:r>
            <a:r>
              <a:rPr lang="cs-CZ" sz="2400" b="1" dirty="0" smtClean="0"/>
              <a:t>Zákrok lze přirovnat k rozsáhlejšímu výkonu v oblasti ucha, ale jedná se o mikrochirurgický zákrok, kdy operatér pracuje se s jemnými nástroji pod mikroskopem.</a:t>
            </a:r>
          </a:p>
          <a:p>
            <a:r>
              <a:rPr lang="cs-CZ" sz="2400" b="1" dirty="0" smtClean="0"/>
              <a:t> </a:t>
            </a:r>
          </a:p>
          <a:p>
            <a:pPr>
              <a:buBlip>
                <a:blip r:embed="rId3"/>
              </a:buBlip>
            </a:pPr>
            <a:r>
              <a:rPr lang="cs-CZ" sz="2400" b="1" dirty="0" smtClean="0"/>
              <a:t> Zjednodušeně jej lze popsat tak, že nejdříve dojde za uchem k odstranění kosti v tzv. soscovitém výběžku</a:t>
            </a:r>
          </a:p>
          <a:p>
            <a:r>
              <a:rPr lang="cs-CZ" sz="2400" b="1" dirty="0" smtClean="0"/>
              <a:t> </a:t>
            </a:r>
          </a:p>
          <a:p>
            <a:pPr>
              <a:buBlip>
                <a:blip r:embed="rId3"/>
              </a:buBlip>
            </a:pPr>
            <a:r>
              <a:rPr lang="cs-CZ" sz="2400" b="1" dirty="0" smtClean="0"/>
              <a:t> Následně je vytvořena cesta mezi lícním nervem a bubínkem do dutiny bubínkové a poté vyvrtán drobný otvor do vnitřního ucha.</a:t>
            </a:r>
          </a:p>
          <a:p>
            <a:pPr>
              <a:buBlip>
                <a:blip r:embed="rId3"/>
              </a:buBlip>
            </a:pPr>
            <a:endParaRPr lang="cs-CZ" sz="2400" b="1" dirty="0" smtClean="0"/>
          </a:p>
          <a:p>
            <a:pPr>
              <a:buBlip>
                <a:blip r:embed="rId3"/>
              </a:buBlip>
            </a:pPr>
            <a:r>
              <a:rPr lang="cs-CZ" sz="2400" b="1" dirty="0" smtClean="0"/>
              <a:t> Tento postup umožní zavedení jemného vlákna o průměru 0,6 mm ve kterém je příslušný počet navzájem izolovaných vodičů vedoucích k jednotlivým dráždícím elektrodám zavedeným do hlemýždě.</a:t>
            </a:r>
            <a:endParaRPr lang="cs-CZ" sz="2400" b="1" i="1" dirty="0">
              <a:solidFill>
                <a:srgbClr val="CC00CC"/>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3" end="3"/>
                                            </p:txEl>
                                          </p:spTgt>
                                        </p:tgtEl>
                                        <p:attrNameLst>
                                          <p:attrName>style.visibility</p:attrName>
                                        </p:attrNameLst>
                                      </p:cBhvr>
                                      <p:to>
                                        <p:strVal val="visible"/>
                                      </p:to>
                                    </p:set>
                                    <p:anim calcmode="lin" valueType="num">
                                      <p:cBhvr additive="base">
                                        <p:cTn id="31"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xEl>
                                              <p:pRg st="4" end="4"/>
                                            </p:txEl>
                                          </p:spTgt>
                                        </p:tgtEl>
                                        <p:attrNameLst>
                                          <p:attrName>style.visibility</p:attrName>
                                        </p:attrNameLst>
                                      </p:cBhvr>
                                      <p:to>
                                        <p:strVal val="visible"/>
                                      </p:to>
                                    </p:set>
                                    <p:anim calcmode="lin" valueType="num">
                                      <p:cBhvr additive="base">
                                        <p:cTn id="37"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
                                            <p:txEl>
                                              <p:pRg st="6" end="6"/>
                                            </p:txEl>
                                          </p:spTgt>
                                        </p:tgtEl>
                                        <p:attrNameLst>
                                          <p:attrName>style.visibility</p:attrName>
                                        </p:attrNameLst>
                                      </p:cBhvr>
                                      <p:to>
                                        <p:strVal val="visible"/>
                                      </p:to>
                                    </p:set>
                                    <p:anim calcmode="lin" valueType="num">
                                      <p:cBhvr additive="base">
                                        <p:cTn id="43"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8" name="Picture 4" descr="http://www.cittadella.cz/kochl/sites/Image/jak_slysime2.png"/>
          <p:cNvPicPr>
            <a:picLocks noChangeAspect="1" noChangeArrowheads="1"/>
          </p:cNvPicPr>
          <p:nvPr/>
        </p:nvPicPr>
        <p:blipFill>
          <a:blip r:embed="rId2" cstate="print"/>
          <a:srcRect/>
          <a:stretch>
            <a:fillRect/>
          </a:stretch>
        </p:blipFill>
        <p:spPr bwMode="auto">
          <a:xfrm>
            <a:off x="5399584" y="836712"/>
            <a:ext cx="3744416" cy="3744416"/>
          </a:xfrm>
          <a:prstGeom prst="rect">
            <a:avLst/>
          </a:prstGeom>
          <a:noFill/>
        </p:spPr>
      </p:pic>
      <p:sp>
        <p:nvSpPr>
          <p:cNvPr id="8" name="Obdélník 7"/>
          <p:cNvSpPr/>
          <p:nvPr/>
        </p:nvSpPr>
        <p:spPr>
          <a:xfrm>
            <a:off x="179512" y="188640"/>
            <a:ext cx="8964488" cy="830997"/>
          </a:xfrm>
          <a:prstGeom prst="rect">
            <a:avLst/>
          </a:prstGeom>
        </p:spPr>
        <p:txBody>
          <a:bodyPr wrap="square">
            <a:spAutoFit/>
          </a:bodyPr>
          <a:lstStyle/>
          <a:p>
            <a:pPr>
              <a:buBlip>
                <a:blip r:embed="rId3"/>
              </a:buBlip>
            </a:pPr>
            <a:r>
              <a:rPr lang="cs-CZ" sz="2400" b="1" dirty="0" smtClean="0"/>
              <a:t> Vlastní implantát je umístěn pod kůží za uchem, řečový procesor s vysílací cívkou se nosí zevně.</a:t>
            </a:r>
            <a:endParaRPr lang="cs-CZ" sz="2400" b="1" dirty="0"/>
          </a:p>
        </p:txBody>
      </p:sp>
      <p:sp>
        <p:nvSpPr>
          <p:cNvPr id="9" name="Obdélník 8"/>
          <p:cNvSpPr/>
          <p:nvPr/>
        </p:nvSpPr>
        <p:spPr>
          <a:xfrm>
            <a:off x="179512" y="1124744"/>
            <a:ext cx="5400600" cy="3857660"/>
          </a:xfrm>
          <a:prstGeom prst="rect">
            <a:avLst/>
          </a:prstGeom>
        </p:spPr>
        <p:txBody>
          <a:bodyPr wrap="square">
            <a:spAutoFit/>
          </a:bodyPr>
          <a:lstStyle/>
          <a:p>
            <a:pPr>
              <a:buBlip>
                <a:blip r:embed="rId3"/>
              </a:buBlip>
            </a:pPr>
            <a:r>
              <a:rPr lang="cs-CZ" sz="2400" b="1" dirty="0" smtClean="0"/>
              <a:t> Zvuk je zachycován mikrofonem a signál je veden do řečového procesoru 10. </a:t>
            </a:r>
          </a:p>
          <a:p>
            <a:pPr>
              <a:buBlip>
                <a:blip r:embed="rId3"/>
              </a:buBlip>
            </a:pPr>
            <a:r>
              <a:rPr lang="cs-CZ" sz="2400" b="1" dirty="0" smtClean="0"/>
              <a:t> Zde je zakódován tak, aby informace o časových a spektrálních charakteristikách přenášeného zvuku mohla být co nejvěrněji předána prostřednictvím elektrických stimulů sluchovému nervu. </a:t>
            </a:r>
            <a:endParaRPr lang="cs-CZ" sz="2400" b="1" dirty="0"/>
          </a:p>
        </p:txBody>
      </p:sp>
      <p:sp>
        <p:nvSpPr>
          <p:cNvPr id="10" name="Obdélník 9"/>
          <p:cNvSpPr/>
          <p:nvPr/>
        </p:nvSpPr>
        <p:spPr>
          <a:xfrm>
            <a:off x="179512" y="4869160"/>
            <a:ext cx="8964488" cy="1200329"/>
          </a:xfrm>
          <a:prstGeom prst="rect">
            <a:avLst/>
          </a:prstGeom>
        </p:spPr>
        <p:txBody>
          <a:bodyPr wrap="square">
            <a:spAutoFit/>
          </a:bodyPr>
          <a:lstStyle/>
          <a:p>
            <a:pPr>
              <a:buBlip>
                <a:blip r:embed="rId3"/>
              </a:buBlip>
            </a:pPr>
            <a:r>
              <a:rPr lang="cs-CZ" sz="2400" b="1" dirty="0" smtClean="0"/>
              <a:t> Zpracovaný signál z řečového procesoru je veden do vysílací cívky a odtud je vysílán pomocí elektromagnetických vln do vnitřní části implantátu 7-8.</a:t>
            </a:r>
            <a:endParaRPr lang="cs-CZ" sz="2400" b="1" dirty="0"/>
          </a:p>
        </p:txBody>
      </p:sp>
      <p:sp>
        <p:nvSpPr>
          <p:cNvPr id="11" name="Obdélník 10"/>
          <p:cNvSpPr/>
          <p:nvPr/>
        </p:nvSpPr>
        <p:spPr>
          <a:xfrm>
            <a:off x="179512" y="6021288"/>
            <a:ext cx="9116888" cy="830997"/>
          </a:xfrm>
          <a:prstGeom prst="rect">
            <a:avLst/>
          </a:prstGeom>
        </p:spPr>
        <p:txBody>
          <a:bodyPr wrap="square">
            <a:spAutoFit/>
          </a:bodyPr>
          <a:lstStyle/>
          <a:p>
            <a:pPr>
              <a:buBlip>
                <a:blip r:embed="rId3"/>
              </a:buBlip>
            </a:pPr>
            <a:r>
              <a:rPr lang="cs-CZ" sz="2400" b="1" dirty="0" smtClean="0"/>
              <a:t> Tam je informace dekódována a odeslána do stimulačních elektrod umístěných uvnitř hlemýždě 9.</a:t>
            </a:r>
            <a:endParaRPr lang="cs-CZ" sz="2400" b="1"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https://encrypted-tbn1.gstatic.com/images?q=tbn:ANd9GcRn6REnt_EHrfFvc6-54EgbRNA-9qo21tetCNoDXMaSmpowFvBL">
            <a:hlinkClick r:id="rId2"/>
          </p:cNvPr>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179512" y="980728"/>
            <a:ext cx="8784976" cy="1200329"/>
          </a:xfrm>
          <a:prstGeom prst="rect">
            <a:avLst/>
          </a:prstGeom>
          <a:noFill/>
        </p:spPr>
        <p:txBody>
          <a:bodyPr wrap="square" rtlCol="0">
            <a:spAutoFit/>
          </a:bodyPr>
          <a:lstStyle/>
          <a:p>
            <a:pPr>
              <a:buBlip>
                <a:blip r:embed="rId3"/>
              </a:buBlip>
            </a:pPr>
            <a:r>
              <a:rPr lang="cs-CZ" sz="2400" b="1" i="1" dirty="0" smtClean="0">
                <a:solidFill>
                  <a:srgbClr val="0000FF"/>
                </a:solidFill>
                <a:latin typeface="Times New Roman" pitchFamily="18" charset="0"/>
                <a:cs typeface="Times New Roman" pitchFamily="18" charset="0"/>
              </a:rPr>
              <a:t> </a:t>
            </a:r>
            <a:r>
              <a:rPr lang="cs-CZ" sz="2400" b="1" dirty="0" smtClean="0"/>
              <a:t>Vlákna sluchového nervu podrážděná elektrickými impulsy vedou informaci do vyšších sluchových drah a dále do mozku, který ji rozeznává jako zvuk.</a:t>
            </a:r>
            <a:endParaRPr lang="cs-CZ" sz="2400" b="1" i="1" dirty="0">
              <a:solidFill>
                <a:srgbClr val="0000FF"/>
              </a:solidFill>
              <a:latin typeface="Times New Roman" pitchFamily="18" charset="0"/>
              <a:cs typeface="Times New Roman" pitchFamily="18" charset="0"/>
            </a:endParaRPr>
          </a:p>
        </p:txBody>
      </p:sp>
      <p:sp>
        <p:nvSpPr>
          <p:cNvPr id="8" name="TextovéPole 7"/>
          <p:cNvSpPr txBox="1"/>
          <p:nvPr/>
        </p:nvSpPr>
        <p:spPr>
          <a:xfrm>
            <a:off x="179512" y="2492896"/>
            <a:ext cx="8784976" cy="3785652"/>
          </a:xfrm>
          <a:prstGeom prst="rect">
            <a:avLst/>
          </a:prstGeom>
          <a:noFill/>
        </p:spPr>
        <p:txBody>
          <a:bodyPr wrap="square" rtlCol="0">
            <a:spAutoFit/>
          </a:bodyPr>
          <a:lstStyle/>
          <a:p>
            <a:pPr>
              <a:buBlip>
                <a:blip r:embed="rId3"/>
              </a:buBlip>
            </a:pPr>
            <a:r>
              <a:rPr lang="cs-CZ" sz="2400" b="1" dirty="0" smtClean="0"/>
              <a:t> Kochleární implantát je určen pro jedince s oboustranným velmi závažným postižením sluchu, kterým ani při dostatečně dlouhé intenzívní rehabilitaci nezprostředkují výkonná sluchadla percepci řeči. </a:t>
            </a:r>
          </a:p>
          <a:p>
            <a:pPr>
              <a:buBlip>
                <a:blip r:embed="rId3"/>
              </a:buBlip>
            </a:pPr>
            <a:endParaRPr lang="cs-CZ" sz="2400" b="1" dirty="0" smtClean="0"/>
          </a:p>
          <a:p>
            <a:pPr>
              <a:buBlip>
                <a:blip r:embed="rId3"/>
              </a:buBlip>
            </a:pPr>
            <a:r>
              <a:rPr lang="cs-CZ" sz="2400" b="1" dirty="0" smtClean="0"/>
              <a:t> Použití kochleárního implantátu není vhodné v případě hluchoty způsobené poruchou sluchového nervu nebo vyšších sluchových drah a tam, kde předoperační zobrazovací vyšetření ukáže anatomické abnormality hlemýždě.</a:t>
            </a:r>
            <a:endParaRPr lang="cs-CZ" sz="2400" b="1" i="1" dirty="0">
              <a:solidFill>
                <a:srgbClr val="CC00CC"/>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ovéPole 8"/>
          <p:cNvSpPr txBox="1"/>
          <p:nvPr/>
        </p:nvSpPr>
        <p:spPr>
          <a:xfrm>
            <a:off x="179512" y="2204864"/>
            <a:ext cx="8964488" cy="830997"/>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Z období asi 300 př.n.l., v Itálii nález dřevěné nohy opatřené bronzovým kováním. </a:t>
            </a:r>
            <a:endParaRPr lang="cs-CZ" sz="2400" b="1" i="1" dirty="0">
              <a:solidFill>
                <a:srgbClr val="0000FF"/>
              </a:solidFill>
              <a:latin typeface="Times New Roman" pitchFamily="18" charset="0"/>
              <a:cs typeface="Times New Roman" pitchFamily="18" charset="0"/>
            </a:endParaRPr>
          </a:p>
        </p:txBody>
      </p:sp>
      <p:sp>
        <p:nvSpPr>
          <p:cNvPr id="19" name="TextovéPole 18"/>
          <p:cNvSpPr txBox="1"/>
          <p:nvPr/>
        </p:nvSpPr>
        <p:spPr>
          <a:xfrm>
            <a:off x="179512" y="3068960"/>
            <a:ext cx="8964488" cy="1569660"/>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Z období středověku (6. stol.n.l.) v oblasti dnešního Švýcarska nález hrobu muže </a:t>
            </a:r>
            <a:r>
              <a:rPr lang="cs-CZ" sz="2400" b="1" i="1" dirty="0" smtClean="0">
                <a:solidFill>
                  <a:srgbClr val="0000FF"/>
                </a:solidFill>
                <a:latin typeface="Times New Roman" pitchFamily="18" charset="0"/>
                <a:cs typeface="Times New Roman" pitchFamily="18" charset="0"/>
              </a:rPr>
              <a:t>s protézou chodidla. </a:t>
            </a:r>
          </a:p>
          <a:p>
            <a:pPr>
              <a:buClr>
                <a:srgbClr val="0000FF"/>
              </a:buClr>
              <a:buFont typeface="Wingdings" pitchFamily="2" charset="2"/>
              <a:buChar char="Ø"/>
            </a:pPr>
            <a:r>
              <a:rPr lang="cs-CZ" sz="2400" b="1" i="1" dirty="0" smtClean="0">
                <a:solidFill>
                  <a:srgbClr val="0000FF"/>
                </a:solidFill>
                <a:latin typeface="Times New Roman" pitchFamily="18" charset="0"/>
                <a:cs typeface="Times New Roman" pitchFamily="18" charset="0"/>
              </a:rPr>
              <a:t> </a:t>
            </a:r>
            <a:r>
              <a:rPr lang="cs-CZ" sz="2400" b="1" i="1" dirty="0" smtClean="0">
                <a:latin typeface="Times New Roman" pitchFamily="18" charset="0"/>
                <a:cs typeface="Times New Roman" pitchFamily="18" charset="0"/>
              </a:rPr>
              <a:t>Kožená protéza byla vycpaná rostlinným materiálem a na pevnosti jí dodávala dřevěná výztuha připevněná ke kůži železnými hřeby. </a:t>
            </a:r>
          </a:p>
        </p:txBody>
      </p:sp>
      <p:sp>
        <p:nvSpPr>
          <p:cNvPr id="11" name="TextovéPole 10"/>
          <p:cNvSpPr txBox="1"/>
          <p:nvPr/>
        </p:nvSpPr>
        <p:spPr>
          <a:xfrm>
            <a:off x="179512" y="4725144"/>
            <a:ext cx="8964488" cy="1938992"/>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Z období středověku (7. - 8. stol.n.l.) v oblasti dnešního Německa objeven Francký hrob muže </a:t>
            </a:r>
            <a:r>
              <a:rPr lang="cs-CZ" sz="2400" b="1" i="1" dirty="0" smtClean="0">
                <a:solidFill>
                  <a:srgbClr val="0000FF"/>
                </a:solidFill>
                <a:latin typeface="Times New Roman" pitchFamily="18" charset="0"/>
                <a:cs typeface="Times New Roman" pitchFamily="18" charset="0"/>
              </a:rPr>
              <a:t>s dřevěnou protézou nohy sahající až po koleno. </a:t>
            </a:r>
          </a:p>
          <a:p>
            <a:pPr>
              <a:buClr>
                <a:srgbClr val="0000FF"/>
              </a:buClr>
              <a:buFont typeface="Wingdings" pitchFamily="2" charset="2"/>
              <a:buChar char="Ø"/>
            </a:pPr>
            <a:r>
              <a:rPr lang="cs-CZ" sz="2400" b="1" i="1" dirty="0" smtClean="0">
                <a:solidFill>
                  <a:srgbClr val="0000FF"/>
                </a:solidFill>
                <a:latin typeface="Times New Roman" pitchFamily="18" charset="0"/>
                <a:cs typeface="Times New Roman" pitchFamily="18" charset="0"/>
              </a:rPr>
              <a:t> </a:t>
            </a:r>
            <a:r>
              <a:rPr lang="cs-CZ" sz="2400" b="1" i="1" dirty="0" smtClean="0">
                <a:latin typeface="Times New Roman" pitchFamily="18" charset="0"/>
                <a:cs typeface="Times New Roman" pitchFamily="18" charset="0"/>
              </a:rPr>
              <a:t>Protéza byla ze dřeva a před opotřebením ji chránily bronzové destičky přibité železnými hřeby.</a:t>
            </a:r>
          </a:p>
        </p:txBody>
      </p:sp>
      <p:sp>
        <p:nvSpPr>
          <p:cNvPr id="13" name="TextovéPole 12"/>
          <p:cNvSpPr txBox="1"/>
          <p:nvPr/>
        </p:nvSpPr>
        <p:spPr>
          <a:xfrm>
            <a:off x="179512" y="332656"/>
            <a:ext cx="8964488" cy="1938992"/>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Za tímto účelem také „zdokonalovali“ tělesné tvary (vycpávky tělesných dutin pilinami, umělé oči, nosy a dokonce i pohlavní orgány. </a:t>
            </a:r>
          </a:p>
          <a:p>
            <a:pPr>
              <a:buClr>
                <a:srgbClr val="0000FF"/>
              </a:buClr>
              <a:buFont typeface="Wingdings" pitchFamily="2" charset="2"/>
              <a:buChar char="Ø"/>
            </a:pPr>
            <a:r>
              <a:rPr lang="cs-CZ" sz="2400" b="1" i="1" dirty="0" smtClean="0">
                <a:latin typeface="Times New Roman" pitchFamily="18" charset="0"/>
                <a:cs typeface="Times New Roman" pitchFamily="18" charset="0"/>
              </a:rPr>
              <a:t> Ztracené údy byly nahrazovány atrapami z textilií, papyru, bláta či pryskyřice.</a:t>
            </a:r>
            <a:endParaRPr lang="cs-CZ" sz="2400" b="1" i="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xEl>
                                              <p:pRg st="0" end="0"/>
                                            </p:txEl>
                                          </p:spTgt>
                                        </p:tgtEl>
                                        <p:attrNameLst>
                                          <p:attrName>style.visibility</p:attrName>
                                        </p:attrNameLst>
                                      </p:cBhvr>
                                      <p:to>
                                        <p:strVal val="visible"/>
                                      </p:to>
                                    </p:set>
                                    <p:anim calcmode="lin" valueType="num">
                                      <p:cBhvr additive="base">
                                        <p:cTn id="13"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
                                            <p:txEl>
                                              <p:pRg st="1" end="1"/>
                                            </p:txEl>
                                          </p:spTgt>
                                        </p:tgtEl>
                                        <p:attrNameLst>
                                          <p:attrName>style.visibility</p:attrName>
                                        </p:attrNameLst>
                                      </p:cBhvr>
                                      <p:to>
                                        <p:strVal val="visible"/>
                                      </p:to>
                                    </p:set>
                                    <p:anim calcmode="lin" valueType="num">
                                      <p:cBhvr additive="base">
                                        <p:cTn id="19"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xEl>
                                              <p:pRg st="1" end="1"/>
                                            </p:txEl>
                                          </p:spTgt>
                                        </p:tgtEl>
                                        <p:attrNameLst>
                                          <p:attrName>style.visibility</p:attrName>
                                        </p:attrNameLst>
                                      </p:cBhvr>
                                      <p:to>
                                        <p:strVal val="visible"/>
                                      </p:to>
                                    </p:set>
                                    <p:anim calcmode="lin" valueType="num">
                                      <p:cBhvr additive="base">
                                        <p:cTn id="31"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
                                            <p:txEl>
                                              <p:pRg st="0" end="0"/>
                                            </p:txEl>
                                          </p:spTgt>
                                        </p:tgtEl>
                                        <p:attrNameLst>
                                          <p:attrName>style.visibility</p:attrName>
                                        </p:attrNameLst>
                                      </p:cBhvr>
                                      <p:to>
                                        <p:strVal val="visible"/>
                                      </p:to>
                                    </p:set>
                                    <p:anim calcmode="lin" valueType="num">
                                      <p:cBhvr additive="base">
                                        <p:cTn id="3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3">
                                            <p:txEl>
                                              <p:pRg st="1" end="1"/>
                                            </p:txEl>
                                          </p:spTgt>
                                        </p:tgtEl>
                                        <p:attrNameLst>
                                          <p:attrName>style.visibility</p:attrName>
                                        </p:attrNameLst>
                                      </p:cBhvr>
                                      <p:to>
                                        <p:strVal val="visible"/>
                                      </p:to>
                                    </p:set>
                                    <p:anim calcmode="lin" valueType="num">
                                      <p:cBhvr additive="base">
                                        <p:cTn id="43"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TextovéPole 14"/>
          <p:cNvSpPr txBox="1"/>
          <p:nvPr/>
        </p:nvSpPr>
        <p:spPr>
          <a:xfrm>
            <a:off x="179512" y="188640"/>
            <a:ext cx="8964488" cy="2369880"/>
          </a:xfrm>
          <a:prstGeom prst="rect">
            <a:avLst/>
          </a:prstGeom>
          <a:noFill/>
        </p:spPr>
        <p:txBody>
          <a:bodyPr wrap="square" rtlCol="0">
            <a:spAutoFit/>
          </a:bodyPr>
          <a:lstStyle/>
          <a:p>
            <a:r>
              <a:rPr lang="cs-CZ" sz="2800" b="1" dirty="0" smtClean="0">
                <a:solidFill>
                  <a:srgbClr val="FF00FF"/>
                </a:solidFill>
              </a:rPr>
              <a:t>Implantát u dětí</a:t>
            </a:r>
            <a:endParaRPr lang="cs-CZ" sz="2800" b="1" dirty="0" smtClean="0">
              <a:solidFill>
                <a:srgbClr val="0000FF"/>
              </a:solidFill>
            </a:endParaRPr>
          </a:p>
          <a:p>
            <a:pPr>
              <a:buFont typeface="Wingdings" pitchFamily="2" charset="2"/>
              <a:buChar char="Ø"/>
            </a:pPr>
            <a:r>
              <a:rPr lang="cs-CZ" sz="2400" b="1" dirty="0" smtClean="0"/>
              <a:t> Implantační program u dětí se poněkud liší od programu u dospělých, </a:t>
            </a:r>
          </a:p>
          <a:p>
            <a:pPr>
              <a:buFont typeface="Wingdings" pitchFamily="2" charset="2"/>
              <a:buChar char="Ø"/>
            </a:pPr>
            <a:r>
              <a:rPr lang="cs-CZ" sz="2400" b="1" dirty="0" smtClean="0"/>
              <a:t>Musí být kvalitní logopedické a psychologické vyšetření, </a:t>
            </a:r>
          </a:p>
          <a:p>
            <a:pPr>
              <a:buFont typeface="Wingdings" pitchFamily="2" charset="2"/>
              <a:buChar char="Ø"/>
            </a:pPr>
            <a:r>
              <a:rPr lang="cs-CZ" sz="2400" b="1" dirty="0" smtClean="0"/>
              <a:t>Musí projít dlouhým obdobím intenzivní sluchové rehabilitace</a:t>
            </a:r>
          </a:p>
        </p:txBody>
      </p:sp>
      <p:sp>
        <p:nvSpPr>
          <p:cNvPr id="8" name="TextovéPole 7"/>
          <p:cNvSpPr txBox="1"/>
          <p:nvPr/>
        </p:nvSpPr>
        <p:spPr>
          <a:xfrm>
            <a:off x="179512" y="2924944"/>
            <a:ext cx="8964488" cy="3847207"/>
          </a:xfrm>
          <a:prstGeom prst="rect">
            <a:avLst/>
          </a:prstGeom>
          <a:noFill/>
        </p:spPr>
        <p:txBody>
          <a:bodyPr wrap="square" rtlCol="0">
            <a:spAutoFit/>
          </a:bodyPr>
          <a:lstStyle/>
          <a:p>
            <a:r>
              <a:rPr lang="cs-CZ" sz="2800" b="1" dirty="0" smtClean="0">
                <a:solidFill>
                  <a:srgbClr val="FF00FF"/>
                </a:solidFill>
              </a:rPr>
              <a:t>Efekt implantátu</a:t>
            </a:r>
          </a:p>
          <a:p>
            <a:pPr>
              <a:buFont typeface="Wingdings" pitchFamily="2" charset="2"/>
              <a:buChar char="Ø"/>
            </a:pPr>
            <a:r>
              <a:rPr lang="cs-CZ" sz="2400" b="1" dirty="0" smtClean="0"/>
              <a:t>Pacient s implantátem není normálně slyšící člověk, </a:t>
            </a:r>
          </a:p>
          <a:p>
            <a:pPr>
              <a:buFont typeface="Wingdings" pitchFamily="2" charset="2"/>
              <a:buChar char="Ø"/>
            </a:pPr>
            <a:r>
              <a:rPr lang="cs-CZ" sz="2400" b="1" dirty="0" smtClean="0"/>
              <a:t>Vjemy vznikající z implantátu jsou zcela odlišné od pacientových předchozích zkušeností, </a:t>
            </a:r>
          </a:p>
          <a:p>
            <a:pPr>
              <a:buFont typeface="Wingdings" pitchFamily="2" charset="2"/>
              <a:buChar char="Ø"/>
            </a:pPr>
            <a:r>
              <a:rPr lang="cs-CZ" sz="2400" b="1" dirty="0" smtClean="0"/>
              <a:t>Musí si úplně přestavět asociační spoje ohledně zvuků za pomoci integrace s jinými smysly – zejména se zrakem, </a:t>
            </a:r>
          </a:p>
          <a:p>
            <a:pPr>
              <a:buFont typeface="Wingdings" pitchFamily="2" charset="2"/>
              <a:buChar char="Ø"/>
            </a:pPr>
            <a:r>
              <a:rPr lang="cs-CZ" sz="2400" b="1" dirty="0" smtClean="0"/>
              <a:t>Pacient se musí novému slyšení učit (proto to není moc vhodné pro staré lidi), </a:t>
            </a:r>
          </a:p>
          <a:p>
            <a:pPr>
              <a:buFont typeface="Wingdings" pitchFamily="2" charset="2"/>
              <a:buChar char="Ø"/>
            </a:pPr>
            <a:r>
              <a:rPr lang="cs-CZ" sz="2400" b="1" dirty="0" smtClean="0"/>
              <a:t>Mnozí pacienti jsou schopní i telefonovat, někteří bez odezírání neslyší.</a:t>
            </a:r>
            <a:endParaRPr lang="cs-CZ" sz="2800" b="1" dirty="0" smtClean="0">
              <a:solidFill>
                <a:srgbClr val="FF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xEl>
                                              <p:pRg st="1" end="1"/>
                                            </p:txEl>
                                          </p:spTgt>
                                        </p:tgtEl>
                                        <p:attrNameLst>
                                          <p:attrName>style.visibility</p:attrName>
                                        </p:attrNameLst>
                                      </p:cBhvr>
                                      <p:to>
                                        <p:strVal val="visible"/>
                                      </p:to>
                                    </p:set>
                                    <p:anim calcmode="lin" valueType="num">
                                      <p:cBhvr additive="base">
                                        <p:cTn id="13"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xEl>
                                              <p:pRg st="2" end="2"/>
                                            </p:txEl>
                                          </p:spTgt>
                                        </p:tgtEl>
                                        <p:attrNameLst>
                                          <p:attrName>style.visibility</p:attrName>
                                        </p:attrNameLst>
                                      </p:cBhvr>
                                      <p:to>
                                        <p:strVal val="visible"/>
                                      </p:to>
                                    </p:set>
                                    <p:anim calcmode="lin" valueType="num">
                                      <p:cBhvr additive="base">
                                        <p:cTn id="19"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xEl>
                                              <p:pRg st="3" end="3"/>
                                            </p:txEl>
                                          </p:spTgt>
                                        </p:tgtEl>
                                        <p:attrNameLst>
                                          <p:attrName>style.visibility</p:attrName>
                                        </p:attrNameLst>
                                      </p:cBhvr>
                                      <p:to>
                                        <p:strVal val="visible"/>
                                      </p:to>
                                    </p:set>
                                    <p:anim calcmode="lin" valueType="num">
                                      <p:cBhvr additive="base">
                                        <p:cTn id="25"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 calcmode="lin" valueType="num">
                                      <p:cBhvr additive="base">
                                        <p:cTn id="3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xEl>
                                              <p:pRg st="1" end="1"/>
                                            </p:txEl>
                                          </p:spTgt>
                                        </p:tgtEl>
                                        <p:attrNameLst>
                                          <p:attrName>style.visibility</p:attrName>
                                        </p:attrNameLst>
                                      </p:cBhvr>
                                      <p:to>
                                        <p:strVal val="visible"/>
                                      </p:to>
                                    </p:set>
                                    <p:anim calcmode="lin" valueType="num">
                                      <p:cBhvr additive="base">
                                        <p:cTn id="3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
                                            <p:txEl>
                                              <p:pRg st="2" end="2"/>
                                            </p:txEl>
                                          </p:spTgt>
                                        </p:tgtEl>
                                        <p:attrNameLst>
                                          <p:attrName>style.visibility</p:attrName>
                                        </p:attrNameLst>
                                      </p:cBhvr>
                                      <p:to>
                                        <p:strVal val="visible"/>
                                      </p:to>
                                    </p:set>
                                    <p:anim calcmode="lin" valueType="num">
                                      <p:cBhvr additive="base">
                                        <p:cTn id="4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8">
                                            <p:txEl>
                                              <p:pRg st="3" end="3"/>
                                            </p:txEl>
                                          </p:spTgt>
                                        </p:tgtEl>
                                        <p:attrNameLst>
                                          <p:attrName>style.visibility</p:attrName>
                                        </p:attrNameLst>
                                      </p:cBhvr>
                                      <p:to>
                                        <p:strVal val="visible"/>
                                      </p:to>
                                    </p:set>
                                    <p:anim calcmode="lin" valueType="num">
                                      <p:cBhvr additive="base">
                                        <p:cTn id="4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2"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8">
                                            <p:txEl>
                                              <p:pRg st="4" end="4"/>
                                            </p:txEl>
                                          </p:spTgt>
                                        </p:tgtEl>
                                        <p:attrNameLst>
                                          <p:attrName>style.visibility</p:attrName>
                                        </p:attrNameLst>
                                      </p:cBhvr>
                                      <p:to>
                                        <p:strVal val="visible"/>
                                      </p:to>
                                    </p:set>
                                    <p:anim calcmode="lin" valueType="num">
                                      <p:cBhvr additive="base">
                                        <p:cTn id="55"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2"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8">
                                            <p:txEl>
                                              <p:pRg st="5" end="5"/>
                                            </p:txEl>
                                          </p:spTgt>
                                        </p:tgtEl>
                                        <p:attrNameLst>
                                          <p:attrName>style.visibility</p:attrName>
                                        </p:attrNameLst>
                                      </p:cBhvr>
                                      <p:to>
                                        <p:strVal val="visible"/>
                                      </p:to>
                                    </p:set>
                                    <p:anim calcmode="lin" valueType="num">
                                      <p:cBhvr additive="base">
                                        <p:cTn id="61"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Nadpis 6"/>
          <p:cNvSpPr>
            <a:spLocks noGrp="1"/>
          </p:cNvSpPr>
          <p:nvPr>
            <p:ph type="ctrTitle"/>
          </p:nvPr>
        </p:nvSpPr>
        <p:spPr>
          <a:xfrm>
            <a:off x="571500" y="1785938"/>
            <a:ext cx="7772400" cy="1470025"/>
          </a:xfrm>
        </p:spPr>
        <p:txBody>
          <a:bodyPr>
            <a:normAutofit/>
          </a:bodyPr>
          <a:lstStyle/>
          <a:p>
            <a:pPr algn="ctr" eaLnBrk="1" hangingPunct="1"/>
            <a:r>
              <a:rPr lang="cs-CZ" sz="5400" dirty="0" smtClean="0">
                <a:solidFill>
                  <a:schemeClr val="bg1"/>
                </a:solidFill>
              </a:rPr>
              <a:t>BIONICKÉ OKO</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179512" y="1196752"/>
            <a:ext cx="8964488" cy="1569660"/>
          </a:xfrm>
          <a:prstGeom prst="rect">
            <a:avLst/>
          </a:prstGeom>
          <a:noFill/>
        </p:spPr>
        <p:txBody>
          <a:bodyPr wrap="square" rtlCol="0">
            <a:spAutoFit/>
          </a:bodyPr>
          <a:lstStyle/>
          <a:p>
            <a:pPr>
              <a:buBlip>
                <a:blip r:embed="rId3"/>
              </a:buBlip>
            </a:pPr>
            <a:r>
              <a:rPr lang="cs-CZ" sz="2400" b="1" i="1" dirty="0" smtClean="0">
                <a:solidFill>
                  <a:srgbClr val="0000FF"/>
                </a:solidFill>
                <a:latin typeface="Times New Roman" pitchFamily="18" charset="0"/>
                <a:cs typeface="Times New Roman" pitchFamily="18" charset="0"/>
              </a:rPr>
              <a:t> </a:t>
            </a:r>
            <a:r>
              <a:rPr lang="cs-CZ" sz="2400" b="1" dirty="0" smtClean="0"/>
              <a:t>Bionické oko jednoduše převádí světelné signály na elektrické. Je napojeno na optické nervy a posílá informace, které mozek dokáže vyhodnocovat a postupně se je naučit </a:t>
            </a:r>
            <a:r>
              <a:rPr lang="cs-CZ" sz="2400" b="1" dirty="0" smtClean="0"/>
              <a:t>rozpoznávat.</a:t>
            </a:r>
            <a:endParaRPr lang="cs-CZ" sz="2400" b="1" i="1" dirty="0">
              <a:solidFill>
                <a:srgbClr val="0000FF"/>
              </a:solidFill>
              <a:latin typeface="Times New Roman" pitchFamily="18" charset="0"/>
              <a:cs typeface="Times New Roman" pitchFamily="18" charset="0"/>
            </a:endParaRPr>
          </a:p>
        </p:txBody>
      </p:sp>
      <p:sp>
        <p:nvSpPr>
          <p:cNvPr id="8" name="TextovéPole 7"/>
          <p:cNvSpPr txBox="1"/>
          <p:nvPr/>
        </p:nvSpPr>
        <p:spPr>
          <a:xfrm>
            <a:off x="179512" y="2996952"/>
            <a:ext cx="8964488" cy="3416320"/>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a:t>
            </a:r>
            <a:r>
              <a:rPr lang="cs-CZ" sz="2400" b="1" dirty="0" smtClean="0"/>
              <a:t>Jako u každého jiného „snímače“ v lidském těle, ani v tomto případě není problém </a:t>
            </a:r>
            <a:r>
              <a:rPr lang="cs-CZ" sz="2400" b="1" dirty="0" smtClean="0"/>
              <a:t>kvalitu </a:t>
            </a:r>
            <a:r>
              <a:rPr lang="cs-CZ" sz="2400" b="1" dirty="0" smtClean="0"/>
              <a:t>čipů a senzorů posouvat stále dál, až dorovnají schopnosti běžného oka. Nebo je dokonce i překonají</a:t>
            </a:r>
            <a:r>
              <a:rPr lang="cs-CZ" sz="2400" b="1" dirty="0" smtClean="0"/>
              <a:t>.</a:t>
            </a:r>
          </a:p>
          <a:p>
            <a:pPr>
              <a:buBlip>
                <a:blip r:embed="rId3"/>
              </a:buBlip>
            </a:pPr>
            <a:r>
              <a:rPr lang="cs-CZ" sz="2400" b="1" dirty="0" smtClean="0"/>
              <a:t> Snímací čipy lepší než oko existují </a:t>
            </a:r>
            <a:r>
              <a:rPr lang="cs-CZ" sz="2400" b="1" dirty="0" smtClean="0"/>
              <a:t>již </a:t>
            </a:r>
            <a:r>
              <a:rPr lang="cs-CZ" sz="2400" b="1" dirty="0" smtClean="0"/>
              <a:t>dávno, na začátku je ale jejich napojení na lidské tělo</a:t>
            </a:r>
            <a:r>
              <a:rPr lang="cs-CZ" sz="2400" b="1" dirty="0" smtClean="0"/>
              <a:t>.</a:t>
            </a:r>
          </a:p>
          <a:p>
            <a:pPr>
              <a:buBlip>
                <a:blip r:embed="rId3"/>
              </a:buBlip>
            </a:pPr>
            <a:r>
              <a:rPr lang="cs-CZ" sz="2400" b="1" dirty="0" smtClean="0"/>
              <a:t> Světelný signál dorazí na senzory v implantátu, který dokáže vysílat správné impulsy do očních nervů. Uživateli v reálném čase zprostředkuje určitou formu obrazu</a:t>
            </a:r>
            <a:r>
              <a:rPr lang="cs-CZ" sz="2400" b="1" dirty="0" smtClean="0"/>
              <a:t>.</a:t>
            </a:r>
            <a:endParaRPr lang="cs-CZ" sz="2400" b="1" i="1" dirty="0">
              <a:solidFill>
                <a:srgbClr val="CC00CC"/>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179512" y="836712"/>
            <a:ext cx="8964488" cy="2308324"/>
          </a:xfrm>
          <a:prstGeom prst="rect">
            <a:avLst/>
          </a:prstGeom>
          <a:noFill/>
        </p:spPr>
        <p:txBody>
          <a:bodyPr wrap="square" rtlCol="0">
            <a:spAutoFit/>
          </a:bodyPr>
          <a:lstStyle/>
          <a:p>
            <a:pPr>
              <a:buBlip>
                <a:blip r:embed="rId3"/>
              </a:buBlip>
            </a:pPr>
            <a:r>
              <a:rPr lang="cs-CZ" sz="2400" b="1" i="1" dirty="0" smtClean="0">
                <a:solidFill>
                  <a:srgbClr val="0000FF"/>
                </a:solidFill>
                <a:latin typeface="Times New Roman" pitchFamily="18" charset="0"/>
                <a:cs typeface="Times New Roman" pitchFamily="18" charset="0"/>
              </a:rPr>
              <a:t> </a:t>
            </a:r>
            <a:r>
              <a:rPr lang="cs-CZ" sz="2400" b="1" dirty="0" smtClean="0"/>
              <a:t>Zařízení funguje tak, že si pacient nasadí speciální brýle, na kterých je přidělaná kamera. Ta zachycuje vizuální vstup, který přemění na elektrické signály. Ty jsou přeneseny přímo na zbývající neurony v sítnici. Implantát by měl umožnit pacientům zachytit body světla před sebou, kterých bude mozek schopný rekonstruovat obraz.</a:t>
            </a:r>
            <a:endParaRPr lang="cs-CZ" sz="2400" b="1" i="1" dirty="0">
              <a:solidFill>
                <a:srgbClr val="0000FF"/>
              </a:solidFill>
              <a:latin typeface="Times New Roman" pitchFamily="18" charset="0"/>
              <a:cs typeface="Times New Roman" pitchFamily="18" charset="0"/>
            </a:endParaRPr>
          </a:p>
        </p:txBody>
      </p:sp>
      <p:pic>
        <p:nvPicPr>
          <p:cNvPr id="2050" name="Picture 2" descr="Potřebu paprsku s vysokým výkonem v umělém oku lze vyřešit brýlemi s kamerou a zobrazovací (výpočetní) jednotkou. Zdroj: Utah.edu"/>
          <p:cNvPicPr>
            <a:picLocks noChangeAspect="1" noChangeArrowheads="1"/>
          </p:cNvPicPr>
          <p:nvPr/>
        </p:nvPicPr>
        <p:blipFill>
          <a:blip r:embed="rId4" cstate="print"/>
          <a:srcRect/>
          <a:stretch>
            <a:fillRect/>
          </a:stretch>
        </p:blipFill>
        <p:spPr bwMode="auto">
          <a:xfrm>
            <a:off x="755576" y="3212976"/>
            <a:ext cx="7560840" cy="345638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descr="HDTVBlog.cz - obrázky - zdraví - bionické oko">
            <a:hlinkClick r:id="rId2"/>
          </p:cNvPr>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Nadpis 6"/>
          <p:cNvSpPr>
            <a:spLocks noGrp="1"/>
          </p:cNvSpPr>
          <p:nvPr>
            <p:ph type="ctrTitle"/>
          </p:nvPr>
        </p:nvSpPr>
        <p:spPr>
          <a:xfrm>
            <a:off x="571500" y="1785938"/>
            <a:ext cx="7772400" cy="1470025"/>
          </a:xfrm>
        </p:spPr>
        <p:txBody>
          <a:bodyPr>
            <a:normAutofit/>
          </a:bodyPr>
          <a:lstStyle/>
          <a:p>
            <a:pPr algn="ctr" eaLnBrk="1" hangingPunct="1"/>
            <a:r>
              <a:rPr lang="cs-CZ" sz="5400" dirty="0" smtClean="0">
                <a:solidFill>
                  <a:schemeClr val="bg1"/>
                </a:solidFill>
              </a:rPr>
              <a:t>KARDIOSTIMULÁTOR</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179512" y="980728"/>
            <a:ext cx="8964488" cy="1200329"/>
          </a:xfrm>
          <a:prstGeom prst="rect">
            <a:avLst/>
          </a:prstGeom>
          <a:noFill/>
        </p:spPr>
        <p:txBody>
          <a:bodyPr wrap="square" rtlCol="0">
            <a:spAutoFit/>
          </a:bodyPr>
          <a:lstStyle/>
          <a:p>
            <a:pPr>
              <a:buBlip>
                <a:blip r:embed="rId3"/>
              </a:buBlip>
            </a:pPr>
            <a:r>
              <a:rPr lang="cs-CZ" sz="2400" b="1" i="1" dirty="0" smtClean="0">
                <a:solidFill>
                  <a:srgbClr val="0000FF"/>
                </a:solidFill>
                <a:latin typeface="Times New Roman" pitchFamily="18" charset="0"/>
                <a:cs typeface="Times New Roman" pitchFamily="18" charset="0"/>
              </a:rPr>
              <a:t> </a:t>
            </a:r>
            <a:r>
              <a:rPr lang="cs-CZ" sz="2400" b="1" i="1" dirty="0" smtClean="0">
                <a:solidFill>
                  <a:srgbClr val="0000FF"/>
                </a:solidFill>
                <a:latin typeface="Times New Roman" pitchFamily="18" charset="0"/>
                <a:cs typeface="Times New Roman" pitchFamily="18" charset="0"/>
              </a:rPr>
              <a:t>Kardiostimulátor -</a:t>
            </a:r>
            <a:r>
              <a:rPr lang="cs-CZ" sz="2400" b="1" dirty="0" smtClean="0"/>
              <a:t>(</a:t>
            </a:r>
            <a:r>
              <a:rPr lang="cs-CZ" sz="2400" b="1" dirty="0" err="1" smtClean="0"/>
              <a:t>pacemaker</a:t>
            </a:r>
            <a:r>
              <a:rPr lang="cs-CZ" sz="2400" b="1" dirty="0" smtClean="0"/>
              <a:t>) je přístroj, který se používá k léčbě poruch srdečního rytmu majících charakter bradykardií (srdeční akce je příliš pomalá). </a:t>
            </a:r>
            <a:endParaRPr lang="cs-CZ" sz="2400" b="1" i="1" dirty="0">
              <a:solidFill>
                <a:srgbClr val="0000FF"/>
              </a:solidFill>
              <a:latin typeface="Times New Roman" pitchFamily="18" charset="0"/>
              <a:cs typeface="Times New Roman" pitchFamily="18" charset="0"/>
            </a:endParaRPr>
          </a:p>
        </p:txBody>
      </p:sp>
      <p:sp>
        <p:nvSpPr>
          <p:cNvPr id="8" name="TextovéPole 7"/>
          <p:cNvSpPr txBox="1"/>
          <p:nvPr/>
        </p:nvSpPr>
        <p:spPr>
          <a:xfrm>
            <a:off x="179512" y="2420888"/>
            <a:ext cx="8964488" cy="4278094"/>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a:t>
            </a:r>
            <a:r>
              <a:rPr lang="cs-CZ" sz="2400" b="1" i="1" dirty="0" smtClean="0">
                <a:solidFill>
                  <a:srgbClr val="0000FF"/>
                </a:solidFill>
                <a:latin typeface="Times New Roman" pitchFamily="18" charset="0"/>
                <a:cs typeface="Times New Roman" pitchFamily="18" charset="0"/>
              </a:rPr>
              <a:t>Princip funkce </a:t>
            </a:r>
            <a:r>
              <a:rPr lang="cs-CZ" sz="2400" b="1" i="1" dirty="0" smtClean="0">
                <a:latin typeface="Times New Roman" pitchFamily="18" charset="0"/>
                <a:cs typeface="Times New Roman" pitchFamily="18" charset="0"/>
              </a:rPr>
              <a:t>- </a:t>
            </a:r>
            <a:r>
              <a:rPr lang="cs-CZ" sz="2400" b="1" dirty="0" smtClean="0"/>
              <a:t>Kardiostimulátor je malá kovová krabička, z níž vycházejí jedna až tři elektrody. Stimulátor vytváří elektrické výboje, které jsou následně prostřednictvím elektrod přenášeny na srdeční svalovinu, kde iniciují srdeční kontrakci. Frekvenci takovýchto signálů lze upravit podle potřeby pacienta</a:t>
            </a:r>
            <a:r>
              <a:rPr lang="cs-CZ" sz="2400" b="1" dirty="0" smtClean="0"/>
              <a:t>. </a:t>
            </a:r>
            <a:endParaRPr lang="cs-CZ" sz="2400" b="1" dirty="0" smtClean="0">
              <a:solidFill>
                <a:srgbClr val="0000FF"/>
              </a:solidFill>
            </a:endParaRPr>
          </a:p>
          <a:p>
            <a:endParaRPr lang="cs-CZ" sz="2800" b="1" dirty="0" smtClean="0">
              <a:solidFill>
                <a:srgbClr val="0000FF"/>
              </a:solidFill>
            </a:endParaRPr>
          </a:p>
          <a:p>
            <a:r>
              <a:rPr lang="cs-CZ" sz="2800" b="1" i="1" dirty="0" smtClean="0">
                <a:solidFill>
                  <a:srgbClr val="0000FF"/>
                </a:solidFill>
              </a:rPr>
              <a:t>Implantace kardiostimulátoru</a:t>
            </a:r>
          </a:p>
          <a:p>
            <a:r>
              <a:rPr lang="cs-CZ" sz="2400" b="1" dirty="0" smtClean="0"/>
              <a:t> </a:t>
            </a:r>
            <a:r>
              <a:rPr lang="cs-CZ" sz="2400" b="1" dirty="0" smtClean="0"/>
              <a:t>Z krátkého řezu pod klíční kosti cestou v. </a:t>
            </a:r>
            <a:r>
              <a:rPr lang="cs-CZ" sz="2400" b="1" dirty="0" err="1" smtClean="0"/>
              <a:t>subclavia</a:t>
            </a:r>
            <a:r>
              <a:rPr lang="cs-CZ" sz="2400" b="1" dirty="0" smtClean="0"/>
              <a:t> zavádíme elektrody do </a:t>
            </a:r>
            <a:r>
              <a:rPr lang="cs-CZ" sz="2400" b="1" dirty="0" smtClean="0"/>
              <a:t>srdce. O </a:t>
            </a:r>
            <a:r>
              <a:rPr lang="cs-CZ" sz="2400" b="1" dirty="0" smtClean="0"/>
              <a:t>správném umístěni se dále přesvědčujeme elektrickou stimulací ze zevního zdroje. </a:t>
            </a:r>
            <a:endParaRPr lang="cs-CZ" sz="24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179512" y="980728"/>
            <a:ext cx="4176464" cy="5262979"/>
          </a:xfrm>
          <a:prstGeom prst="rect">
            <a:avLst/>
          </a:prstGeom>
          <a:noFill/>
        </p:spPr>
        <p:txBody>
          <a:bodyPr wrap="square" rtlCol="0">
            <a:spAutoFit/>
          </a:bodyPr>
          <a:lstStyle/>
          <a:p>
            <a:pPr>
              <a:buBlip>
                <a:blip r:embed="rId3"/>
              </a:buBlip>
            </a:pPr>
            <a:r>
              <a:rPr lang="cs-CZ" sz="2400" b="1" i="1" dirty="0" smtClean="0">
                <a:solidFill>
                  <a:srgbClr val="0000FF"/>
                </a:solidFill>
                <a:latin typeface="Times New Roman" pitchFamily="18" charset="0"/>
                <a:cs typeface="Times New Roman" pitchFamily="18" charset="0"/>
              </a:rPr>
              <a:t> </a:t>
            </a:r>
            <a:r>
              <a:rPr lang="cs-CZ" sz="2400" b="1" dirty="0" smtClean="0"/>
              <a:t>Po zavedení elektrod </a:t>
            </a:r>
            <a:r>
              <a:rPr lang="cs-CZ" sz="2400" b="1" dirty="0" smtClean="0"/>
              <a:t>se implantuje kardiostimulátor </a:t>
            </a:r>
            <a:r>
              <a:rPr lang="cs-CZ" sz="2400" b="1" dirty="0" smtClean="0"/>
              <a:t>do podkoží do </a:t>
            </a:r>
            <a:r>
              <a:rPr lang="cs-CZ" sz="2400" b="1" dirty="0" err="1" smtClean="0"/>
              <a:t>infraklavikulární</a:t>
            </a:r>
            <a:r>
              <a:rPr lang="cs-CZ" sz="2400" b="1" dirty="0" smtClean="0"/>
              <a:t> oblasti (do místa původního řezu). </a:t>
            </a:r>
            <a:r>
              <a:rPr lang="cs-CZ" sz="2400" b="1" dirty="0" smtClean="0"/>
              <a:t>Vzniklá rána se zašije vstřebatelným </a:t>
            </a:r>
            <a:r>
              <a:rPr lang="cs-CZ" sz="2400" b="1" dirty="0" smtClean="0"/>
              <a:t>materiálem. </a:t>
            </a:r>
            <a:endParaRPr lang="cs-CZ" sz="2400" b="1" dirty="0" smtClean="0"/>
          </a:p>
          <a:p>
            <a:pPr>
              <a:buBlip>
                <a:blip r:embed="rId3"/>
              </a:buBlip>
            </a:pPr>
            <a:r>
              <a:rPr lang="cs-CZ" sz="2400" b="1" dirty="0" smtClean="0"/>
              <a:t> </a:t>
            </a:r>
            <a:r>
              <a:rPr lang="cs-CZ" sz="2400" b="1" dirty="0" smtClean="0"/>
              <a:t>Vzhledem </a:t>
            </a:r>
            <a:r>
              <a:rPr lang="cs-CZ" sz="2400" b="1" dirty="0" smtClean="0"/>
              <a:t>k tomu, že krabička stimulátoru není zavedena hluboko, je vidět jako vyklenutí kůže a pacient si ji může lehce nahmatat. </a:t>
            </a:r>
            <a:endParaRPr lang="cs-CZ" sz="2400" b="1" i="1" dirty="0">
              <a:solidFill>
                <a:srgbClr val="0000FF"/>
              </a:solidFill>
              <a:latin typeface="Times New Roman" pitchFamily="18" charset="0"/>
              <a:cs typeface="Times New Roman" pitchFamily="18" charset="0"/>
            </a:endParaRPr>
          </a:p>
        </p:txBody>
      </p:sp>
      <p:pic>
        <p:nvPicPr>
          <p:cNvPr id="106498" name="Picture 2" descr="Soubor:Kardiostimulátor2.jpg">
            <a:hlinkClick r:id="rId4"/>
          </p:cNvPr>
          <p:cNvPicPr>
            <a:picLocks noChangeAspect="1" noChangeArrowheads="1"/>
          </p:cNvPicPr>
          <p:nvPr/>
        </p:nvPicPr>
        <p:blipFill>
          <a:blip r:embed="rId5" cstate="print"/>
          <a:srcRect/>
          <a:stretch>
            <a:fillRect/>
          </a:stretch>
        </p:blipFill>
        <p:spPr bwMode="auto">
          <a:xfrm>
            <a:off x="4211960" y="1124744"/>
            <a:ext cx="4932040" cy="537321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7524" name="Picture 4" descr="http://www.wikiskripta.eu/images/thumb/6/66/Pacemaker.jpg/250px-Pacemaker.jpg">
            <a:hlinkClick r:id="rId2"/>
          </p:cNvPr>
          <p:cNvPicPr>
            <a:picLocks noChangeAspect="1" noChangeArrowheads="1"/>
          </p:cNvPicPr>
          <p:nvPr/>
        </p:nvPicPr>
        <p:blipFill>
          <a:blip r:embed="rId3" cstate="print"/>
          <a:srcRect/>
          <a:stretch>
            <a:fillRect/>
          </a:stretch>
        </p:blipFill>
        <p:spPr bwMode="auto">
          <a:xfrm>
            <a:off x="0" y="0"/>
            <a:ext cx="9144000" cy="6741368"/>
          </a:xfrm>
          <a:prstGeom prst="rect">
            <a:avLst/>
          </a:prstGeom>
          <a:noFill/>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descr="http://www.wikiskripta.eu/images/thumb/8/82/St_Jude_Medical_pacemaker_in_hand.jpg/200px-St_Jude_Medical_pacemaker_in_hand.jpg">
            <a:hlinkClick r:id="rId2"/>
          </p:cNvPr>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179512" y="1340768"/>
            <a:ext cx="8964488" cy="830997"/>
          </a:xfrm>
          <a:prstGeom prst="rect">
            <a:avLst/>
          </a:prstGeom>
          <a:noFill/>
        </p:spPr>
        <p:txBody>
          <a:bodyPr wrap="square" rtlCol="0">
            <a:spAutoFit/>
          </a:bodyPr>
          <a:lstStyle/>
          <a:p>
            <a:pPr>
              <a:buBlip>
                <a:blip r:embed="rId4"/>
              </a:buBlip>
            </a:pPr>
            <a:r>
              <a:rPr lang="cs-CZ" sz="2400" b="1" i="1" dirty="0" smtClean="0">
                <a:latin typeface="Times New Roman" pitchFamily="18" charset="0"/>
                <a:cs typeface="Times New Roman" pitchFamily="18" charset="0"/>
              </a:rPr>
              <a:t> První doložené náhrady částí dolních končetin z období asi 950 - 710 let př.n.l. z Théb.</a:t>
            </a:r>
            <a:endParaRPr lang="cs-CZ" sz="2400" b="1" i="1" dirty="0">
              <a:solidFill>
                <a:srgbClr val="0000FF"/>
              </a:solidFill>
              <a:latin typeface="Times New Roman" pitchFamily="18" charset="0"/>
              <a:cs typeface="Times New Roman" pitchFamily="18" charset="0"/>
            </a:endParaRPr>
          </a:p>
        </p:txBody>
      </p:sp>
      <p:sp>
        <p:nvSpPr>
          <p:cNvPr id="19" name="TextovéPole 18"/>
          <p:cNvSpPr txBox="1"/>
          <p:nvPr/>
        </p:nvSpPr>
        <p:spPr>
          <a:xfrm>
            <a:off x="179512" y="2204864"/>
            <a:ext cx="8964488" cy="830997"/>
          </a:xfrm>
          <a:prstGeom prst="rect">
            <a:avLst/>
          </a:prstGeom>
          <a:noFill/>
        </p:spPr>
        <p:txBody>
          <a:bodyPr wrap="square" rtlCol="0">
            <a:spAutoFit/>
          </a:bodyPr>
          <a:lstStyle/>
          <a:p>
            <a:pPr>
              <a:buBlip>
                <a:blip r:embed="rId4"/>
              </a:buBlip>
            </a:pPr>
            <a:r>
              <a:rPr lang="cs-CZ" sz="2400" b="1" i="1" dirty="0" smtClean="0">
                <a:latin typeface="Times New Roman" pitchFamily="18" charset="0"/>
                <a:cs typeface="Times New Roman" pitchFamily="18" charset="0"/>
              </a:rPr>
              <a:t> Byly vyrobeny většinou kombinací několika materiálů </a:t>
            </a:r>
            <a:r>
              <a:rPr lang="cs-CZ" sz="2400" b="1" i="1" dirty="0" smtClean="0">
                <a:solidFill>
                  <a:srgbClr val="0000FF"/>
                </a:solidFill>
                <a:latin typeface="Times New Roman" pitchFamily="18" charset="0"/>
                <a:cs typeface="Times New Roman" pitchFamily="18" charset="0"/>
              </a:rPr>
              <a:t>(dřeva, kůže, lněných textilií, pryskyřice, papyru, sádry. </a:t>
            </a:r>
            <a:endParaRPr lang="cs-CZ" sz="2400" b="1" i="1" dirty="0">
              <a:solidFill>
                <a:srgbClr val="0000FF"/>
              </a:solidFill>
              <a:latin typeface="Times New Roman" pitchFamily="18" charset="0"/>
              <a:cs typeface="Times New Roman" pitchFamily="18" charset="0"/>
            </a:endParaRPr>
          </a:p>
        </p:txBody>
      </p:sp>
      <p:sp>
        <p:nvSpPr>
          <p:cNvPr id="10" name="TextovéPole 9"/>
          <p:cNvSpPr txBox="1"/>
          <p:nvPr/>
        </p:nvSpPr>
        <p:spPr>
          <a:xfrm>
            <a:off x="179512" y="3068960"/>
            <a:ext cx="8964488" cy="830997"/>
          </a:xfrm>
          <a:prstGeom prst="rect">
            <a:avLst/>
          </a:prstGeom>
          <a:noFill/>
        </p:spPr>
        <p:txBody>
          <a:bodyPr wrap="square" rtlCol="0">
            <a:spAutoFit/>
          </a:bodyPr>
          <a:lstStyle/>
          <a:p>
            <a:pPr>
              <a:buBlip>
                <a:blip r:embed="rId4"/>
              </a:buBlip>
            </a:pPr>
            <a:r>
              <a:rPr lang="cs-CZ" sz="2400" b="1" i="1" dirty="0" smtClean="0">
                <a:latin typeface="Times New Roman" pitchFamily="18" charset="0"/>
                <a:cs typeface="Times New Roman" pitchFamily="18" charset="0"/>
              </a:rPr>
              <a:t> Připevňovaly se k pahýlu </a:t>
            </a:r>
            <a:r>
              <a:rPr lang="cs-CZ" sz="2400" b="1" i="1" dirty="0" smtClean="0">
                <a:solidFill>
                  <a:srgbClr val="0000FF"/>
                </a:solidFill>
                <a:latin typeface="Times New Roman" pitchFamily="18" charset="0"/>
                <a:cs typeface="Times New Roman" pitchFamily="18" charset="0"/>
              </a:rPr>
              <a:t>tkaničkami </a:t>
            </a:r>
            <a:r>
              <a:rPr lang="cs-CZ" sz="2400" b="1" i="1" dirty="0" smtClean="0">
                <a:latin typeface="Times New Roman" pitchFamily="18" charset="0"/>
                <a:cs typeface="Times New Roman" pitchFamily="18" charset="0"/>
              </a:rPr>
              <a:t>a využívalo se i tvaru a konstrukce sandálu, aby náhrada co nejlépe „sedla“.</a:t>
            </a:r>
            <a:endParaRPr lang="cs-CZ" sz="2400" b="1" i="1" dirty="0">
              <a:solidFill>
                <a:srgbClr val="CC00CC"/>
              </a:solidFill>
              <a:latin typeface="Times New Roman" pitchFamily="18" charset="0"/>
              <a:cs typeface="Times New Roman" pitchFamily="18" charset="0"/>
            </a:endParaRPr>
          </a:p>
        </p:txBody>
      </p:sp>
      <p:sp>
        <p:nvSpPr>
          <p:cNvPr id="12" name="TextovéPole 11"/>
          <p:cNvSpPr txBox="1">
            <a:spLocks noChangeArrowheads="1"/>
          </p:cNvSpPr>
          <p:nvPr/>
        </p:nvSpPr>
        <p:spPr bwMode="auto">
          <a:xfrm>
            <a:off x="1619672" y="764704"/>
            <a:ext cx="5904656" cy="461665"/>
          </a:xfrm>
          <a:prstGeom prst="rect">
            <a:avLst/>
          </a:prstGeom>
          <a:solidFill>
            <a:schemeClr val="bg2">
              <a:lumMod val="90000"/>
            </a:schemeClr>
          </a:solidFill>
          <a:ln>
            <a:solidFill>
              <a:srgbClr val="FFFF00"/>
            </a:solidFill>
            <a:headEnd/>
            <a:tailEnd/>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r>
              <a:rPr lang="cs-CZ" sz="2400" b="1" dirty="0" smtClean="0">
                <a:solidFill>
                  <a:srgbClr val="0000FF"/>
                </a:solidFill>
                <a:latin typeface="Times New Roman" pitchFamily="18" charset="0"/>
                <a:cs typeface="Times New Roman" pitchFamily="18" charset="0"/>
              </a:rPr>
              <a:t>HISTORIE KONČETINOVÝCH PROTÉZ</a:t>
            </a:r>
            <a:endParaRPr lang="cs-CZ" sz="2400" b="1" dirty="0">
              <a:solidFill>
                <a:srgbClr val="0000FF"/>
              </a:solidFill>
              <a:latin typeface="Times New Roman" pitchFamily="18" charset="0"/>
              <a:cs typeface="Times New Roman" pitchFamily="18" charset="0"/>
            </a:endParaRPr>
          </a:p>
        </p:txBody>
      </p:sp>
      <p:sp>
        <p:nvSpPr>
          <p:cNvPr id="15" name="TextovéPole 14"/>
          <p:cNvSpPr txBox="1"/>
          <p:nvPr/>
        </p:nvSpPr>
        <p:spPr>
          <a:xfrm>
            <a:off x="179512" y="3933056"/>
            <a:ext cx="8964488" cy="461665"/>
          </a:xfrm>
          <a:prstGeom prst="rect">
            <a:avLst/>
          </a:prstGeom>
          <a:noFill/>
        </p:spPr>
        <p:txBody>
          <a:bodyPr wrap="square" rtlCol="0">
            <a:spAutoFit/>
          </a:bodyPr>
          <a:lstStyle/>
          <a:p>
            <a:pPr>
              <a:buBlip>
                <a:blip r:embed="rId4"/>
              </a:buBlip>
            </a:pPr>
            <a:r>
              <a:rPr lang="cs-CZ" sz="2400" b="1" i="1" dirty="0" smtClean="0">
                <a:latin typeface="Times New Roman" pitchFamily="18" charset="0"/>
                <a:cs typeface="Times New Roman" pitchFamily="18" charset="0"/>
              </a:rPr>
              <a:t> Plnily několik funkcí: </a:t>
            </a:r>
            <a:endParaRPr lang="cs-CZ" sz="2400" b="1" i="1" dirty="0">
              <a:solidFill>
                <a:srgbClr val="CC00CC"/>
              </a:solidFill>
              <a:latin typeface="Times New Roman" pitchFamily="18" charset="0"/>
              <a:cs typeface="Times New Roman" pitchFamily="18" charset="0"/>
            </a:endParaRPr>
          </a:p>
        </p:txBody>
      </p:sp>
      <p:sp>
        <p:nvSpPr>
          <p:cNvPr id="17" name="TextovéPole 16"/>
          <p:cNvSpPr txBox="1"/>
          <p:nvPr/>
        </p:nvSpPr>
        <p:spPr>
          <a:xfrm>
            <a:off x="179512" y="4437112"/>
            <a:ext cx="8964488" cy="461665"/>
          </a:xfrm>
          <a:prstGeom prst="rect">
            <a:avLst/>
          </a:prstGeom>
          <a:noFill/>
        </p:spPr>
        <p:txBody>
          <a:bodyPr wrap="square" rtlCol="0">
            <a:spAutoFit/>
          </a:bodyPr>
          <a:lstStyle/>
          <a:p>
            <a:pPr>
              <a:buClr>
                <a:srgbClr val="0000FF"/>
              </a:buClr>
              <a:buFont typeface="Wingdings" pitchFamily="2" charset="2"/>
              <a:buChar char="Ø"/>
            </a:pPr>
            <a:r>
              <a:rPr lang="cs-CZ" sz="2400" b="1" i="1" dirty="0" smtClean="0">
                <a:latin typeface="Times New Roman" pitchFamily="18" charset="0"/>
                <a:cs typeface="Times New Roman" pitchFamily="18" charset="0"/>
              </a:rPr>
              <a:t> </a:t>
            </a:r>
            <a:r>
              <a:rPr lang="cs-CZ" sz="2400" b="1" i="1" dirty="0" smtClean="0">
                <a:solidFill>
                  <a:srgbClr val="0000FF"/>
                </a:solidFill>
                <a:latin typeface="Times New Roman" pitchFamily="18" charset="0"/>
                <a:cs typeface="Times New Roman" pitchFamily="18" charset="0"/>
              </a:rPr>
              <a:t>Estetickou funkci </a:t>
            </a:r>
            <a:r>
              <a:rPr lang="cs-CZ" sz="2400" b="1" i="1" dirty="0" smtClean="0">
                <a:solidFill>
                  <a:srgbClr val="0000FF"/>
                </a:solidFill>
                <a:latin typeface="Times New Roman" pitchFamily="18" charset="0"/>
                <a:cs typeface="Times New Roman" pitchFamily="18" charset="0"/>
                <a:sym typeface="Symbol"/>
              </a:rPr>
              <a:t> </a:t>
            </a:r>
            <a:r>
              <a:rPr lang="cs-CZ" sz="2400" b="1" i="1" dirty="0" smtClean="0">
                <a:latin typeface="Times New Roman" pitchFamily="18" charset="0"/>
                <a:cs typeface="Times New Roman" pitchFamily="18" charset="0"/>
              </a:rPr>
              <a:t>zakrývaly tělesnou vadu. </a:t>
            </a:r>
            <a:endParaRPr lang="cs-CZ" sz="2400" b="1" i="1" dirty="0">
              <a:solidFill>
                <a:srgbClr val="CC00CC"/>
              </a:solidFill>
              <a:latin typeface="Times New Roman" pitchFamily="18" charset="0"/>
              <a:cs typeface="Times New Roman" pitchFamily="18" charset="0"/>
            </a:endParaRPr>
          </a:p>
        </p:txBody>
      </p:sp>
      <p:sp>
        <p:nvSpPr>
          <p:cNvPr id="18" name="TextovéPole 17"/>
          <p:cNvSpPr txBox="1"/>
          <p:nvPr/>
        </p:nvSpPr>
        <p:spPr>
          <a:xfrm>
            <a:off x="179512" y="4941168"/>
            <a:ext cx="8964488" cy="830997"/>
          </a:xfrm>
          <a:prstGeom prst="rect">
            <a:avLst/>
          </a:prstGeom>
          <a:noFill/>
        </p:spPr>
        <p:txBody>
          <a:bodyPr wrap="square" rtlCol="0">
            <a:spAutoFit/>
          </a:bodyPr>
          <a:lstStyle/>
          <a:p>
            <a:pPr>
              <a:buClr>
                <a:srgbClr val="0000FF"/>
              </a:buClr>
              <a:buFont typeface="Wingdings" pitchFamily="2" charset="2"/>
              <a:buChar char="Ø"/>
            </a:pPr>
            <a:r>
              <a:rPr lang="cs-CZ" sz="2400" b="1" i="1" dirty="0" smtClean="0">
                <a:latin typeface="Times New Roman" pitchFamily="18" charset="0"/>
                <a:cs typeface="Times New Roman" pitchFamily="18" charset="0"/>
              </a:rPr>
              <a:t> </a:t>
            </a:r>
            <a:r>
              <a:rPr lang="cs-CZ" sz="2400" b="1" i="1" dirty="0" smtClean="0">
                <a:solidFill>
                  <a:srgbClr val="0000FF"/>
                </a:solidFill>
                <a:latin typeface="Times New Roman" pitchFamily="18" charset="0"/>
                <a:cs typeface="Times New Roman" pitchFamily="18" charset="0"/>
              </a:rPr>
              <a:t>Praktickou funkci </a:t>
            </a:r>
            <a:r>
              <a:rPr lang="cs-CZ" sz="2400" b="1" i="1" dirty="0" smtClean="0">
                <a:solidFill>
                  <a:srgbClr val="0000FF"/>
                </a:solidFill>
                <a:latin typeface="Times New Roman" pitchFamily="18" charset="0"/>
                <a:cs typeface="Times New Roman" pitchFamily="18" charset="0"/>
                <a:sym typeface="Symbol"/>
              </a:rPr>
              <a:t> </a:t>
            </a:r>
            <a:r>
              <a:rPr lang="cs-CZ" sz="2400" b="1" i="1" dirty="0" smtClean="0">
                <a:latin typeface="Times New Roman" pitchFamily="18" charset="0"/>
                <a:cs typeface="Times New Roman" pitchFamily="18" charset="0"/>
                <a:sym typeface="Symbol"/>
              </a:rPr>
              <a:t>do určité míry nahrazovaly funkci chybějící části těla</a:t>
            </a:r>
            <a:r>
              <a:rPr lang="cs-CZ" sz="2400" b="1" i="1" dirty="0" smtClean="0">
                <a:latin typeface="Times New Roman" pitchFamily="18" charset="0"/>
                <a:cs typeface="Times New Roman" pitchFamily="18" charset="0"/>
              </a:rPr>
              <a:t>. </a:t>
            </a:r>
            <a:endParaRPr lang="cs-CZ" sz="2400" b="1" i="1" dirty="0">
              <a:latin typeface="Times New Roman" pitchFamily="18" charset="0"/>
              <a:cs typeface="Times New Roman" pitchFamily="18" charset="0"/>
            </a:endParaRPr>
          </a:p>
        </p:txBody>
      </p:sp>
      <p:sp>
        <p:nvSpPr>
          <p:cNvPr id="21" name="TextovéPole 20"/>
          <p:cNvSpPr txBox="1"/>
          <p:nvPr/>
        </p:nvSpPr>
        <p:spPr>
          <a:xfrm>
            <a:off x="179512" y="5661248"/>
            <a:ext cx="8964488" cy="461665"/>
          </a:xfrm>
          <a:prstGeom prst="rect">
            <a:avLst/>
          </a:prstGeom>
          <a:noFill/>
        </p:spPr>
        <p:txBody>
          <a:bodyPr wrap="square" rtlCol="0">
            <a:spAutoFit/>
          </a:bodyPr>
          <a:lstStyle/>
          <a:p>
            <a:pPr>
              <a:buClr>
                <a:srgbClr val="0000FF"/>
              </a:buClr>
              <a:buFont typeface="Wingdings" pitchFamily="2" charset="2"/>
              <a:buChar char="Ø"/>
            </a:pPr>
            <a:r>
              <a:rPr lang="cs-CZ" sz="2400" b="1" i="1" dirty="0" smtClean="0">
                <a:latin typeface="Times New Roman" pitchFamily="18" charset="0"/>
                <a:cs typeface="Times New Roman" pitchFamily="18" charset="0"/>
              </a:rPr>
              <a:t> </a:t>
            </a:r>
            <a:r>
              <a:rPr lang="cs-CZ" sz="2400" b="1" i="1" dirty="0" smtClean="0">
                <a:solidFill>
                  <a:srgbClr val="0000FF"/>
                </a:solidFill>
                <a:latin typeface="Times New Roman" pitchFamily="18" charset="0"/>
                <a:cs typeface="Times New Roman" pitchFamily="18" charset="0"/>
              </a:rPr>
              <a:t>Okultní funkci </a:t>
            </a:r>
            <a:r>
              <a:rPr lang="cs-CZ" sz="2400" b="1" i="1" dirty="0" smtClean="0">
                <a:solidFill>
                  <a:srgbClr val="0000FF"/>
                </a:solidFill>
                <a:latin typeface="Times New Roman" pitchFamily="18" charset="0"/>
                <a:cs typeface="Times New Roman" pitchFamily="18" charset="0"/>
                <a:sym typeface="Symbol"/>
              </a:rPr>
              <a:t> </a:t>
            </a:r>
            <a:r>
              <a:rPr lang="cs-CZ" sz="2400" b="1" i="1" dirty="0" smtClean="0">
                <a:latin typeface="Times New Roman" pitchFamily="18" charset="0"/>
                <a:cs typeface="Times New Roman" pitchFamily="18" charset="0"/>
                <a:sym typeface="Symbol"/>
              </a:rPr>
              <a:t>měly umožnit přechod do posmrtného života. </a:t>
            </a:r>
            <a:endParaRPr lang="cs-CZ" sz="2400" b="1" i="1" dirty="0">
              <a:latin typeface="Times New Roman" pitchFamily="18" charset="0"/>
              <a:cs typeface="Times New Roman" pitchFamily="18" charset="0"/>
            </a:endParaRPr>
          </a:p>
        </p:txBody>
      </p:sp>
      <p:sp>
        <p:nvSpPr>
          <p:cNvPr id="22" name="TextovéPole 21"/>
          <p:cNvSpPr txBox="1"/>
          <p:nvPr/>
        </p:nvSpPr>
        <p:spPr>
          <a:xfrm>
            <a:off x="179512" y="6237312"/>
            <a:ext cx="8964488" cy="461665"/>
          </a:xfrm>
          <a:prstGeom prst="rect">
            <a:avLst/>
          </a:prstGeom>
          <a:noFill/>
        </p:spPr>
        <p:txBody>
          <a:bodyPr wrap="square" rtlCol="0">
            <a:spAutoFit/>
          </a:bodyPr>
          <a:lstStyle/>
          <a:p>
            <a:pPr>
              <a:buBlip>
                <a:blip r:embed="rId4"/>
              </a:buBlip>
            </a:pPr>
            <a:r>
              <a:rPr lang="cs-CZ" sz="2400" b="1" i="1" dirty="0" smtClean="0">
                <a:latin typeface="Times New Roman" pitchFamily="18" charset="0"/>
                <a:cs typeface="Times New Roman" pitchFamily="18" charset="0"/>
              </a:rPr>
              <a:t> Nálezy v hrobech zámožných lidí té doby. </a:t>
            </a:r>
            <a:endParaRPr lang="cs-CZ" sz="2400" b="1" i="1" dirty="0">
              <a:solidFill>
                <a:srgbClr val="CC00CC"/>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xEl>
                                              <p:pRg st="0" end="0"/>
                                            </p:txEl>
                                          </p:spTgt>
                                        </p:tgtEl>
                                        <p:attrNameLst>
                                          <p:attrName>style.visibility</p:attrName>
                                        </p:attrNameLst>
                                      </p:cBhvr>
                                      <p:to>
                                        <p:strVal val="visible"/>
                                      </p:to>
                                    </p:set>
                                    <p:anim calcmode="lin" valueType="num">
                                      <p:cBhvr additive="base">
                                        <p:cTn id="13"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 calcmode="lin" valueType="num">
                                      <p:cBhvr additive="base">
                                        <p:cTn id="19"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bomb.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5">
                                            <p:txEl>
                                              <p:pRg st="0" end="0"/>
                                            </p:txEl>
                                          </p:spTgt>
                                        </p:tgtEl>
                                        <p:attrNameLst>
                                          <p:attrName>style.visibility</p:attrName>
                                        </p:attrNameLst>
                                      </p:cBhvr>
                                      <p:to>
                                        <p:strVal val="visible"/>
                                      </p:to>
                                    </p:set>
                                    <p:anim calcmode="lin" valueType="num">
                                      <p:cBhvr additive="base">
                                        <p:cTn id="31"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7">
                                            <p:txEl>
                                              <p:pRg st="0" end="0"/>
                                            </p:txEl>
                                          </p:spTgt>
                                        </p:tgtEl>
                                        <p:attrNameLst>
                                          <p:attrName>style.visibility</p:attrName>
                                        </p:attrNameLst>
                                      </p:cBhvr>
                                      <p:to>
                                        <p:strVal val="visible"/>
                                      </p:to>
                                    </p:set>
                                    <p:anim calcmode="lin" valueType="num">
                                      <p:cBhvr additive="base">
                                        <p:cTn id="3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8">
                                            <p:txEl>
                                              <p:pRg st="0" end="0"/>
                                            </p:txEl>
                                          </p:spTgt>
                                        </p:tgtEl>
                                        <p:attrNameLst>
                                          <p:attrName>style.visibility</p:attrName>
                                        </p:attrNameLst>
                                      </p:cBhvr>
                                      <p:to>
                                        <p:strVal val="visible"/>
                                      </p:to>
                                    </p:set>
                                    <p:anim calcmode="lin" valueType="num">
                                      <p:cBhvr additive="base">
                                        <p:cTn id="43"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1">
                                            <p:txEl>
                                              <p:pRg st="0" end="0"/>
                                            </p:txEl>
                                          </p:spTgt>
                                        </p:tgtEl>
                                        <p:attrNameLst>
                                          <p:attrName>style.visibility</p:attrName>
                                        </p:attrNameLst>
                                      </p:cBhvr>
                                      <p:to>
                                        <p:strVal val="visible"/>
                                      </p:to>
                                    </p:set>
                                    <p:anim calcmode="lin" valueType="num">
                                      <p:cBhvr additive="base">
                                        <p:cTn id="49"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2"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2">
                                            <p:txEl>
                                              <p:pRg st="0" end="0"/>
                                            </p:txEl>
                                          </p:spTgt>
                                        </p:tgtEl>
                                        <p:attrNameLst>
                                          <p:attrName>style.visibility</p:attrName>
                                        </p:attrNameLst>
                                      </p:cBhvr>
                                      <p:to>
                                        <p:strVal val="visible"/>
                                      </p:to>
                                    </p:set>
                                    <p:anim calcmode="lin" valueType="num">
                                      <p:cBhvr additive="base">
                                        <p:cTn id="55"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179512" y="836712"/>
            <a:ext cx="8964488" cy="2677656"/>
          </a:xfrm>
          <a:prstGeom prst="rect">
            <a:avLst/>
          </a:prstGeom>
          <a:noFill/>
        </p:spPr>
        <p:txBody>
          <a:bodyPr wrap="square" rtlCol="0">
            <a:spAutoFit/>
          </a:bodyPr>
          <a:lstStyle/>
          <a:p>
            <a:r>
              <a:rPr lang="cs-CZ" sz="2400" b="1" i="1" dirty="0" smtClean="0">
                <a:solidFill>
                  <a:srgbClr val="0000FF"/>
                </a:solidFill>
                <a:latin typeface="Times New Roman" pitchFamily="18" charset="0"/>
                <a:cs typeface="Times New Roman" pitchFamily="18" charset="0"/>
              </a:rPr>
              <a:t>Revize kardiostimulátoru </a:t>
            </a:r>
          </a:p>
          <a:p>
            <a:pPr>
              <a:buBlip>
                <a:blip r:embed="rId3"/>
              </a:buBlip>
            </a:pPr>
            <a:r>
              <a:rPr lang="cs-CZ" sz="2400" b="1" i="1" dirty="0" smtClean="0">
                <a:solidFill>
                  <a:srgbClr val="0000FF"/>
                </a:solidFill>
                <a:latin typeface="Times New Roman" pitchFamily="18" charset="0"/>
                <a:cs typeface="Times New Roman" pitchFamily="18" charset="0"/>
              </a:rPr>
              <a:t> </a:t>
            </a:r>
            <a:r>
              <a:rPr lang="cs-CZ" sz="2400" b="1" dirty="0" smtClean="0">
                <a:latin typeface="Times New Roman" pitchFamily="18" charset="0"/>
                <a:cs typeface="Times New Roman" pitchFamily="18" charset="0"/>
              </a:rPr>
              <a:t>P</a:t>
            </a:r>
            <a:r>
              <a:rPr lang="cs-CZ" sz="2400" b="1" dirty="0" smtClean="0"/>
              <a:t>acienti </a:t>
            </a:r>
            <a:r>
              <a:rPr lang="cs-CZ" sz="2400" b="1" dirty="0" smtClean="0"/>
              <a:t>se zavedeným kardiostimulátorem dochází na pravidelné kontroly do </a:t>
            </a:r>
            <a:r>
              <a:rPr lang="cs-CZ" sz="2400" b="1" dirty="0" err="1" smtClean="0"/>
              <a:t>arytmologické</a:t>
            </a:r>
            <a:r>
              <a:rPr lang="cs-CZ" sz="2400" b="1" dirty="0" smtClean="0"/>
              <a:t> ambulance, kde dochází ke kontrole funkce kardiostimulátoru a po určité době je doporučena výměna baterie. </a:t>
            </a:r>
            <a:endParaRPr lang="cs-CZ" sz="2400" b="1" dirty="0" smtClean="0"/>
          </a:p>
          <a:p>
            <a:pPr>
              <a:buBlip>
                <a:blip r:embed="rId3"/>
              </a:buBlip>
            </a:pPr>
            <a:r>
              <a:rPr lang="cs-CZ" sz="2400" b="1" dirty="0" smtClean="0"/>
              <a:t> Pacienti </a:t>
            </a:r>
            <a:r>
              <a:rPr lang="cs-CZ" sz="2400" b="1" dirty="0" smtClean="0"/>
              <a:t>s kardiostimulátorem mají typické EKG („svislé čárky“) deklarující výboje stimulátoru. </a:t>
            </a:r>
            <a:r>
              <a:rPr lang="cs-CZ" sz="2400" b="1" i="1" dirty="0" smtClean="0">
                <a:solidFill>
                  <a:srgbClr val="0000FF"/>
                </a:solidFill>
                <a:latin typeface="Times New Roman" pitchFamily="18" charset="0"/>
                <a:cs typeface="Times New Roman" pitchFamily="18" charset="0"/>
              </a:rPr>
              <a:t> </a:t>
            </a:r>
            <a:endParaRPr lang="cs-CZ" sz="2400" b="1" i="1" dirty="0">
              <a:solidFill>
                <a:srgbClr val="0000FF"/>
              </a:solidFill>
              <a:latin typeface="Times New Roman" pitchFamily="18" charset="0"/>
              <a:cs typeface="Times New Roman" pitchFamily="18" charset="0"/>
            </a:endParaRPr>
          </a:p>
        </p:txBody>
      </p:sp>
      <p:pic>
        <p:nvPicPr>
          <p:cNvPr id="109570" name="Picture 2" descr="File:ECG pacemaker syndrome.svg">
            <a:hlinkClick r:id="rId4"/>
          </p:cNvPr>
          <p:cNvPicPr>
            <a:picLocks noChangeAspect="1" noChangeArrowheads="1"/>
          </p:cNvPicPr>
          <p:nvPr/>
        </p:nvPicPr>
        <p:blipFill>
          <a:blip r:embed="rId5" cstate="print"/>
          <a:srcRect/>
          <a:stretch>
            <a:fillRect/>
          </a:stretch>
        </p:blipFill>
        <p:spPr bwMode="auto">
          <a:xfrm>
            <a:off x="4716016" y="3501008"/>
            <a:ext cx="4104456" cy="2996952"/>
          </a:xfrm>
          <a:prstGeom prst="rect">
            <a:avLst/>
          </a:prstGeom>
          <a:noFill/>
        </p:spPr>
      </p:pic>
      <p:pic>
        <p:nvPicPr>
          <p:cNvPr id="109572" name="Picture 4" descr="File:Normal ECG 2.svg">
            <a:hlinkClick r:id="rId6"/>
          </p:cNvPr>
          <p:cNvPicPr>
            <a:picLocks noChangeAspect="1" noChangeArrowheads="1"/>
          </p:cNvPicPr>
          <p:nvPr/>
        </p:nvPicPr>
        <p:blipFill>
          <a:blip r:embed="rId7" cstate="print"/>
          <a:srcRect/>
          <a:stretch>
            <a:fillRect/>
          </a:stretch>
        </p:blipFill>
        <p:spPr bwMode="auto">
          <a:xfrm>
            <a:off x="323528" y="3501008"/>
            <a:ext cx="4104456" cy="300419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179512" y="836712"/>
            <a:ext cx="8964488" cy="2000548"/>
          </a:xfrm>
          <a:prstGeom prst="rect">
            <a:avLst/>
          </a:prstGeom>
          <a:noFill/>
        </p:spPr>
        <p:txBody>
          <a:bodyPr wrap="square" rtlCol="0">
            <a:spAutoFit/>
          </a:bodyPr>
          <a:lstStyle/>
          <a:p>
            <a:r>
              <a:rPr lang="cs-CZ" sz="2800" b="1" i="1" dirty="0" smtClean="0">
                <a:solidFill>
                  <a:srgbClr val="0000FF"/>
                </a:solidFill>
                <a:latin typeface="Times New Roman" pitchFamily="18" charset="0"/>
                <a:cs typeface="Times New Roman" pitchFamily="18" charset="0"/>
              </a:rPr>
              <a:t>Údržba kardiostimulátoru a pravidla použití</a:t>
            </a:r>
          </a:p>
          <a:p>
            <a:pPr>
              <a:buBlip>
                <a:blip r:embed="rId3"/>
              </a:buBlip>
            </a:pPr>
            <a:r>
              <a:rPr lang="cs-CZ" sz="2400" b="1" i="1" dirty="0" smtClean="0">
                <a:solidFill>
                  <a:srgbClr val="0000FF"/>
                </a:solidFill>
                <a:latin typeface="Times New Roman" pitchFamily="18" charset="0"/>
                <a:cs typeface="Times New Roman" pitchFamily="18" charset="0"/>
              </a:rPr>
              <a:t> </a:t>
            </a:r>
            <a:r>
              <a:rPr lang="cs-CZ" sz="2400" b="1" dirty="0" smtClean="0"/>
              <a:t>Jednou za několik let je třeba vyměnit baterii kardiostimulátoru. Jedná se o podobný postup |jakým je implantace kardiostimulátoru. Starou krabičku odstraníme a nahradíme novou. Výkon se provádí v lokální anestézii.</a:t>
            </a:r>
            <a:endParaRPr lang="cs-CZ" sz="2400" b="1" i="1" dirty="0">
              <a:solidFill>
                <a:srgbClr val="0000FF"/>
              </a:solidFill>
              <a:latin typeface="Times New Roman" pitchFamily="18" charset="0"/>
              <a:cs typeface="Times New Roman" pitchFamily="18" charset="0"/>
            </a:endParaRPr>
          </a:p>
        </p:txBody>
      </p:sp>
      <p:sp>
        <p:nvSpPr>
          <p:cNvPr id="8" name="TextovéPole 7"/>
          <p:cNvSpPr txBox="1"/>
          <p:nvPr/>
        </p:nvSpPr>
        <p:spPr>
          <a:xfrm>
            <a:off x="179512" y="3356992"/>
            <a:ext cx="8964488" cy="3416320"/>
          </a:xfrm>
          <a:prstGeom prst="rect">
            <a:avLst/>
          </a:prstGeom>
          <a:noFill/>
        </p:spPr>
        <p:txBody>
          <a:bodyPr wrap="square" rtlCol="0">
            <a:spAutoFit/>
          </a:bodyPr>
          <a:lstStyle/>
          <a:p>
            <a:pPr>
              <a:buBlip>
                <a:blip r:embed="rId3"/>
              </a:buBlip>
            </a:pPr>
            <a:r>
              <a:rPr lang="cs-CZ" sz="2400" b="1" i="1" dirty="0" smtClean="0">
                <a:latin typeface="Times New Roman" pitchFamily="18" charset="0"/>
                <a:cs typeface="Times New Roman" pitchFamily="18" charset="0"/>
              </a:rPr>
              <a:t> </a:t>
            </a:r>
            <a:r>
              <a:rPr lang="cs-CZ" sz="2400" b="1" dirty="0" smtClean="0"/>
              <a:t>Přibližně </a:t>
            </a:r>
            <a:r>
              <a:rPr lang="cs-CZ" sz="2400" b="1" dirty="0" smtClean="0"/>
              <a:t>5–6 týdnů po implantaci kardiostimulátoru by se měl pacient vyhnout vyšší fyzické aktivitě, po této době může vykonávat v podstatě stejné aktivity na jaké byl zvyklý</a:t>
            </a:r>
            <a:r>
              <a:rPr lang="cs-CZ" sz="2400" b="1" dirty="0" smtClean="0"/>
              <a:t>.</a:t>
            </a:r>
          </a:p>
          <a:p>
            <a:endParaRPr lang="cs-CZ" sz="2400" b="1" dirty="0" smtClean="0"/>
          </a:p>
          <a:p>
            <a:pPr>
              <a:buBlip>
                <a:blip r:embed="rId3"/>
              </a:buBlip>
            </a:pPr>
            <a:r>
              <a:rPr lang="cs-CZ" sz="2400" b="1" dirty="0" smtClean="0"/>
              <a:t>Kardiostimulátory </a:t>
            </a:r>
            <a:r>
              <a:rPr lang="cs-CZ" sz="2400" b="1" dirty="0" smtClean="0"/>
              <a:t>příliš dobře netolerují magnetické či elektromagnetické pole. Z toho důvodu je elektroléčba či magnetická rezonance u pacienta s kardiostimulátorem kontraindikována. </a:t>
            </a:r>
          </a:p>
          <a:p>
            <a:pPr>
              <a:buBlip>
                <a:blip r:embed="rId3"/>
              </a:buBlip>
            </a:pPr>
            <a:endParaRPr lang="cs-CZ" sz="24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179512" y="908720"/>
            <a:ext cx="8964488" cy="6001643"/>
          </a:xfrm>
          <a:prstGeom prst="rect">
            <a:avLst/>
          </a:prstGeom>
          <a:noFill/>
        </p:spPr>
        <p:txBody>
          <a:bodyPr wrap="square" rtlCol="0">
            <a:spAutoFit/>
          </a:bodyPr>
          <a:lstStyle/>
          <a:p>
            <a:pPr>
              <a:buBlip>
                <a:blip r:embed="rId3"/>
              </a:buBlip>
            </a:pPr>
            <a:r>
              <a:rPr lang="cs-CZ" sz="2400" dirty="0" smtClean="0"/>
              <a:t> </a:t>
            </a:r>
            <a:r>
              <a:rPr lang="cs-CZ" sz="2400" b="1" dirty="0" smtClean="0"/>
              <a:t>Dnes již není </a:t>
            </a:r>
            <a:r>
              <a:rPr lang="cs-CZ" sz="2400" b="1" dirty="0" smtClean="0"/>
              <a:t>vyšetření magnetickou rezonancí kontraindikováno pro všechny pacienty s kardiostimulátorem</a:t>
            </a:r>
            <a:r>
              <a:rPr lang="cs-CZ" sz="2400" b="1" dirty="0" smtClean="0"/>
              <a:t>.</a:t>
            </a:r>
          </a:p>
          <a:p>
            <a:endParaRPr lang="cs-CZ" sz="2400" b="1" dirty="0" smtClean="0"/>
          </a:p>
          <a:p>
            <a:pPr>
              <a:buBlip>
                <a:blip r:embed="rId3"/>
              </a:buBlip>
            </a:pPr>
            <a:r>
              <a:rPr lang="cs-CZ" sz="2400" b="1" dirty="0" smtClean="0"/>
              <a:t> </a:t>
            </a:r>
            <a:r>
              <a:rPr lang="cs-CZ" sz="2400" b="1" dirty="0" smtClean="0"/>
              <a:t>Pacienti </a:t>
            </a:r>
            <a:r>
              <a:rPr lang="cs-CZ" sz="2400" b="1" dirty="0" smtClean="0"/>
              <a:t>s kardiostimulátory </a:t>
            </a:r>
            <a:r>
              <a:rPr lang="cs-CZ" sz="2400" b="1" dirty="0" err="1" smtClean="0"/>
              <a:t>SureScan</a:t>
            </a:r>
            <a:r>
              <a:rPr lang="cs-CZ" sz="2400" b="1" dirty="0" smtClean="0"/>
              <a:t>™ od společnosti </a:t>
            </a:r>
            <a:r>
              <a:rPr lang="cs-CZ" sz="2400" b="1" dirty="0" err="1" smtClean="0"/>
              <a:t>Medtronic</a:t>
            </a:r>
            <a:r>
              <a:rPr lang="cs-CZ" sz="2400" b="1" dirty="0" smtClean="0"/>
              <a:t> mohou toto vyšetření pod dohledem kardiologa </a:t>
            </a:r>
            <a:r>
              <a:rPr lang="cs-CZ" sz="2400" b="1" dirty="0" smtClean="0"/>
              <a:t>podstoupit.</a:t>
            </a:r>
          </a:p>
          <a:p>
            <a:r>
              <a:rPr lang="cs-CZ" sz="2400" b="1" dirty="0" smtClean="0"/>
              <a:t> </a:t>
            </a:r>
          </a:p>
          <a:p>
            <a:pPr>
              <a:buBlip>
                <a:blip r:embed="rId3"/>
              </a:buBlip>
            </a:pPr>
            <a:r>
              <a:rPr lang="cs-CZ" sz="2400" b="1" dirty="0" smtClean="0"/>
              <a:t> </a:t>
            </a:r>
            <a:r>
              <a:rPr lang="cs-CZ" sz="2400" b="1" dirty="0" smtClean="0"/>
              <a:t>Dále </a:t>
            </a:r>
            <a:r>
              <a:rPr lang="cs-CZ" sz="2400" b="1" dirty="0" smtClean="0"/>
              <a:t>by pacient s kardiostimulátorem neměl nosit mobilní telefon v náprsní kapse na straně kardiostimulátoru a při telefonování by si měl telefon přikládat k uchu na protější straně</a:t>
            </a:r>
            <a:r>
              <a:rPr lang="cs-CZ" sz="2400" b="1" dirty="0" smtClean="0"/>
              <a:t>.</a:t>
            </a:r>
          </a:p>
          <a:p>
            <a:endParaRPr lang="cs-CZ" sz="2400" b="1" dirty="0" smtClean="0"/>
          </a:p>
          <a:p>
            <a:pPr>
              <a:buBlip>
                <a:blip r:embed="rId3"/>
              </a:buBlip>
            </a:pPr>
            <a:r>
              <a:rPr lang="cs-CZ" sz="2400" b="1" dirty="0" smtClean="0"/>
              <a:t> </a:t>
            </a:r>
            <a:r>
              <a:rPr lang="cs-CZ" sz="2400" b="1" dirty="0" smtClean="0"/>
              <a:t>Mikrovlnná trouba funkci kardiostimulátoru neovlivňuje. </a:t>
            </a:r>
            <a:endParaRPr lang="cs-CZ" sz="2400" b="1" dirty="0" smtClean="0"/>
          </a:p>
          <a:p>
            <a:pPr>
              <a:buBlip>
                <a:blip r:embed="rId3"/>
              </a:buBlip>
            </a:pPr>
            <a:r>
              <a:rPr lang="cs-CZ" sz="2400" b="1" dirty="0" smtClean="0"/>
              <a:t> </a:t>
            </a:r>
            <a:r>
              <a:rPr lang="cs-CZ" sz="2400" b="1" dirty="0" smtClean="0"/>
              <a:t>Vzdálenost </a:t>
            </a:r>
            <a:r>
              <a:rPr lang="cs-CZ" sz="2400" b="1" dirty="0" smtClean="0"/>
              <a:t>kardiostimulátoru od indukčního vařiče by měla být nejméně 75 cm.</a:t>
            </a:r>
            <a:endParaRPr lang="cs-CZ" sz="2400" b="1" i="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 calcmode="lin" valueType="num">
                                      <p:cBhvr additive="base">
                                        <p:cTn id="3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 calcmode="lin" valueType="num">
                                      <p:cBhvr additive="base">
                                        <p:cTn id="37"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179512" y="1412776"/>
            <a:ext cx="8964488" cy="4893647"/>
          </a:xfrm>
          <a:prstGeom prst="rect">
            <a:avLst/>
          </a:prstGeom>
          <a:noFill/>
        </p:spPr>
        <p:txBody>
          <a:bodyPr wrap="square" rtlCol="0">
            <a:spAutoFit/>
          </a:bodyPr>
          <a:lstStyle/>
          <a:p>
            <a:pPr>
              <a:buBlip>
                <a:blip r:embed="rId3"/>
              </a:buBlip>
            </a:pPr>
            <a:r>
              <a:rPr lang="cs-CZ" sz="2400" dirty="0" smtClean="0"/>
              <a:t> </a:t>
            </a:r>
            <a:r>
              <a:rPr lang="cs-CZ" sz="2400" b="1" dirty="0" smtClean="0"/>
              <a:t>První </a:t>
            </a:r>
            <a:r>
              <a:rPr lang="cs-CZ" sz="2400" b="1" dirty="0" smtClean="0"/>
              <a:t>umělé srdce má hmotnost 900 gramů, je tedy asi třikrát těžší než průměrné srdce zdravého člověka. </a:t>
            </a:r>
            <a:endParaRPr lang="cs-CZ" sz="2400" b="1" dirty="0" smtClean="0"/>
          </a:p>
          <a:p>
            <a:pPr>
              <a:buBlip>
                <a:blip r:embed="rId3"/>
              </a:buBlip>
            </a:pPr>
            <a:r>
              <a:rPr lang="cs-CZ" sz="2400" b="1" dirty="0" smtClean="0"/>
              <a:t> </a:t>
            </a:r>
            <a:r>
              <a:rPr lang="cs-CZ" sz="2400" b="1" dirty="0" smtClean="0"/>
              <a:t>Je </a:t>
            </a:r>
            <a:r>
              <a:rPr lang="cs-CZ" sz="2400" b="1" dirty="0" smtClean="0"/>
              <a:t>závislé na externí baterii s řídící jednotkou, které musí mít pacient stále při sobě. </a:t>
            </a:r>
            <a:endParaRPr lang="cs-CZ" sz="2400" b="1" dirty="0" smtClean="0"/>
          </a:p>
          <a:p>
            <a:pPr>
              <a:buBlip>
                <a:blip r:embed="rId3"/>
              </a:buBlip>
            </a:pPr>
            <a:r>
              <a:rPr lang="cs-CZ" sz="2400" b="1" dirty="0" smtClean="0"/>
              <a:t> </a:t>
            </a:r>
            <a:r>
              <a:rPr lang="cs-CZ" sz="2400" b="1" dirty="0" smtClean="0"/>
              <a:t>Prototyp </a:t>
            </a:r>
            <a:r>
              <a:rPr lang="cs-CZ" sz="2400" b="1" dirty="0" smtClean="0"/>
              <a:t>zhotovený po desetiletém výzkumu skupinou vědců z různých zemí plní v plné míře funkce skutečného srdce, díky senzorům reguluje srdeční tep a příliv krve. </a:t>
            </a:r>
            <a:endParaRPr lang="cs-CZ" sz="2400" b="1" dirty="0" smtClean="0"/>
          </a:p>
          <a:p>
            <a:pPr>
              <a:buBlip>
                <a:blip r:embed="rId3"/>
              </a:buBlip>
            </a:pPr>
            <a:r>
              <a:rPr lang="cs-CZ" sz="2400" b="1" dirty="0" smtClean="0"/>
              <a:t> </a:t>
            </a:r>
            <a:r>
              <a:rPr lang="cs-CZ" sz="2400" b="1" dirty="0" smtClean="0"/>
              <a:t>Jde </a:t>
            </a:r>
            <a:r>
              <a:rPr lang="cs-CZ" sz="2400" b="1" dirty="0" smtClean="0"/>
              <a:t>vlastně o krevní </a:t>
            </a:r>
            <a:r>
              <a:rPr lang="cs-CZ" sz="2400" b="1" dirty="0" smtClean="0"/>
              <a:t>čerpadlo vyrobené převážně z umělých polymerů. </a:t>
            </a:r>
          </a:p>
          <a:p>
            <a:pPr>
              <a:buBlip>
                <a:blip r:embed="rId3"/>
              </a:buBlip>
            </a:pPr>
            <a:r>
              <a:rPr lang="cs-CZ" sz="2400" b="1" dirty="0" smtClean="0"/>
              <a:t> Funkčnost </a:t>
            </a:r>
            <a:r>
              <a:rPr lang="cs-CZ" sz="2400" b="1" dirty="0" smtClean="0"/>
              <a:t>umělého orgánu jeho výrobci loni odhadli na dobu až pěti let a prodejní cenu na 160 tisíc eur (4,4 milionu Kč), což je o něco méně než náklady na tradiční transplantaci lidského srdce ve Francii.</a:t>
            </a:r>
            <a:endParaRPr lang="cs-CZ" sz="2400" b="1" i="1" dirty="0">
              <a:solidFill>
                <a:srgbClr val="0000FF"/>
              </a:solidFill>
              <a:latin typeface="Times New Roman" pitchFamily="18" charset="0"/>
              <a:cs typeface="Times New Roman" pitchFamily="18" charset="0"/>
            </a:endParaRPr>
          </a:p>
        </p:txBody>
      </p:sp>
      <p:sp>
        <p:nvSpPr>
          <p:cNvPr id="3" name="TextovéPole 2"/>
          <p:cNvSpPr txBox="1"/>
          <p:nvPr/>
        </p:nvSpPr>
        <p:spPr>
          <a:xfrm>
            <a:off x="0" y="620688"/>
            <a:ext cx="9144000" cy="646331"/>
          </a:xfrm>
          <a:prstGeom prst="rect">
            <a:avLst/>
          </a:prstGeom>
          <a:noFill/>
        </p:spPr>
        <p:txBody>
          <a:bodyPr wrap="square" rtlCol="0">
            <a:spAutoFit/>
          </a:bodyPr>
          <a:lstStyle/>
          <a:p>
            <a:pPr algn="ctr"/>
            <a:r>
              <a:rPr lang="cs-CZ" sz="3600" b="1" dirty="0" smtClean="0">
                <a:solidFill>
                  <a:srgbClr val="FF00FF"/>
                </a:solidFill>
              </a:rPr>
              <a:t>Umělé srdce</a:t>
            </a:r>
            <a:endParaRPr lang="cs-CZ" sz="3600" b="1" i="1" dirty="0">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anim calcmode="lin" valueType="num">
                                      <p:cBhvr additive="base">
                                        <p:cTn id="3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bg>
      <p:bgPr>
        <a:noFill/>
        <a:effectLst/>
      </p:bgPr>
    </p:bg>
    <p:spTree>
      <p:nvGrpSpPr>
        <p:cNvPr id="1" name=""/>
        <p:cNvGrpSpPr/>
        <p:nvPr/>
      </p:nvGrpSpPr>
      <p:grpSpPr>
        <a:xfrm>
          <a:off x="0" y="0"/>
          <a:ext cx="0" cy="0"/>
          <a:chOff x="0" y="0"/>
          <a:chExt cx="0" cy="0"/>
        </a:xfrm>
      </p:grpSpPr>
      <p:pic>
        <p:nvPicPr>
          <p:cNvPr id="111619" name="Picture 3" descr="Systém umělého srdce od společnosti Carmat je mobilní a pacienta téměř...">
            <a:hlinkClick r:id="rId2"/>
          </p:cNvPr>
          <p:cNvPicPr>
            <a:picLocks noChangeAspect="1" noChangeArrowheads="1"/>
          </p:cNvPicPr>
          <p:nvPr/>
        </p:nvPicPr>
        <p:blipFill>
          <a:blip r:embed="rId3" cstate="print"/>
          <a:srcRect/>
          <a:stretch>
            <a:fillRect/>
          </a:stretch>
        </p:blipFill>
        <p:spPr bwMode="auto">
          <a:xfrm>
            <a:off x="1115616" y="0"/>
            <a:ext cx="6912768" cy="6858000"/>
          </a:xfrm>
          <a:prstGeom prst="rect">
            <a:avLst/>
          </a:prstGeom>
          <a:noFill/>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179512" y="1412776"/>
            <a:ext cx="8964488" cy="2308324"/>
          </a:xfrm>
          <a:prstGeom prst="rect">
            <a:avLst/>
          </a:prstGeom>
          <a:noFill/>
        </p:spPr>
        <p:txBody>
          <a:bodyPr wrap="square" rtlCol="0">
            <a:spAutoFit/>
          </a:bodyPr>
          <a:lstStyle/>
          <a:p>
            <a:pPr>
              <a:buBlip>
                <a:blip r:embed="rId3"/>
              </a:buBlip>
            </a:pPr>
            <a:r>
              <a:rPr lang="cs-CZ" sz="2400" b="1" dirty="0" smtClean="0"/>
              <a:t> </a:t>
            </a:r>
            <a:r>
              <a:rPr lang="cs-CZ" sz="2400" b="1" dirty="0" smtClean="0"/>
              <a:t>Defibrilace je elektrická terapeutická metoda, která slouží ke zvrácení maligních srdečních </a:t>
            </a:r>
            <a:r>
              <a:rPr lang="cs-CZ" sz="2400" b="1" dirty="0" smtClean="0"/>
              <a:t>arytmií, </a:t>
            </a:r>
            <a:r>
              <a:rPr lang="cs-CZ" sz="2400" b="1" dirty="0" smtClean="0"/>
              <a:t>jež by bez zásahu nevyhnutelně vedly ke smrti. </a:t>
            </a:r>
            <a:endParaRPr lang="cs-CZ" sz="2400" b="1" dirty="0" smtClean="0"/>
          </a:p>
          <a:p>
            <a:pPr>
              <a:buBlip>
                <a:blip r:embed="rId3"/>
              </a:buBlip>
            </a:pPr>
            <a:r>
              <a:rPr lang="cs-CZ" sz="2400" b="1" dirty="0" smtClean="0"/>
              <a:t> </a:t>
            </a:r>
            <a:r>
              <a:rPr lang="cs-CZ" sz="2400" b="1" dirty="0" smtClean="0"/>
              <a:t>Princip </a:t>
            </a:r>
            <a:r>
              <a:rPr lang="cs-CZ" sz="2400" b="1" dirty="0" smtClean="0"/>
              <a:t>spočívá v průchodu elektrického výboje pacientovým myokardem, který způsobí depolarizaci všech jeho vláken, po níž by se měl obnovit sinusový rytmus</a:t>
            </a:r>
            <a:r>
              <a:rPr lang="cs-CZ" sz="2400" b="1" dirty="0" smtClean="0"/>
              <a:t>. </a:t>
            </a:r>
            <a:endParaRPr lang="cs-CZ" sz="2400" b="1" i="1" dirty="0">
              <a:solidFill>
                <a:srgbClr val="0000FF"/>
              </a:solidFill>
              <a:latin typeface="Times New Roman" pitchFamily="18" charset="0"/>
              <a:cs typeface="Times New Roman" pitchFamily="18" charset="0"/>
            </a:endParaRPr>
          </a:p>
        </p:txBody>
      </p:sp>
      <p:sp>
        <p:nvSpPr>
          <p:cNvPr id="3" name="TextovéPole 2"/>
          <p:cNvSpPr txBox="1"/>
          <p:nvPr/>
        </p:nvSpPr>
        <p:spPr>
          <a:xfrm>
            <a:off x="0" y="620688"/>
            <a:ext cx="9144000" cy="646331"/>
          </a:xfrm>
          <a:prstGeom prst="rect">
            <a:avLst/>
          </a:prstGeom>
          <a:noFill/>
        </p:spPr>
        <p:txBody>
          <a:bodyPr wrap="square" rtlCol="0">
            <a:spAutoFit/>
          </a:bodyPr>
          <a:lstStyle/>
          <a:p>
            <a:pPr algn="ctr"/>
            <a:r>
              <a:rPr lang="cs-CZ" sz="3600" b="1" dirty="0" smtClean="0">
                <a:solidFill>
                  <a:srgbClr val="FF00FF"/>
                </a:solidFill>
              </a:rPr>
              <a:t>Defibrilace srdce</a:t>
            </a:r>
            <a:endParaRPr lang="cs-CZ" sz="3600" b="1" i="1" dirty="0">
              <a:solidFill>
                <a:srgbClr val="FF00FF"/>
              </a:solidFill>
              <a:latin typeface="Times New Roman" pitchFamily="18" charset="0"/>
              <a:cs typeface="Times New Roman" pitchFamily="18" charset="0"/>
            </a:endParaRPr>
          </a:p>
        </p:txBody>
      </p:sp>
      <p:pic>
        <p:nvPicPr>
          <p:cNvPr id="115714" name="Picture 2" descr="http://www.wikiskripta.eu/images/thumb/3/3b/Lead_II_rhythm_generated_ventricular_fibrilation_VF.JPG/300px-Lead_II_rhythm_generated_ventricular_fibrilation_VF.JPG">
            <a:hlinkClick r:id="rId4"/>
          </p:cNvPr>
          <p:cNvPicPr>
            <a:picLocks noChangeAspect="1" noChangeArrowheads="1"/>
          </p:cNvPicPr>
          <p:nvPr/>
        </p:nvPicPr>
        <p:blipFill>
          <a:blip r:embed="rId5" cstate="print"/>
          <a:srcRect/>
          <a:stretch>
            <a:fillRect/>
          </a:stretch>
        </p:blipFill>
        <p:spPr bwMode="auto">
          <a:xfrm>
            <a:off x="251520" y="3717032"/>
            <a:ext cx="8640960" cy="314096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179512" y="1412776"/>
            <a:ext cx="8964488" cy="5262979"/>
          </a:xfrm>
          <a:prstGeom prst="rect">
            <a:avLst/>
          </a:prstGeom>
          <a:noFill/>
        </p:spPr>
        <p:txBody>
          <a:bodyPr wrap="square" rtlCol="0">
            <a:spAutoFit/>
          </a:bodyPr>
          <a:lstStyle/>
          <a:p>
            <a:pPr>
              <a:buBlip>
                <a:blip r:embed="rId3"/>
              </a:buBlip>
            </a:pPr>
            <a:r>
              <a:rPr lang="cs-CZ" sz="2400" b="1" dirty="0" smtClean="0"/>
              <a:t> Fibrilace komor (FK) a rychlá komorová tachykardie (KT) patří mezi tzv. maligní arytmie. Jedná se o poruchy srdečního rytmu, které pacienta urgentně ohrožují na životě (je třeba je neodkladně řešit) a které jsou nejčastější příčinou náhlé srdeční smrti (NSS</a:t>
            </a:r>
            <a:r>
              <a:rPr lang="cs-CZ" sz="2400" b="1" dirty="0" smtClean="0"/>
              <a:t>).</a:t>
            </a:r>
          </a:p>
          <a:p>
            <a:endParaRPr lang="cs-CZ" sz="2400" b="1" dirty="0" smtClean="0"/>
          </a:p>
          <a:p>
            <a:pPr>
              <a:buBlip>
                <a:blip r:embed="rId3"/>
              </a:buBlip>
            </a:pPr>
            <a:r>
              <a:rPr lang="cs-CZ" sz="2400" b="1" dirty="0" smtClean="0"/>
              <a:t> </a:t>
            </a:r>
            <a:r>
              <a:rPr lang="cs-CZ" sz="2400" b="1" dirty="0" smtClean="0"/>
              <a:t>Relativně často vzniká komorová fibrilace v rámci akutního infarktu myokardu. </a:t>
            </a:r>
            <a:endParaRPr lang="cs-CZ" sz="2400" b="1" dirty="0" smtClean="0"/>
          </a:p>
          <a:p>
            <a:endParaRPr lang="cs-CZ" sz="2400" b="1" dirty="0" smtClean="0"/>
          </a:p>
          <a:p>
            <a:pPr>
              <a:buBlip>
                <a:blip r:embed="rId3"/>
              </a:buBlip>
            </a:pPr>
            <a:r>
              <a:rPr lang="cs-CZ" sz="2400" b="1" dirty="0" smtClean="0"/>
              <a:t> </a:t>
            </a:r>
            <a:r>
              <a:rPr lang="cs-CZ" sz="2400" b="1" dirty="0" smtClean="0"/>
              <a:t>V </a:t>
            </a:r>
            <a:r>
              <a:rPr lang="cs-CZ" sz="2400" b="1" dirty="0" smtClean="0"/>
              <a:t>případě komorové fibrilace se jednotlivé </a:t>
            </a:r>
            <a:r>
              <a:rPr lang="cs-CZ" sz="2400" b="1" dirty="0" err="1" smtClean="0"/>
              <a:t>kardiomyocyty</a:t>
            </a:r>
            <a:r>
              <a:rPr lang="cs-CZ" sz="2400" b="1" dirty="0" smtClean="0"/>
              <a:t> </a:t>
            </a:r>
            <a:r>
              <a:rPr lang="cs-CZ" sz="2400" b="1" dirty="0" smtClean="0"/>
              <a:t>srdečních komor kontrahují zcela </a:t>
            </a:r>
            <a:r>
              <a:rPr lang="cs-CZ" sz="2400" b="1" dirty="0" err="1" smtClean="0"/>
              <a:t>nesynchronizovaně</a:t>
            </a:r>
            <a:r>
              <a:rPr lang="cs-CZ" sz="2400" b="1" dirty="0" smtClean="0"/>
              <a:t>. Tyto chaotické a rychlé kontrakce vedou k naprostému selhání funkce srdce jakožto pumpy. </a:t>
            </a:r>
            <a:endParaRPr lang="cs-CZ" sz="2400" b="1" dirty="0" smtClean="0"/>
          </a:p>
          <a:p>
            <a:endParaRPr lang="cs-CZ" sz="2400" b="1" i="1" dirty="0">
              <a:solidFill>
                <a:srgbClr val="0000FF"/>
              </a:solidFill>
              <a:latin typeface="Times New Roman" pitchFamily="18" charset="0"/>
              <a:cs typeface="Times New Roman" pitchFamily="18" charset="0"/>
            </a:endParaRPr>
          </a:p>
        </p:txBody>
      </p:sp>
      <p:sp>
        <p:nvSpPr>
          <p:cNvPr id="3" name="TextovéPole 2"/>
          <p:cNvSpPr txBox="1"/>
          <p:nvPr/>
        </p:nvSpPr>
        <p:spPr>
          <a:xfrm>
            <a:off x="0" y="620688"/>
            <a:ext cx="9144000" cy="646331"/>
          </a:xfrm>
          <a:prstGeom prst="rect">
            <a:avLst/>
          </a:prstGeom>
          <a:noFill/>
        </p:spPr>
        <p:txBody>
          <a:bodyPr wrap="square" rtlCol="0">
            <a:spAutoFit/>
          </a:bodyPr>
          <a:lstStyle/>
          <a:p>
            <a:pPr algn="ctr"/>
            <a:r>
              <a:rPr lang="cs-CZ" sz="3600" b="1" dirty="0" smtClean="0">
                <a:solidFill>
                  <a:srgbClr val="FF00FF"/>
                </a:solidFill>
              </a:rPr>
              <a:t>Fibrilace komor</a:t>
            </a:r>
            <a:endParaRPr lang="cs-CZ" sz="3600" b="1" i="1" dirty="0">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6739" name="Picture 3" descr="http://www.wikiskripta.eu/images/thumb/e/e5/Srdce_prevodni_system.png/350px-Srdce_prevodni_system.png">
            <a:hlinkClick r:id="rId2"/>
          </p:cNvPr>
          <p:cNvPicPr>
            <a:picLocks noChangeAspect="1" noChangeArrowheads="1"/>
          </p:cNvPicPr>
          <p:nvPr/>
        </p:nvPicPr>
        <p:blipFill>
          <a:blip r:embed="rId3" cstate="print"/>
          <a:srcRect/>
          <a:stretch>
            <a:fillRect/>
          </a:stretch>
        </p:blipFill>
        <p:spPr bwMode="auto">
          <a:xfrm>
            <a:off x="683568" y="0"/>
            <a:ext cx="7920880" cy="6858000"/>
          </a:xfrm>
          <a:prstGeom prst="rect">
            <a:avLst/>
          </a:prstGeom>
          <a:noFill/>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179512" y="1052736"/>
            <a:ext cx="8964488" cy="4524315"/>
          </a:xfrm>
          <a:prstGeom prst="rect">
            <a:avLst/>
          </a:prstGeom>
          <a:noFill/>
        </p:spPr>
        <p:txBody>
          <a:bodyPr wrap="square" rtlCol="0">
            <a:spAutoFit/>
          </a:bodyPr>
          <a:lstStyle/>
          <a:p>
            <a:pPr>
              <a:buBlip>
                <a:blip r:embed="rId3"/>
              </a:buBlip>
            </a:pPr>
            <a:r>
              <a:rPr lang="cs-CZ" sz="2400" b="1" dirty="0" smtClean="0"/>
              <a:t> </a:t>
            </a:r>
            <a:r>
              <a:rPr lang="cs-CZ" sz="2400" b="1" dirty="0" smtClean="0"/>
              <a:t>Jelikož </a:t>
            </a:r>
            <a:r>
              <a:rPr lang="cs-CZ" sz="2400" b="1" dirty="0" smtClean="0"/>
              <a:t>srdce nepřečerpává žádnou krev (minutový výdej srdeční je téměř nulový), dochází k vážné poruše </a:t>
            </a:r>
            <a:r>
              <a:rPr lang="cs-CZ" sz="2400" b="1" dirty="0" err="1" smtClean="0"/>
              <a:t>perfúze</a:t>
            </a:r>
            <a:r>
              <a:rPr lang="cs-CZ" sz="2400" b="1" dirty="0" smtClean="0"/>
              <a:t> vitálních orgánů včetně mozku (→ ztráta vědomí nastává do 10 s) a bez okamžité kardiopulmonální resuscitace a defibrilace vede komorová fibrilace ke smrti (za 3–5 minut se rozvíjí </a:t>
            </a:r>
            <a:r>
              <a:rPr lang="cs-CZ" sz="2400" b="1" dirty="0" err="1" smtClean="0"/>
              <a:t>irreverzibilní</a:t>
            </a:r>
            <a:r>
              <a:rPr lang="cs-CZ" sz="2400" b="1" dirty="0" smtClean="0"/>
              <a:t> poškození </a:t>
            </a:r>
            <a:r>
              <a:rPr lang="cs-CZ" sz="2400" b="1" dirty="0" smtClean="0"/>
              <a:t>mozku).</a:t>
            </a:r>
          </a:p>
          <a:p>
            <a:r>
              <a:rPr lang="cs-CZ" sz="2400" b="1" dirty="0" smtClean="0"/>
              <a:t> </a:t>
            </a:r>
          </a:p>
          <a:p>
            <a:pPr>
              <a:buBlip>
                <a:blip r:embed="rId3"/>
              </a:buBlip>
            </a:pPr>
            <a:r>
              <a:rPr lang="cs-CZ" sz="2400" b="1" dirty="0" smtClean="0"/>
              <a:t> </a:t>
            </a:r>
            <a:r>
              <a:rPr lang="cs-CZ" sz="2400" b="1" dirty="0" smtClean="0"/>
              <a:t>Fyziologicky </a:t>
            </a:r>
            <a:r>
              <a:rPr lang="cs-CZ" sz="2400" b="1" dirty="0" smtClean="0"/>
              <a:t>vzniká depolarizační vlna v SA uzlu. </a:t>
            </a:r>
            <a:endParaRPr lang="cs-CZ" sz="2400" b="1" dirty="0" smtClean="0"/>
          </a:p>
          <a:p>
            <a:endParaRPr lang="cs-CZ" sz="2400" b="1" dirty="0" smtClean="0"/>
          </a:p>
          <a:p>
            <a:pPr>
              <a:buBlip>
                <a:blip r:embed="rId3"/>
              </a:buBlip>
            </a:pPr>
            <a:r>
              <a:rPr lang="cs-CZ" sz="2400" b="1" dirty="0" smtClean="0"/>
              <a:t> </a:t>
            </a:r>
            <a:r>
              <a:rPr lang="cs-CZ" sz="2400" b="1" dirty="0" smtClean="0"/>
              <a:t>U </a:t>
            </a:r>
            <a:r>
              <a:rPr lang="cs-CZ" sz="2400" b="1" dirty="0" smtClean="0"/>
              <a:t>komorové fibrilace dochází ke vzniku abnormálních elektrický impulzů přímo v srdečních komorách. </a:t>
            </a:r>
            <a:endParaRPr lang="cs-CZ" sz="2400" b="1" dirty="0" smtClean="0"/>
          </a:p>
          <a:p>
            <a:endParaRPr lang="cs-CZ" sz="24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179512" y="836712"/>
            <a:ext cx="8964488" cy="6617196"/>
          </a:xfrm>
          <a:prstGeom prst="rect">
            <a:avLst/>
          </a:prstGeom>
          <a:noFill/>
        </p:spPr>
        <p:txBody>
          <a:bodyPr wrap="square" rtlCol="0">
            <a:spAutoFit/>
          </a:bodyPr>
          <a:lstStyle/>
          <a:p>
            <a:r>
              <a:rPr lang="cs-CZ" sz="2800" b="1" i="1" dirty="0" smtClean="0">
                <a:solidFill>
                  <a:srgbClr val="0000FF"/>
                </a:solidFill>
                <a:latin typeface="Times New Roman" pitchFamily="18" charset="0"/>
                <a:cs typeface="Times New Roman" pitchFamily="18" charset="0"/>
              </a:rPr>
              <a:t>Projevy komorové fibrilace</a:t>
            </a:r>
          </a:p>
          <a:p>
            <a:endParaRPr lang="cs-CZ" sz="2800" b="1" i="1" dirty="0" smtClean="0">
              <a:solidFill>
                <a:srgbClr val="0000FF"/>
              </a:solidFill>
              <a:latin typeface="Times New Roman" pitchFamily="18" charset="0"/>
              <a:cs typeface="Times New Roman" pitchFamily="18" charset="0"/>
            </a:endParaRPr>
          </a:p>
          <a:p>
            <a:pPr>
              <a:buBlip>
                <a:blip r:embed="rId3"/>
              </a:buBlip>
            </a:pPr>
            <a:r>
              <a:rPr lang="cs-CZ" sz="2400" b="1" i="1" dirty="0" smtClean="0">
                <a:solidFill>
                  <a:srgbClr val="0000FF"/>
                </a:solidFill>
                <a:latin typeface="Times New Roman" pitchFamily="18" charset="0"/>
                <a:cs typeface="Times New Roman" pitchFamily="18" charset="0"/>
              </a:rPr>
              <a:t> </a:t>
            </a:r>
            <a:r>
              <a:rPr lang="cs-CZ" sz="2400" b="1" dirty="0" smtClean="0"/>
              <a:t>Klinicky se fibrilace komor </a:t>
            </a:r>
            <a:r>
              <a:rPr lang="cs-CZ" sz="2400" b="1" dirty="0" smtClean="0"/>
              <a:t>projevuje: </a:t>
            </a:r>
            <a:endParaRPr lang="cs-CZ" sz="2400" b="1" dirty="0" smtClean="0"/>
          </a:p>
          <a:p>
            <a:pPr>
              <a:buClr>
                <a:srgbClr val="0000FF"/>
              </a:buClr>
              <a:buFont typeface="Wingdings" pitchFamily="2" charset="2"/>
              <a:buChar char="Ø"/>
            </a:pPr>
            <a:r>
              <a:rPr lang="cs-CZ" sz="2400" b="1" dirty="0" smtClean="0"/>
              <a:t>ztrátou vědomí; </a:t>
            </a:r>
          </a:p>
          <a:p>
            <a:pPr>
              <a:buClr>
                <a:srgbClr val="0000FF"/>
              </a:buClr>
              <a:buFont typeface="Wingdings" pitchFamily="2" charset="2"/>
              <a:buChar char="Ø"/>
            </a:pPr>
            <a:r>
              <a:rPr lang="cs-CZ" sz="2400" b="1" dirty="0" smtClean="0"/>
              <a:t>neslyšitelnými srdečními ozvami; </a:t>
            </a:r>
          </a:p>
          <a:p>
            <a:pPr>
              <a:buClr>
                <a:srgbClr val="0000FF"/>
              </a:buClr>
              <a:buFont typeface="Wingdings" pitchFamily="2" charset="2"/>
              <a:buChar char="Ø"/>
            </a:pPr>
            <a:r>
              <a:rPr lang="cs-CZ" sz="2400" b="1" dirty="0" smtClean="0"/>
              <a:t>nehmatným pulzem; </a:t>
            </a:r>
          </a:p>
          <a:p>
            <a:pPr>
              <a:buClr>
                <a:srgbClr val="0000FF"/>
              </a:buClr>
              <a:buFont typeface="Wingdings" pitchFamily="2" charset="2"/>
              <a:buChar char="Ø"/>
            </a:pPr>
            <a:r>
              <a:rPr lang="cs-CZ" sz="2400" b="1" dirty="0" smtClean="0"/>
              <a:t>neměřitelným tlakem. </a:t>
            </a:r>
            <a:endParaRPr lang="cs-CZ" sz="2400" b="1" dirty="0" smtClean="0"/>
          </a:p>
          <a:p>
            <a:pPr>
              <a:buClr>
                <a:srgbClr val="0000FF"/>
              </a:buClr>
              <a:buFont typeface="Wingdings" pitchFamily="2" charset="2"/>
              <a:buChar char="Ø"/>
            </a:pPr>
            <a:endParaRPr lang="cs-CZ" sz="2400" b="1" dirty="0" smtClean="0"/>
          </a:p>
          <a:p>
            <a:pPr>
              <a:buClr>
                <a:srgbClr val="0000FF"/>
              </a:buClr>
            </a:pPr>
            <a:r>
              <a:rPr lang="cs-CZ" sz="2800" b="1" i="1" dirty="0" smtClean="0">
                <a:solidFill>
                  <a:srgbClr val="0000FF"/>
                </a:solidFill>
                <a:latin typeface="Times New Roman" pitchFamily="18" charset="0"/>
                <a:cs typeface="Times New Roman" pitchFamily="18" charset="0"/>
              </a:rPr>
              <a:t>Léčba komorové fibrilace</a:t>
            </a:r>
          </a:p>
          <a:p>
            <a:pPr>
              <a:buBlip>
                <a:blip r:embed="rId3"/>
              </a:buBlip>
            </a:pPr>
            <a:endParaRPr lang="cs-CZ" sz="2400" b="1" dirty="0" smtClean="0"/>
          </a:p>
          <a:p>
            <a:pPr>
              <a:buBlip>
                <a:blip r:embed="rId3"/>
              </a:buBlip>
            </a:pPr>
            <a:r>
              <a:rPr lang="cs-CZ" sz="2400" b="1" dirty="0" smtClean="0"/>
              <a:t> Léčba spočívá v okamžitém zahájení kardiopulmonální resuscitace (názory na </a:t>
            </a:r>
            <a:r>
              <a:rPr lang="cs-CZ" sz="2400" b="1" dirty="0" err="1" smtClean="0"/>
              <a:t>prekordiální</a:t>
            </a:r>
            <a:r>
              <a:rPr lang="cs-CZ" sz="2400" b="1" dirty="0" smtClean="0"/>
              <a:t> úder se liší) a v co nejrychlejší zevní nebo vnitřní defibrilaci</a:t>
            </a:r>
            <a:r>
              <a:rPr lang="cs-CZ" sz="2400" b="1" dirty="0" smtClean="0"/>
              <a:t>. </a:t>
            </a:r>
            <a:endParaRPr lang="cs-CZ" sz="2400" b="1" dirty="0" smtClean="0"/>
          </a:p>
          <a:p>
            <a:pPr>
              <a:buClr>
                <a:srgbClr val="0000FF"/>
              </a:buClr>
            </a:pPr>
            <a:endParaRPr lang="cs-CZ" sz="2400" b="1" dirty="0" smtClean="0"/>
          </a:p>
          <a:p>
            <a:pPr>
              <a:buClr>
                <a:srgbClr val="0000FF"/>
              </a:buClr>
            </a:pPr>
            <a:endParaRPr lang="cs-CZ" sz="2800" b="1" i="1" dirty="0" smtClean="0">
              <a:solidFill>
                <a:srgbClr val="0000FF"/>
              </a:solidFill>
              <a:latin typeface="Times New Roman" pitchFamily="18" charset="0"/>
              <a:cs typeface="Times New Roman" pitchFamily="18" charset="0"/>
            </a:endParaRPr>
          </a:p>
          <a:p>
            <a:pPr>
              <a:buClr>
                <a:srgbClr val="0000FF"/>
              </a:buClr>
            </a:pPr>
            <a:endParaRPr lang="cs-CZ" sz="2400" b="1" dirty="0" smtClean="0"/>
          </a:p>
          <a:p>
            <a:pPr>
              <a:buBlip>
                <a:blip r:embed="rId3"/>
              </a:buBlip>
            </a:pPr>
            <a:endParaRPr lang="cs-CZ" sz="2400" b="1" i="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 calcmode="lin" valueType="num">
                                      <p:cBhvr additive="base">
                                        <p:cTn id="3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 calcmode="lin" valueType="num">
                                      <p:cBhvr additive="base">
                                        <p:cTn id="37"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8" end="8"/>
                                            </p:txEl>
                                          </p:spTgt>
                                        </p:tgtEl>
                                        <p:attrNameLst>
                                          <p:attrName>style.visibility</p:attrName>
                                        </p:attrNameLst>
                                      </p:cBhvr>
                                      <p:to>
                                        <p:strVal val="visible"/>
                                      </p:to>
                                    </p:set>
                                    <p:anim calcmode="lin" valueType="num">
                                      <p:cBhvr additive="base">
                                        <p:cTn id="43"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10" end="10"/>
                                            </p:txEl>
                                          </p:spTgt>
                                        </p:tgtEl>
                                        <p:attrNameLst>
                                          <p:attrName>style.visibility</p:attrName>
                                        </p:attrNameLst>
                                      </p:cBhvr>
                                      <p:to>
                                        <p:strVal val="visible"/>
                                      </p:to>
                                    </p:set>
                                    <p:anim calcmode="lin" valueType="num">
                                      <p:cBhvr additive="base">
                                        <p:cTn id="49"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10" end="1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179512" y="1340768"/>
            <a:ext cx="8964488" cy="830997"/>
          </a:xfrm>
          <a:prstGeom prst="rect">
            <a:avLst/>
          </a:prstGeom>
          <a:noFill/>
        </p:spPr>
        <p:txBody>
          <a:bodyPr wrap="square" rtlCol="0">
            <a:spAutoFit/>
          </a:bodyPr>
          <a:lstStyle/>
          <a:p>
            <a:pPr>
              <a:buBlip>
                <a:blip r:embed="rId4"/>
              </a:buBlip>
            </a:pPr>
            <a:r>
              <a:rPr lang="cs-CZ" sz="2400" b="1" i="1" dirty="0" smtClean="0">
                <a:latin typeface="Times New Roman" pitchFamily="18" charset="0"/>
                <a:cs typeface="Times New Roman" pitchFamily="18" charset="0"/>
              </a:rPr>
              <a:t> Zmínky o prvních očních protézách pochází z dob starověkých kultur </a:t>
            </a:r>
            <a:r>
              <a:rPr lang="cs-CZ" sz="2400" b="1" i="1" dirty="0" smtClean="0">
                <a:solidFill>
                  <a:srgbClr val="7030A0"/>
                </a:solidFill>
                <a:latin typeface="Times New Roman" pitchFamily="18" charset="0"/>
                <a:cs typeface="Times New Roman" pitchFamily="18" charset="0"/>
              </a:rPr>
              <a:t>z období 5. stol.př.n.l.</a:t>
            </a:r>
            <a:endParaRPr lang="cs-CZ" sz="2400" b="1" i="1" dirty="0">
              <a:solidFill>
                <a:srgbClr val="7030A0"/>
              </a:solidFill>
              <a:latin typeface="Times New Roman" pitchFamily="18" charset="0"/>
              <a:cs typeface="Times New Roman" pitchFamily="18" charset="0"/>
            </a:endParaRPr>
          </a:p>
        </p:txBody>
      </p:sp>
      <p:sp>
        <p:nvSpPr>
          <p:cNvPr id="19" name="TextovéPole 18"/>
          <p:cNvSpPr txBox="1"/>
          <p:nvPr/>
        </p:nvSpPr>
        <p:spPr>
          <a:xfrm>
            <a:off x="179512" y="2204864"/>
            <a:ext cx="8964488" cy="830997"/>
          </a:xfrm>
          <a:prstGeom prst="rect">
            <a:avLst/>
          </a:prstGeom>
          <a:noFill/>
        </p:spPr>
        <p:txBody>
          <a:bodyPr wrap="square" rtlCol="0">
            <a:spAutoFit/>
          </a:bodyPr>
          <a:lstStyle/>
          <a:p>
            <a:pPr>
              <a:buClr>
                <a:srgbClr val="7030A0"/>
              </a:buClr>
              <a:buBlip>
                <a:blip r:embed="rId4"/>
              </a:buBlip>
            </a:pPr>
            <a:r>
              <a:rPr lang="cs-CZ" sz="2400" b="1" i="1" dirty="0" smtClean="0">
                <a:latin typeface="Times New Roman" pitchFamily="18" charset="0"/>
                <a:cs typeface="Times New Roman" pitchFamily="18" charset="0"/>
              </a:rPr>
              <a:t> Zhotovovali je Římští a Egyptští kněží a to </a:t>
            </a:r>
            <a:r>
              <a:rPr lang="cs-CZ" sz="2400" b="1" i="1" dirty="0" smtClean="0">
                <a:solidFill>
                  <a:srgbClr val="7030A0"/>
                </a:solidFill>
                <a:latin typeface="Times New Roman" pitchFamily="18" charset="0"/>
                <a:cs typeface="Times New Roman" pitchFamily="18" charset="0"/>
              </a:rPr>
              <a:t>z nabarveného jílu.</a:t>
            </a:r>
          </a:p>
          <a:p>
            <a:pPr>
              <a:buClr>
                <a:srgbClr val="7030A0"/>
              </a:buClr>
              <a:buFont typeface="Wingdings" pitchFamily="2" charset="2"/>
              <a:buChar char="Ø"/>
            </a:pPr>
            <a:r>
              <a:rPr lang="cs-CZ" sz="2400" b="1" i="1" dirty="0" smtClean="0">
                <a:latin typeface="Times New Roman" pitchFamily="18" charset="0"/>
                <a:cs typeface="Times New Roman" pitchFamily="18" charset="0"/>
              </a:rPr>
              <a:t> Oční protézy se upevňovaly na látku a nosily se vně očního důlku.</a:t>
            </a:r>
            <a:endParaRPr lang="cs-CZ" sz="2400" b="1" i="1" dirty="0">
              <a:solidFill>
                <a:srgbClr val="0000FF"/>
              </a:solidFill>
              <a:latin typeface="Times New Roman" pitchFamily="18" charset="0"/>
              <a:cs typeface="Times New Roman" pitchFamily="18" charset="0"/>
            </a:endParaRPr>
          </a:p>
        </p:txBody>
      </p:sp>
      <p:sp>
        <p:nvSpPr>
          <p:cNvPr id="12" name="TextovéPole 11"/>
          <p:cNvSpPr txBox="1">
            <a:spLocks noChangeArrowheads="1"/>
          </p:cNvSpPr>
          <p:nvPr/>
        </p:nvSpPr>
        <p:spPr bwMode="auto">
          <a:xfrm>
            <a:off x="1619672" y="764704"/>
            <a:ext cx="5904656" cy="461665"/>
          </a:xfrm>
          <a:prstGeom prst="rect">
            <a:avLst/>
          </a:prstGeom>
          <a:solidFill>
            <a:schemeClr val="bg2">
              <a:lumMod val="90000"/>
            </a:schemeClr>
          </a:solidFill>
          <a:ln>
            <a:solidFill>
              <a:srgbClr val="FFFF00"/>
            </a:solidFill>
            <a:headEnd/>
            <a:tailEnd/>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r>
              <a:rPr lang="cs-CZ" sz="2400" b="1" dirty="0" smtClean="0">
                <a:solidFill>
                  <a:srgbClr val="7030A0"/>
                </a:solidFill>
                <a:latin typeface="Times New Roman" pitchFamily="18" charset="0"/>
                <a:cs typeface="Times New Roman" pitchFamily="18" charset="0"/>
              </a:rPr>
              <a:t>HISTORIE OČNÍCH PROTÉZ</a:t>
            </a:r>
            <a:endParaRPr lang="cs-CZ" sz="2400" b="1" dirty="0">
              <a:solidFill>
                <a:srgbClr val="7030A0"/>
              </a:solidFill>
              <a:latin typeface="Times New Roman" pitchFamily="18" charset="0"/>
              <a:cs typeface="Times New Roman" pitchFamily="18" charset="0"/>
            </a:endParaRPr>
          </a:p>
        </p:txBody>
      </p:sp>
      <p:sp>
        <p:nvSpPr>
          <p:cNvPr id="15" name="TextovéPole 14"/>
          <p:cNvSpPr txBox="1"/>
          <p:nvPr/>
        </p:nvSpPr>
        <p:spPr>
          <a:xfrm>
            <a:off x="179512" y="3068960"/>
            <a:ext cx="8964488" cy="1938992"/>
          </a:xfrm>
          <a:prstGeom prst="rect">
            <a:avLst/>
          </a:prstGeom>
          <a:noFill/>
        </p:spPr>
        <p:txBody>
          <a:bodyPr wrap="square" rtlCol="0">
            <a:spAutoFit/>
          </a:bodyPr>
          <a:lstStyle/>
          <a:p>
            <a:pPr>
              <a:buBlip>
                <a:blip r:embed="rId4"/>
              </a:buBlip>
            </a:pPr>
            <a:r>
              <a:rPr lang="cs-CZ" sz="2400" b="1" i="1" dirty="0" smtClean="0">
                <a:latin typeface="Times New Roman" pitchFamily="18" charset="0"/>
                <a:cs typeface="Times New Roman" pitchFamily="18" charset="0"/>
              </a:rPr>
              <a:t> Trvalo mnoho století než se vyvinuly oční protézy, které se vkládaly do očního důlku. </a:t>
            </a:r>
          </a:p>
          <a:p>
            <a:pPr>
              <a:buClr>
                <a:srgbClr val="7030A0"/>
              </a:buClr>
              <a:buFont typeface="Wingdings" pitchFamily="2" charset="2"/>
              <a:buChar char="Ø"/>
            </a:pPr>
            <a:r>
              <a:rPr lang="cs-CZ" sz="2400" b="1" i="1" dirty="0" smtClean="0">
                <a:latin typeface="Times New Roman" pitchFamily="18" charset="0"/>
                <a:cs typeface="Times New Roman" pitchFamily="18" charset="0"/>
              </a:rPr>
              <a:t> Nejprve se vyráběly </a:t>
            </a:r>
            <a:r>
              <a:rPr lang="cs-CZ" sz="2400" b="1" i="1" dirty="0" smtClean="0">
                <a:solidFill>
                  <a:srgbClr val="7030A0"/>
                </a:solidFill>
                <a:latin typeface="Times New Roman" pitchFamily="18" charset="0"/>
                <a:cs typeface="Times New Roman" pitchFamily="18" charset="0"/>
              </a:rPr>
              <a:t>ze zlata pokrytého barevnou glazurou </a:t>
            </a:r>
            <a:r>
              <a:rPr lang="cs-CZ" sz="2400" b="1" i="1" dirty="0" smtClean="0">
                <a:latin typeface="Times New Roman" pitchFamily="18" charset="0"/>
                <a:cs typeface="Times New Roman" pitchFamily="18" charset="0"/>
              </a:rPr>
              <a:t>a teprve později, v 16. století, v době pozdní renesance, je Benátští skláři začali vyrábět </a:t>
            </a:r>
            <a:r>
              <a:rPr lang="cs-CZ" sz="2400" b="1" i="1" dirty="0" smtClean="0">
                <a:solidFill>
                  <a:srgbClr val="7030A0"/>
                </a:solidFill>
                <a:latin typeface="Times New Roman" pitchFamily="18" charset="0"/>
                <a:cs typeface="Times New Roman" pitchFamily="18" charset="0"/>
              </a:rPr>
              <a:t>ze skla. </a:t>
            </a:r>
            <a:endParaRPr lang="cs-CZ" sz="2400" b="1" i="1" dirty="0">
              <a:solidFill>
                <a:srgbClr val="7030A0"/>
              </a:solidFill>
              <a:latin typeface="Times New Roman" pitchFamily="18" charset="0"/>
              <a:cs typeface="Times New Roman" pitchFamily="18" charset="0"/>
            </a:endParaRPr>
          </a:p>
        </p:txBody>
      </p:sp>
      <p:sp>
        <p:nvSpPr>
          <p:cNvPr id="22" name="TextovéPole 21"/>
          <p:cNvSpPr txBox="1"/>
          <p:nvPr/>
        </p:nvSpPr>
        <p:spPr>
          <a:xfrm>
            <a:off x="179512" y="5013176"/>
            <a:ext cx="8964488" cy="1569660"/>
          </a:xfrm>
          <a:prstGeom prst="rect">
            <a:avLst/>
          </a:prstGeom>
          <a:noFill/>
        </p:spPr>
        <p:txBody>
          <a:bodyPr wrap="square" rtlCol="0">
            <a:spAutoFit/>
          </a:bodyPr>
          <a:lstStyle/>
          <a:p>
            <a:pPr>
              <a:buBlip>
                <a:blip r:embed="rId4"/>
              </a:buBlip>
            </a:pPr>
            <a:r>
              <a:rPr lang="cs-CZ" sz="2400" b="1" i="1" dirty="0" smtClean="0">
                <a:latin typeface="Times New Roman" pitchFamily="18" charset="0"/>
                <a:cs typeface="Times New Roman" pitchFamily="18" charset="0"/>
              </a:rPr>
              <a:t> První skleněné protézy však byly hrubé, nepohodlné na nošení a navíc velice křehké. I přesto dál v Benátkách jejich výroba pokračovala a pečlivě střežená výrobní tajemství se dědila z generace na generaci až do konce 18. století.  </a:t>
            </a:r>
            <a:endParaRPr lang="cs-CZ" sz="2400" b="1" i="1" dirty="0">
              <a:solidFill>
                <a:srgbClr val="CC00CC"/>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xEl>
                                              <p:pRg st="0" end="0"/>
                                            </p:txEl>
                                          </p:spTgt>
                                        </p:tgtEl>
                                        <p:attrNameLst>
                                          <p:attrName>style.visibility</p:attrName>
                                        </p:attrNameLst>
                                      </p:cBhvr>
                                      <p:to>
                                        <p:strVal val="visible"/>
                                      </p:to>
                                    </p:set>
                                    <p:anim calcmode="lin" valueType="num">
                                      <p:cBhvr additive="base">
                                        <p:cTn id="13"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
                                            <p:txEl>
                                              <p:pRg st="1" end="1"/>
                                            </p:txEl>
                                          </p:spTgt>
                                        </p:tgtEl>
                                        <p:attrNameLst>
                                          <p:attrName>style.visibility</p:attrName>
                                        </p:attrNameLst>
                                      </p:cBhvr>
                                      <p:to>
                                        <p:strVal val="visible"/>
                                      </p:to>
                                    </p:set>
                                    <p:anim calcmode="lin" valueType="num">
                                      <p:cBhvr additive="base">
                                        <p:cTn id="19"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bomb.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5">
                                            <p:txEl>
                                              <p:pRg st="0" end="0"/>
                                            </p:txEl>
                                          </p:spTgt>
                                        </p:tgtEl>
                                        <p:attrNameLst>
                                          <p:attrName>style.visibility</p:attrName>
                                        </p:attrNameLst>
                                      </p:cBhvr>
                                      <p:to>
                                        <p:strVal val="visible"/>
                                      </p:to>
                                    </p:set>
                                    <p:anim calcmode="lin" valueType="num">
                                      <p:cBhvr additive="base">
                                        <p:cTn id="31"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5">
                                            <p:txEl>
                                              <p:pRg st="1" end="1"/>
                                            </p:txEl>
                                          </p:spTgt>
                                        </p:tgtEl>
                                        <p:attrNameLst>
                                          <p:attrName>style.visibility</p:attrName>
                                        </p:attrNameLst>
                                      </p:cBhvr>
                                      <p:to>
                                        <p:strVal val="visible"/>
                                      </p:to>
                                    </p:set>
                                    <p:anim calcmode="lin" valueType="num">
                                      <p:cBhvr additive="base">
                                        <p:cTn id="37"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2">
                                            <p:txEl>
                                              <p:pRg st="0" end="0"/>
                                            </p:txEl>
                                          </p:spTgt>
                                        </p:tgtEl>
                                        <p:attrNameLst>
                                          <p:attrName>style.visibility</p:attrName>
                                        </p:attrNameLst>
                                      </p:cBhvr>
                                      <p:to>
                                        <p:strVal val="visible"/>
                                      </p:to>
                                    </p:set>
                                    <p:anim calcmode="lin" valueType="num">
                                      <p:cBhvr additive="base">
                                        <p:cTn id="4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0" y="476672"/>
            <a:ext cx="9144000" cy="646331"/>
          </a:xfrm>
          <a:prstGeom prst="rect">
            <a:avLst/>
          </a:prstGeom>
          <a:noFill/>
        </p:spPr>
        <p:txBody>
          <a:bodyPr wrap="square" rtlCol="0">
            <a:spAutoFit/>
          </a:bodyPr>
          <a:lstStyle/>
          <a:p>
            <a:pPr algn="ctr"/>
            <a:r>
              <a:rPr lang="cs-CZ" sz="3600" b="1" dirty="0" smtClean="0">
                <a:solidFill>
                  <a:srgbClr val="FF00FF"/>
                </a:solidFill>
              </a:rPr>
              <a:t>Defibrilátor</a:t>
            </a:r>
            <a:endParaRPr lang="cs-CZ" sz="3600" b="1" i="1" dirty="0">
              <a:solidFill>
                <a:srgbClr val="FF00FF"/>
              </a:solidFill>
              <a:latin typeface="Times New Roman" pitchFamily="18" charset="0"/>
              <a:cs typeface="Times New Roman" pitchFamily="18" charset="0"/>
            </a:endParaRPr>
          </a:p>
        </p:txBody>
      </p:sp>
      <p:pic>
        <p:nvPicPr>
          <p:cNvPr id="117762" name="Picture 2" descr="http://www.wikiskripta.eu/images/thumb/b/bc/Automated_External_Defibrillator_%28symbol%29.svg/180px-Automated_External_Defibrillator_%28symbol%29.svg.png">
            <a:hlinkClick r:id="rId3"/>
          </p:cNvPr>
          <p:cNvPicPr>
            <a:picLocks noChangeAspect="1" noChangeArrowheads="1"/>
          </p:cNvPicPr>
          <p:nvPr/>
        </p:nvPicPr>
        <p:blipFill>
          <a:blip r:embed="rId4" cstate="print"/>
          <a:srcRect/>
          <a:stretch>
            <a:fillRect/>
          </a:stretch>
        </p:blipFill>
        <p:spPr bwMode="auto">
          <a:xfrm>
            <a:off x="2771800" y="1412776"/>
            <a:ext cx="3672408" cy="3384376"/>
          </a:xfrm>
          <a:prstGeom prst="rect">
            <a:avLst/>
          </a:prstGeom>
          <a:noFill/>
        </p:spPr>
      </p:pic>
      <p:sp>
        <p:nvSpPr>
          <p:cNvPr id="7" name="Obdélník 6"/>
          <p:cNvSpPr/>
          <p:nvPr/>
        </p:nvSpPr>
        <p:spPr>
          <a:xfrm>
            <a:off x="251520" y="5229200"/>
            <a:ext cx="8892480" cy="1200329"/>
          </a:xfrm>
          <a:prstGeom prst="rect">
            <a:avLst/>
          </a:prstGeom>
        </p:spPr>
        <p:txBody>
          <a:bodyPr wrap="square">
            <a:spAutoFit/>
          </a:bodyPr>
          <a:lstStyle/>
          <a:p>
            <a:pPr>
              <a:buBlip>
                <a:blip r:embed="rId5"/>
              </a:buBlip>
            </a:pPr>
            <a:r>
              <a:rPr lang="cs-CZ" sz="2400" b="1" dirty="0" smtClean="0"/>
              <a:t> Pokud </a:t>
            </a:r>
            <a:r>
              <a:rPr lang="cs-CZ" sz="2400" b="1" dirty="0" smtClean="0"/>
              <a:t>je na místě použijeme automatický </a:t>
            </a:r>
            <a:r>
              <a:rPr lang="cs-CZ" sz="2400" b="1" dirty="0" smtClean="0"/>
              <a:t>defibrilátor.</a:t>
            </a:r>
          </a:p>
          <a:p>
            <a:pPr>
              <a:buBlip>
                <a:blip r:embed="rId5"/>
              </a:buBlip>
            </a:pPr>
            <a:r>
              <a:rPr lang="cs-CZ" sz="2400" b="1" dirty="0" smtClean="0"/>
              <a:t> Jeho </a:t>
            </a:r>
            <a:r>
              <a:rPr lang="cs-CZ" sz="2400" b="1" dirty="0" smtClean="0"/>
              <a:t>včasné použití ve fázi fibrilace komor může zvýšit pravděpodobnost přežití pacienta.</a:t>
            </a:r>
            <a:endParaRPr lang="cs-CZ"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9" name="Picture 3" descr="Soubor:Defibrillator Monitor.jpg">
            <a:hlinkClick r:id="rId2"/>
          </p:cNvPr>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179512" y="692696"/>
            <a:ext cx="8964488" cy="7807652"/>
          </a:xfrm>
          <a:prstGeom prst="rect">
            <a:avLst/>
          </a:prstGeom>
          <a:noFill/>
        </p:spPr>
        <p:txBody>
          <a:bodyPr wrap="square" rtlCol="0">
            <a:spAutoFit/>
          </a:bodyPr>
          <a:lstStyle/>
          <a:p>
            <a:r>
              <a:rPr lang="cs-CZ" sz="2800" b="1" i="1" dirty="0" smtClean="0">
                <a:solidFill>
                  <a:srgbClr val="0000FF"/>
                </a:solidFill>
                <a:latin typeface="Times New Roman" pitchFamily="18" charset="0"/>
                <a:cs typeface="Times New Roman" pitchFamily="18" charset="0"/>
              </a:rPr>
              <a:t>Historie </a:t>
            </a:r>
            <a:r>
              <a:rPr lang="cs-CZ" sz="2800" b="1" i="1" dirty="0" err="1" smtClean="0">
                <a:solidFill>
                  <a:srgbClr val="0000FF"/>
                </a:solidFill>
                <a:latin typeface="Times New Roman" pitchFamily="18" charset="0"/>
                <a:cs typeface="Times New Roman" pitchFamily="18" charset="0"/>
              </a:rPr>
              <a:t>defibrilačních</a:t>
            </a:r>
            <a:r>
              <a:rPr lang="cs-CZ" sz="2800" b="1" i="1" dirty="0" smtClean="0">
                <a:solidFill>
                  <a:srgbClr val="0000FF"/>
                </a:solidFill>
                <a:latin typeface="Times New Roman" pitchFamily="18" charset="0"/>
                <a:cs typeface="Times New Roman" pitchFamily="18" charset="0"/>
              </a:rPr>
              <a:t> postupů</a:t>
            </a:r>
          </a:p>
          <a:p>
            <a:endParaRPr lang="cs-CZ" sz="2800" b="1" i="1" dirty="0" smtClean="0">
              <a:solidFill>
                <a:srgbClr val="0000FF"/>
              </a:solidFill>
              <a:latin typeface="Times New Roman" pitchFamily="18" charset="0"/>
              <a:cs typeface="Times New Roman" pitchFamily="18" charset="0"/>
            </a:endParaRPr>
          </a:p>
          <a:p>
            <a:pPr>
              <a:buBlip>
                <a:blip r:embed="rId3"/>
              </a:buBlip>
            </a:pPr>
            <a:r>
              <a:rPr lang="cs-CZ" sz="2400" b="1" i="1" dirty="0" smtClean="0">
                <a:solidFill>
                  <a:srgbClr val="0000FF"/>
                </a:solidFill>
                <a:latin typeface="Times New Roman" pitchFamily="18" charset="0"/>
                <a:cs typeface="Times New Roman" pitchFamily="18" charset="0"/>
              </a:rPr>
              <a:t> </a:t>
            </a:r>
            <a:r>
              <a:rPr lang="cs-CZ" sz="2400" b="1" dirty="0" smtClean="0"/>
              <a:t>Studium fibrilace a defibrilace se začalo rozvíjet již v 19. století. </a:t>
            </a:r>
            <a:endParaRPr lang="cs-CZ" sz="2400" b="1" dirty="0" smtClean="0"/>
          </a:p>
          <a:p>
            <a:pPr>
              <a:buBlip>
                <a:blip r:embed="rId3"/>
              </a:buBlip>
            </a:pPr>
            <a:r>
              <a:rPr lang="cs-CZ" sz="2400" b="1" dirty="0" smtClean="0"/>
              <a:t> Tehdy </a:t>
            </a:r>
            <a:r>
              <a:rPr lang="cs-CZ" sz="2400" b="1" dirty="0" smtClean="0"/>
              <a:t>se zjistilo, že fibrilaci je možné indukovat působením střídavého proudu na srdce. </a:t>
            </a:r>
            <a:endParaRPr lang="cs-CZ" sz="2400" b="1" dirty="0" smtClean="0"/>
          </a:p>
          <a:p>
            <a:pPr>
              <a:buBlip>
                <a:blip r:embed="rId3"/>
              </a:buBlip>
            </a:pPr>
            <a:r>
              <a:rPr lang="cs-CZ" sz="2400" b="1" dirty="0" smtClean="0"/>
              <a:t> V </a:t>
            </a:r>
            <a:r>
              <a:rPr lang="cs-CZ" sz="2400" b="1" dirty="0" smtClean="0"/>
              <a:t>roce 1899 fyziologové </a:t>
            </a:r>
            <a:r>
              <a:rPr lang="cs-CZ" sz="2400" b="1" dirty="0" err="1" smtClean="0"/>
              <a:t>Prevost</a:t>
            </a:r>
            <a:r>
              <a:rPr lang="cs-CZ" sz="2400" b="1" dirty="0" smtClean="0"/>
              <a:t> a </a:t>
            </a:r>
            <a:r>
              <a:rPr lang="cs-CZ" sz="2400" b="1" dirty="0" err="1" smtClean="0"/>
              <a:t>Batelli</a:t>
            </a:r>
            <a:r>
              <a:rPr lang="cs-CZ" sz="2400" b="1" dirty="0" smtClean="0"/>
              <a:t> objevili, že silnější stejnosměrný elektrický výboj zastaví fibrilaci, a pak se objeví sinusový rytmus. Bohužel se tomuto objevu nedostalo dostatečné pozornosti, nicméně později byl potvrzen a zkoumán v mnoha zemích</a:t>
            </a:r>
            <a:r>
              <a:rPr lang="cs-CZ" sz="2400" b="1" dirty="0" smtClean="0"/>
              <a:t>.</a:t>
            </a:r>
          </a:p>
          <a:p>
            <a:pPr>
              <a:buBlip>
                <a:blip r:embed="rId3"/>
              </a:buBlip>
            </a:pPr>
            <a:r>
              <a:rPr lang="cs-CZ" sz="2400" b="1" dirty="0" smtClean="0"/>
              <a:t> První </a:t>
            </a:r>
            <a:r>
              <a:rPr lang="cs-CZ" sz="2400" b="1" dirty="0" smtClean="0"/>
              <a:t>defibrilace, která zachránila lidský život, byla provedena hrudním chirurgem </a:t>
            </a:r>
            <a:r>
              <a:rPr lang="cs-CZ" sz="2400" b="1" dirty="0" err="1" smtClean="0"/>
              <a:t>Claudem</a:t>
            </a:r>
            <a:r>
              <a:rPr lang="cs-CZ" sz="2400" b="1" dirty="0" smtClean="0"/>
              <a:t> S. </a:t>
            </a:r>
            <a:r>
              <a:rPr lang="cs-CZ" sz="2400" b="1" dirty="0" err="1" smtClean="0"/>
              <a:t>Beckem</a:t>
            </a:r>
            <a:r>
              <a:rPr lang="cs-CZ" sz="2400" b="1" dirty="0" smtClean="0"/>
              <a:t> v roce 1947. </a:t>
            </a:r>
            <a:endParaRPr lang="cs-CZ" sz="2400" b="1" dirty="0" smtClean="0"/>
          </a:p>
          <a:p>
            <a:pPr>
              <a:buBlip>
                <a:blip r:embed="rId3"/>
              </a:buBlip>
            </a:pPr>
            <a:r>
              <a:rPr lang="cs-CZ" sz="2400" b="1" dirty="0" smtClean="0"/>
              <a:t> Díky </a:t>
            </a:r>
            <a:r>
              <a:rPr lang="cs-CZ" sz="2400" b="1" dirty="0" smtClean="0"/>
              <a:t>tomuto úspěchu byla tato metoda přijata a byly položeny základy klinického výzkumu defibrilace. </a:t>
            </a:r>
          </a:p>
          <a:p>
            <a:pPr>
              <a:buBlip>
                <a:blip r:embed="rId3"/>
              </a:buBlip>
            </a:pPr>
            <a:endParaRPr lang="cs-CZ" sz="2400" b="1" dirty="0" smtClean="0"/>
          </a:p>
          <a:p>
            <a:pPr>
              <a:buClr>
                <a:srgbClr val="0000FF"/>
              </a:buClr>
            </a:pPr>
            <a:endParaRPr lang="cs-CZ" sz="2800" b="1" i="1" dirty="0" smtClean="0">
              <a:solidFill>
                <a:srgbClr val="0000FF"/>
              </a:solidFill>
              <a:latin typeface="Times New Roman" pitchFamily="18" charset="0"/>
              <a:cs typeface="Times New Roman" pitchFamily="18" charset="0"/>
            </a:endParaRPr>
          </a:p>
          <a:p>
            <a:pPr>
              <a:buClr>
                <a:srgbClr val="0000FF"/>
              </a:buClr>
            </a:pPr>
            <a:endParaRPr lang="cs-CZ" sz="2400" b="1" dirty="0" smtClean="0"/>
          </a:p>
          <a:p>
            <a:pPr>
              <a:buBlip>
                <a:blip r:embed="rId3"/>
              </a:buBlip>
            </a:pPr>
            <a:endParaRPr lang="cs-CZ" sz="2400" b="1" i="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 calcmode="lin" valueType="num">
                                      <p:cBhvr additive="base">
                                        <p:cTn id="3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 calcmode="lin" valueType="num">
                                      <p:cBhvr additive="base">
                                        <p:cTn id="37"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179512" y="908720"/>
            <a:ext cx="8964488" cy="5386090"/>
          </a:xfrm>
          <a:prstGeom prst="rect">
            <a:avLst/>
          </a:prstGeom>
          <a:noFill/>
        </p:spPr>
        <p:txBody>
          <a:bodyPr wrap="square" rtlCol="0">
            <a:spAutoFit/>
          </a:bodyPr>
          <a:lstStyle/>
          <a:p>
            <a:r>
              <a:rPr lang="cs-CZ" sz="2800" b="1" i="1" dirty="0" smtClean="0">
                <a:solidFill>
                  <a:srgbClr val="0000FF"/>
                </a:solidFill>
                <a:latin typeface="Times New Roman" pitchFamily="18" charset="0"/>
                <a:cs typeface="Times New Roman" pitchFamily="18" charset="0"/>
              </a:rPr>
              <a:t>Druhy defibrilátorů</a:t>
            </a:r>
          </a:p>
          <a:p>
            <a:endParaRPr lang="cs-CZ" sz="2800" b="1" i="1" dirty="0" smtClean="0">
              <a:solidFill>
                <a:srgbClr val="0000FF"/>
              </a:solidFill>
              <a:latin typeface="Times New Roman" pitchFamily="18" charset="0"/>
              <a:cs typeface="Times New Roman" pitchFamily="18" charset="0"/>
            </a:endParaRPr>
          </a:p>
          <a:p>
            <a:pPr>
              <a:buBlip>
                <a:blip r:embed="rId3"/>
              </a:buBlip>
            </a:pPr>
            <a:r>
              <a:rPr lang="cs-CZ" sz="2400" b="1" i="1" dirty="0" smtClean="0">
                <a:solidFill>
                  <a:srgbClr val="0000FF"/>
                </a:solidFill>
                <a:latin typeface="Times New Roman" pitchFamily="18" charset="0"/>
                <a:cs typeface="Times New Roman" pitchFamily="18" charset="0"/>
              </a:rPr>
              <a:t> </a:t>
            </a:r>
            <a:r>
              <a:rPr lang="cs-CZ" sz="2400" b="1" dirty="0" smtClean="0">
                <a:solidFill>
                  <a:srgbClr val="FF00FF"/>
                </a:solidFill>
              </a:rPr>
              <a:t>manuální přímé defibrilátory, </a:t>
            </a:r>
            <a:r>
              <a:rPr lang="cs-CZ" sz="2400" b="1" dirty="0" smtClean="0"/>
              <a:t>které se používají při operacích na otevřeném srdci, </a:t>
            </a:r>
          </a:p>
          <a:p>
            <a:pPr>
              <a:buBlip>
                <a:blip r:embed="rId3"/>
              </a:buBlip>
            </a:pPr>
            <a:r>
              <a:rPr lang="cs-CZ" sz="2400" b="1" dirty="0" smtClean="0"/>
              <a:t> </a:t>
            </a:r>
            <a:r>
              <a:rPr lang="cs-CZ" sz="2400" b="1" dirty="0" smtClean="0">
                <a:solidFill>
                  <a:srgbClr val="FF00FF"/>
                </a:solidFill>
              </a:rPr>
              <a:t>manuální externí defibrilátory</a:t>
            </a:r>
            <a:r>
              <a:rPr lang="cs-CZ" sz="2400" b="1" dirty="0" smtClean="0"/>
              <a:t>, </a:t>
            </a:r>
            <a:r>
              <a:rPr lang="cs-CZ" sz="2400" b="1" dirty="0" smtClean="0"/>
              <a:t>které mají své místo ve zdravotnických zařízeních a vozech zdravotnické záchranné služby, </a:t>
            </a:r>
          </a:p>
          <a:p>
            <a:pPr>
              <a:buBlip>
                <a:blip r:embed="rId3"/>
              </a:buBlip>
            </a:pPr>
            <a:r>
              <a:rPr lang="cs-CZ" sz="2400" b="1" dirty="0" smtClean="0"/>
              <a:t> </a:t>
            </a:r>
            <a:r>
              <a:rPr lang="cs-CZ" sz="2400" b="1" dirty="0" smtClean="0">
                <a:solidFill>
                  <a:srgbClr val="FF00FF"/>
                </a:solidFill>
              </a:rPr>
              <a:t>automatizované externí defibrilátory </a:t>
            </a:r>
            <a:r>
              <a:rPr lang="cs-CZ" sz="2400" b="1" dirty="0" smtClean="0">
                <a:solidFill>
                  <a:srgbClr val="FF00FF"/>
                </a:solidFill>
              </a:rPr>
              <a:t>(AED), </a:t>
            </a:r>
            <a:r>
              <a:rPr lang="cs-CZ" sz="2400" b="1" dirty="0" smtClean="0"/>
              <a:t>které jsou určeny školeným laikům, </a:t>
            </a:r>
          </a:p>
          <a:p>
            <a:pPr>
              <a:buBlip>
                <a:blip r:embed="rId3"/>
              </a:buBlip>
            </a:pPr>
            <a:r>
              <a:rPr lang="cs-CZ" sz="2400" b="1" dirty="0" smtClean="0"/>
              <a:t> </a:t>
            </a:r>
            <a:r>
              <a:rPr lang="cs-CZ" sz="2400" b="1" dirty="0" err="1" smtClean="0">
                <a:solidFill>
                  <a:srgbClr val="FF00FF"/>
                </a:solidFill>
              </a:rPr>
              <a:t>implantabilní</a:t>
            </a:r>
            <a:r>
              <a:rPr lang="cs-CZ" sz="2400" b="1" dirty="0" smtClean="0">
                <a:solidFill>
                  <a:srgbClr val="FF00FF"/>
                </a:solidFill>
              </a:rPr>
              <a:t> </a:t>
            </a:r>
            <a:r>
              <a:rPr lang="cs-CZ" sz="2400" b="1" dirty="0" err="1" smtClean="0">
                <a:solidFill>
                  <a:srgbClr val="FF00FF"/>
                </a:solidFill>
              </a:rPr>
              <a:t>kardiovertery</a:t>
            </a:r>
            <a:r>
              <a:rPr lang="cs-CZ" sz="2400" b="1" dirty="0" smtClean="0">
                <a:solidFill>
                  <a:srgbClr val="FF00FF"/>
                </a:solidFill>
              </a:rPr>
              <a:t>-defibrilátory, </a:t>
            </a:r>
            <a:r>
              <a:rPr lang="cs-CZ" sz="2400" b="1" dirty="0" smtClean="0"/>
              <a:t>které se subkutánně implantují rizikovým pacientům. </a:t>
            </a:r>
          </a:p>
          <a:p>
            <a:pPr>
              <a:buBlip>
                <a:blip r:embed="rId3"/>
              </a:buBlip>
            </a:pPr>
            <a:r>
              <a:rPr lang="cs-CZ" sz="2400" b="1" dirty="0" smtClean="0"/>
              <a:t> Některé </a:t>
            </a:r>
            <a:r>
              <a:rPr lang="cs-CZ" sz="2400" b="1" dirty="0" smtClean="0"/>
              <a:t>přístroje kombinují vlastnosti manuálních i automatizovaných defibrilátorů, umožňují externí </a:t>
            </a:r>
            <a:r>
              <a:rPr lang="cs-CZ" sz="2400" b="1" dirty="0" err="1" smtClean="0"/>
              <a:t>kardiostimulaci</a:t>
            </a:r>
            <a:r>
              <a:rPr lang="cs-CZ" sz="2400" b="1" dirty="0" smtClean="0"/>
              <a:t>, </a:t>
            </a:r>
            <a:r>
              <a:rPr lang="cs-CZ" sz="2400" b="1" dirty="0" err="1" smtClean="0"/>
              <a:t>monitoraci</a:t>
            </a:r>
            <a:r>
              <a:rPr lang="cs-CZ" sz="2400" b="1" dirty="0" smtClean="0"/>
              <a:t> </a:t>
            </a:r>
            <a:r>
              <a:rPr lang="cs-CZ" sz="2400" b="1" dirty="0" smtClean="0"/>
              <a:t>EKG apod.</a:t>
            </a:r>
            <a:endParaRPr lang="cs-CZ" sz="2400" b="1" i="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 calcmode="lin" valueType="num">
                                      <p:cBhvr additive="base">
                                        <p:cTn id="3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 calcmode="lin" valueType="num">
                                      <p:cBhvr additive="base">
                                        <p:cTn id="37"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179512" y="1124744"/>
            <a:ext cx="8964488" cy="7232749"/>
          </a:xfrm>
          <a:prstGeom prst="rect">
            <a:avLst/>
          </a:prstGeom>
          <a:noFill/>
        </p:spPr>
        <p:txBody>
          <a:bodyPr wrap="square" rtlCol="0">
            <a:spAutoFit/>
          </a:bodyPr>
          <a:lstStyle/>
          <a:p>
            <a:r>
              <a:rPr lang="cs-CZ" sz="2800" b="1" dirty="0" smtClean="0">
                <a:solidFill>
                  <a:srgbClr val="FF00FF"/>
                </a:solidFill>
              </a:rPr>
              <a:t>Automatizované externí defibrilátory (AED)</a:t>
            </a:r>
            <a:endParaRPr lang="cs-CZ" sz="2800" b="1" i="1" dirty="0" smtClean="0">
              <a:solidFill>
                <a:srgbClr val="FF00FF"/>
              </a:solidFill>
              <a:latin typeface="Times New Roman" pitchFamily="18" charset="0"/>
              <a:cs typeface="Times New Roman" pitchFamily="18" charset="0"/>
            </a:endParaRPr>
          </a:p>
          <a:p>
            <a:endParaRPr lang="cs-CZ" sz="2400" b="1" i="1" dirty="0" smtClean="0">
              <a:solidFill>
                <a:srgbClr val="0000FF"/>
              </a:solidFill>
              <a:latin typeface="Times New Roman" pitchFamily="18" charset="0"/>
              <a:cs typeface="Times New Roman" pitchFamily="18" charset="0"/>
            </a:endParaRPr>
          </a:p>
          <a:p>
            <a:pPr>
              <a:buBlip>
                <a:blip r:embed="rId3"/>
              </a:buBlip>
            </a:pPr>
            <a:r>
              <a:rPr lang="cs-CZ" sz="2400" b="1" dirty="0" smtClean="0"/>
              <a:t>Přibližně </a:t>
            </a:r>
            <a:r>
              <a:rPr lang="cs-CZ" sz="2400" b="1" dirty="0" smtClean="0"/>
              <a:t>40 % všech srdečních zástav je provázeno ventrikulární fibrilací či </a:t>
            </a:r>
            <a:r>
              <a:rPr lang="cs-CZ" sz="2400" b="1" dirty="0" smtClean="0"/>
              <a:t>tachykardií. </a:t>
            </a:r>
          </a:p>
          <a:p>
            <a:endParaRPr lang="cs-CZ" sz="2400" b="1" dirty="0" smtClean="0"/>
          </a:p>
          <a:p>
            <a:pPr>
              <a:buBlip>
                <a:blip r:embed="rId3"/>
              </a:buBlip>
            </a:pPr>
            <a:r>
              <a:rPr lang="cs-CZ" sz="2400" b="1" dirty="0" smtClean="0"/>
              <a:t>Přivolaný </a:t>
            </a:r>
            <a:r>
              <a:rPr lang="cs-CZ" sz="2400" b="1" dirty="0" smtClean="0"/>
              <a:t>lékař často může zaznamenat pouze asystolii, proto vznikla myšlenka automatizovaných defibrilátorů, kdy pacient dostane šok v době, kdy ještě fibrilace nepřešla v asystolii. </a:t>
            </a:r>
            <a:endParaRPr lang="cs-CZ" sz="2400" b="1" dirty="0" smtClean="0"/>
          </a:p>
          <a:p>
            <a:endParaRPr lang="cs-CZ" sz="2400" b="1" dirty="0" smtClean="0"/>
          </a:p>
          <a:p>
            <a:pPr>
              <a:buBlip>
                <a:blip r:embed="rId3"/>
              </a:buBlip>
            </a:pPr>
            <a:r>
              <a:rPr lang="cs-CZ" sz="2400" b="1" dirty="0" smtClean="0"/>
              <a:t>Tyto defibrilátory jsou navrženy tak, aby s nimi po krátkém zaškolení mohl pracovat každý laik</a:t>
            </a:r>
            <a:r>
              <a:rPr lang="cs-CZ" sz="2400" b="1" dirty="0" smtClean="0"/>
              <a:t>.</a:t>
            </a:r>
          </a:p>
          <a:p>
            <a:pPr>
              <a:buBlip>
                <a:blip r:embed="rId3"/>
              </a:buBlip>
            </a:pPr>
            <a:endParaRPr lang="cs-CZ" sz="2400" b="1" dirty="0" smtClean="0"/>
          </a:p>
          <a:p>
            <a:r>
              <a:rPr lang="cs-CZ" sz="2400" b="1" dirty="0" smtClean="0">
                <a:hlinkClick r:id="rId4"/>
              </a:rPr>
              <a:t>https://www.youtube.com/watch?v=6O-NDBc5vrE</a:t>
            </a:r>
            <a:endParaRPr lang="cs-CZ" sz="2400" b="1" dirty="0" smtClean="0"/>
          </a:p>
          <a:p>
            <a:r>
              <a:rPr lang="cs-CZ" sz="2400" b="1" dirty="0" smtClean="0">
                <a:hlinkClick r:id="rId5"/>
              </a:rPr>
              <a:t>https</a:t>
            </a:r>
            <a:r>
              <a:rPr lang="cs-CZ" sz="2400" b="1" dirty="0" smtClean="0">
                <a:hlinkClick r:id="rId5"/>
              </a:rPr>
              <a:t>://</a:t>
            </a:r>
            <a:r>
              <a:rPr lang="cs-CZ" sz="2400" b="1" dirty="0" smtClean="0">
                <a:hlinkClick r:id="rId5"/>
              </a:rPr>
              <a:t>www.youtube.com/watch?v=kEF5npRZunQ</a:t>
            </a:r>
            <a:endParaRPr lang="cs-CZ" sz="2400" b="1" dirty="0" smtClean="0"/>
          </a:p>
          <a:p>
            <a:endParaRPr lang="cs-CZ" sz="2400" b="1" dirty="0" smtClean="0"/>
          </a:p>
          <a:p>
            <a:pPr>
              <a:buClr>
                <a:srgbClr val="0000FF"/>
              </a:buClr>
            </a:pPr>
            <a:endParaRPr lang="cs-CZ" sz="2800" b="1" i="1" dirty="0" smtClean="0">
              <a:solidFill>
                <a:srgbClr val="0000FF"/>
              </a:solidFill>
              <a:latin typeface="Times New Roman" pitchFamily="18" charset="0"/>
              <a:cs typeface="Times New Roman" pitchFamily="18" charset="0"/>
            </a:endParaRPr>
          </a:p>
          <a:p>
            <a:pPr>
              <a:buClr>
                <a:srgbClr val="0000FF"/>
              </a:buClr>
            </a:pPr>
            <a:endParaRPr lang="cs-CZ" sz="2400" b="1" dirty="0" smtClean="0"/>
          </a:p>
          <a:p>
            <a:pPr>
              <a:buBlip>
                <a:blip r:embed="rId3"/>
              </a:buBlip>
            </a:pPr>
            <a:endParaRPr lang="cs-CZ" sz="2400" b="1" i="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anim calcmode="lin" valueType="num">
                                      <p:cBhvr additive="base">
                                        <p:cTn id="1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anim calcmode="lin" valueType="num">
                                      <p:cBhvr additive="base">
                                        <p:cTn id="19"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additive="base">
                                        <p:cTn id="2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7" name="Picture 3" descr="Soubor:AED Open.jpg">
            <a:hlinkClick r:id="rId2"/>
          </p:cNvPr>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179512" y="1052736"/>
            <a:ext cx="8964488" cy="5632311"/>
          </a:xfrm>
          <a:prstGeom prst="rect">
            <a:avLst/>
          </a:prstGeom>
          <a:noFill/>
        </p:spPr>
        <p:txBody>
          <a:bodyPr wrap="square" rtlCol="0">
            <a:spAutoFit/>
          </a:bodyPr>
          <a:lstStyle/>
          <a:p>
            <a:pPr>
              <a:buBlip>
                <a:blip r:embed="rId3"/>
              </a:buBlip>
            </a:pPr>
            <a:r>
              <a:rPr lang="cs-CZ" sz="2400" b="1" dirty="0" smtClean="0"/>
              <a:t> </a:t>
            </a:r>
            <a:r>
              <a:rPr lang="cs-CZ" sz="2400" b="1" dirty="0" smtClean="0"/>
              <a:t>Zachránce přístroj otevře a ten ho instrukcemi na displeji či hlasem provází celou akcí. Má naprogramovaný algoritmus, podle kterého zachránci radí, co má dělat</a:t>
            </a:r>
            <a:r>
              <a:rPr lang="cs-CZ" sz="2400" b="1" dirty="0" smtClean="0"/>
              <a:t>.</a:t>
            </a:r>
          </a:p>
          <a:p>
            <a:r>
              <a:rPr lang="cs-CZ" sz="2400" b="1" dirty="0" smtClean="0"/>
              <a:t> </a:t>
            </a:r>
            <a:endParaRPr lang="cs-CZ" sz="2400" b="1" dirty="0" smtClean="0"/>
          </a:p>
          <a:p>
            <a:pPr>
              <a:buBlip>
                <a:blip r:embed="rId3"/>
              </a:buBlip>
            </a:pPr>
            <a:r>
              <a:rPr lang="cs-CZ" sz="2400" b="1" dirty="0" smtClean="0"/>
              <a:t>Zachránce nalepí na pacientův hrudník elektrody, přístroj zanalyzuje jeho rytmus a doporučí, popřípadě nedoporučí podání výboje</a:t>
            </a:r>
            <a:r>
              <a:rPr lang="cs-CZ" sz="2400" b="1" dirty="0" smtClean="0"/>
              <a:t>.</a:t>
            </a:r>
          </a:p>
          <a:p>
            <a:r>
              <a:rPr lang="cs-CZ" sz="2400" b="1" dirty="0" smtClean="0"/>
              <a:t> </a:t>
            </a:r>
            <a:endParaRPr lang="cs-CZ" sz="2400" b="1" dirty="0" smtClean="0"/>
          </a:p>
          <a:p>
            <a:pPr>
              <a:buBlip>
                <a:blip r:embed="rId3"/>
              </a:buBlip>
            </a:pPr>
            <a:r>
              <a:rPr lang="cs-CZ" sz="2400" b="1" dirty="0" smtClean="0"/>
              <a:t>Přístroje </a:t>
            </a:r>
            <a:r>
              <a:rPr lang="cs-CZ" sz="2400" b="1" dirty="0" smtClean="0"/>
              <a:t>mají velmi vysokou senzitivitu a specificitu</a:t>
            </a:r>
            <a:r>
              <a:rPr lang="cs-CZ" sz="2400" b="1" dirty="0" smtClean="0"/>
              <a:t>.</a:t>
            </a:r>
          </a:p>
          <a:p>
            <a:r>
              <a:rPr lang="cs-CZ" sz="2400" b="1" dirty="0" smtClean="0"/>
              <a:t> </a:t>
            </a:r>
            <a:endParaRPr lang="cs-CZ" sz="2400" b="1" dirty="0" smtClean="0"/>
          </a:p>
          <a:p>
            <a:pPr>
              <a:buBlip>
                <a:blip r:embed="rId3"/>
              </a:buBlip>
            </a:pPr>
            <a:r>
              <a:rPr lang="cs-CZ" sz="2400" b="1" dirty="0" smtClean="0"/>
              <a:t> AED </a:t>
            </a:r>
            <a:r>
              <a:rPr lang="cs-CZ" sz="2400" b="1" dirty="0" smtClean="0"/>
              <a:t>se nasazují v místech s vysokou hustotou lidí (nákupní centra, letiště) a tam, kde není okamžitě dosažitelná lékařská pomoc (letadla). </a:t>
            </a:r>
            <a:endParaRPr lang="cs-CZ" sz="2400" b="1" dirty="0" smtClean="0"/>
          </a:p>
          <a:p>
            <a:pPr>
              <a:buBlip>
                <a:blip r:embed="rId3"/>
              </a:buBlip>
            </a:pPr>
            <a:r>
              <a:rPr lang="cs-CZ" sz="2400" b="1" dirty="0" smtClean="0"/>
              <a:t> Dále </a:t>
            </a:r>
            <a:r>
              <a:rPr lang="cs-CZ" sz="2400" b="1" dirty="0" smtClean="0"/>
              <a:t>jsou umístěny v domácnostech rizikových pacientů. V některých zemích jsou defibrilátory dostupné i na ulici</a:t>
            </a:r>
            <a:r>
              <a:rPr lang="cs-CZ" sz="2400" b="1" dirty="0" smtClean="0"/>
              <a:t>.</a:t>
            </a:r>
            <a:endParaRPr lang="cs-CZ" sz="2400" b="1" i="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 calcmode="lin" valueType="num">
                                      <p:cBhvr additive="base">
                                        <p:cTn id="4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Nadpis 6"/>
          <p:cNvSpPr>
            <a:spLocks noGrp="1"/>
          </p:cNvSpPr>
          <p:nvPr>
            <p:ph type="ctrTitle"/>
          </p:nvPr>
        </p:nvSpPr>
        <p:spPr>
          <a:xfrm>
            <a:off x="571500" y="1785938"/>
            <a:ext cx="7772400" cy="1470025"/>
          </a:xfrm>
        </p:spPr>
        <p:txBody>
          <a:bodyPr>
            <a:normAutofit/>
          </a:bodyPr>
          <a:lstStyle/>
          <a:p>
            <a:pPr algn="ctr" eaLnBrk="1" hangingPunct="1"/>
            <a:r>
              <a:rPr lang="cs-CZ" sz="5400" smtClean="0">
                <a:solidFill>
                  <a:schemeClr val="bg1"/>
                </a:solidFill>
              </a:rPr>
              <a:t>UMĚLÉ CÉVY</a:t>
            </a:r>
            <a:endParaRPr lang="cs-CZ" sz="5400" dirty="0" smtClean="0">
              <a:solidFill>
                <a:schemeClr val="bg1"/>
              </a:solidFill>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179512" y="908720"/>
            <a:ext cx="8964488" cy="5755422"/>
          </a:xfrm>
          <a:prstGeom prst="rect">
            <a:avLst/>
          </a:prstGeom>
          <a:noFill/>
        </p:spPr>
        <p:txBody>
          <a:bodyPr wrap="square" rtlCol="0">
            <a:spAutoFit/>
          </a:bodyPr>
          <a:lstStyle/>
          <a:p>
            <a:r>
              <a:rPr lang="cs-CZ" sz="2800" b="1" i="1" dirty="0" smtClean="0">
                <a:solidFill>
                  <a:srgbClr val="0000FF"/>
                </a:solidFill>
                <a:cs typeface="Times New Roman" pitchFamily="18" charset="0"/>
              </a:rPr>
              <a:t>Transplantáty z jiné než z cévní </a:t>
            </a:r>
            <a:r>
              <a:rPr lang="cs-CZ" sz="2800" b="1" i="1" dirty="0" smtClean="0">
                <a:solidFill>
                  <a:srgbClr val="0000FF"/>
                </a:solidFill>
                <a:cs typeface="Times New Roman" pitchFamily="18" charset="0"/>
              </a:rPr>
              <a:t>tkáně</a:t>
            </a:r>
            <a:endParaRPr lang="cs-CZ" sz="2800" b="1" i="1" dirty="0" smtClean="0">
              <a:solidFill>
                <a:srgbClr val="0000FF"/>
              </a:solidFill>
              <a:cs typeface="Times New Roman" pitchFamily="18" charset="0"/>
            </a:endParaRPr>
          </a:p>
          <a:p>
            <a:endParaRPr lang="cs-CZ" sz="2800" b="1" i="1" dirty="0" smtClean="0">
              <a:solidFill>
                <a:srgbClr val="0000FF"/>
              </a:solidFill>
              <a:latin typeface="Times New Roman" pitchFamily="18" charset="0"/>
              <a:cs typeface="Times New Roman" pitchFamily="18" charset="0"/>
            </a:endParaRPr>
          </a:p>
          <a:p>
            <a:pPr>
              <a:buBlip>
                <a:blip r:embed="rId3"/>
              </a:buBlip>
            </a:pPr>
            <a:r>
              <a:rPr lang="cs-CZ" sz="2400" b="1" i="1" dirty="0" smtClean="0">
                <a:solidFill>
                  <a:srgbClr val="0000FF"/>
                </a:solidFill>
                <a:latin typeface="Times New Roman" pitchFamily="18" charset="0"/>
                <a:cs typeface="Times New Roman" pitchFamily="18" charset="0"/>
              </a:rPr>
              <a:t> </a:t>
            </a:r>
            <a:r>
              <a:rPr lang="cs-CZ" sz="2400" b="1" dirty="0" smtClean="0"/>
              <a:t>Vytvoření cévní náhrady z jiné než z cévní tkáně se stalo předmětem výzkumu mnoha pracovišť v druhé polovině minulého století. </a:t>
            </a:r>
            <a:endParaRPr lang="cs-CZ" sz="2400" b="1" dirty="0" smtClean="0"/>
          </a:p>
          <a:p>
            <a:pPr>
              <a:buBlip>
                <a:blip r:embed="rId3"/>
              </a:buBlip>
            </a:pPr>
            <a:r>
              <a:rPr lang="cs-CZ" sz="2400" b="1" dirty="0" smtClean="0"/>
              <a:t> Účelem </a:t>
            </a:r>
            <a:r>
              <a:rPr lang="cs-CZ" sz="2400" b="1" dirty="0" smtClean="0"/>
              <a:t>bylo nalézt adekvátní náhradu pro cévy s malým průsvitem a nízkým průtokem. </a:t>
            </a:r>
            <a:endParaRPr lang="cs-CZ" sz="2400" b="1" dirty="0" smtClean="0"/>
          </a:p>
          <a:p>
            <a:pPr>
              <a:buBlip>
                <a:blip r:embed="rId3"/>
              </a:buBlip>
            </a:pPr>
            <a:r>
              <a:rPr lang="cs-CZ" sz="2400" b="1" dirty="0" smtClean="0"/>
              <a:t> Pokusy </a:t>
            </a:r>
            <a:r>
              <a:rPr lang="cs-CZ" sz="2400" b="1" dirty="0" smtClean="0"/>
              <a:t>byly prováděny především na psech a prasatech se snahou o využití perikardu, svalové tkáně, peritonea, ureteru, bránice nebo tenkého střeva. </a:t>
            </a:r>
            <a:endParaRPr lang="cs-CZ" sz="2400" b="1" dirty="0" smtClean="0"/>
          </a:p>
          <a:p>
            <a:pPr>
              <a:buBlip>
                <a:blip r:embed="rId3"/>
              </a:buBlip>
            </a:pPr>
            <a:r>
              <a:rPr lang="cs-CZ" sz="2400" b="1" dirty="0" smtClean="0"/>
              <a:t> Většina </a:t>
            </a:r>
            <a:r>
              <a:rPr lang="cs-CZ" sz="2400" b="1" dirty="0" smtClean="0"/>
              <a:t>operací skončila rupturou nebo trombózou během několika týdnů. </a:t>
            </a:r>
            <a:endParaRPr lang="cs-CZ" sz="2400" b="1" dirty="0" smtClean="0"/>
          </a:p>
          <a:p>
            <a:pPr>
              <a:buBlip>
                <a:blip r:embed="rId3"/>
              </a:buBlip>
            </a:pPr>
            <a:r>
              <a:rPr lang="cs-CZ" sz="2400" b="1" dirty="0" smtClean="0"/>
              <a:t> </a:t>
            </a:r>
            <a:r>
              <a:rPr lang="cs-CZ" sz="2400" b="1" dirty="0" smtClean="0"/>
              <a:t>Také </a:t>
            </a:r>
            <a:r>
              <a:rPr lang="cs-CZ" sz="2400" b="1" dirty="0" smtClean="0"/>
              <a:t>se využití těchto </a:t>
            </a:r>
            <a:r>
              <a:rPr lang="cs-CZ" sz="2400" b="1" dirty="0" err="1" smtClean="0"/>
              <a:t>xenotransplantátů</a:t>
            </a:r>
            <a:r>
              <a:rPr lang="cs-CZ" sz="2400" b="1" dirty="0" smtClean="0"/>
              <a:t> ukázalo </a:t>
            </a:r>
            <a:r>
              <a:rPr lang="cs-CZ" sz="2400" b="1" dirty="0" smtClean="0"/>
              <a:t>jako problematické z důvodu časové a technické náročnosti při vytváření náhrady odpovídající velikosti</a:t>
            </a:r>
            <a:r>
              <a:rPr lang="cs-CZ" sz="2400" b="1" dirty="0" smtClean="0"/>
              <a:t>.</a:t>
            </a:r>
            <a:endParaRPr lang="cs-CZ" sz="2400" b="1" i="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 calcmode="lin" valueType="num">
                                      <p:cBhvr additive="base">
                                        <p:cTn id="3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 calcmode="lin" valueType="num">
                                      <p:cBhvr additive="base">
                                        <p:cTn id="37"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179512" y="908720"/>
            <a:ext cx="8964488" cy="6063198"/>
          </a:xfrm>
          <a:prstGeom prst="rect">
            <a:avLst/>
          </a:prstGeom>
          <a:noFill/>
        </p:spPr>
        <p:txBody>
          <a:bodyPr wrap="square" rtlCol="0">
            <a:spAutoFit/>
          </a:bodyPr>
          <a:lstStyle/>
          <a:p>
            <a:r>
              <a:rPr lang="cs-CZ" sz="2800" b="1" i="1" dirty="0" smtClean="0">
                <a:solidFill>
                  <a:srgbClr val="0000FF"/>
                </a:solidFill>
              </a:rPr>
              <a:t>Umělé cévní náhrady</a:t>
            </a:r>
            <a:endParaRPr lang="cs-CZ" sz="2800" b="1" i="1" dirty="0" smtClean="0">
              <a:solidFill>
                <a:srgbClr val="0000FF"/>
              </a:solidFill>
              <a:cs typeface="Times New Roman" pitchFamily="18" charset="0"/>
            </a:endParaRPr>
          </a:p>
          <a:p>
            <a:endParaRPr lang="cs-CZ" sz="2400" b="1" i="1" dirty="0" smtClean="0">
              <a:solidFill>
                <a:srgbClr val="0000FF"/>
              </a:solidFill>
              <a:latin typeface="Times New Roman" pitchFamily="18" charset="0"/>
              <a:cs typeface="Times New Roman" pitchFamily="18" charset="0"/>
            </a:endParaRPr>
          </a:p>
          <a:p>
            <a:pPr>
              <a:buBlip>
                <a:blip r:embed="rId3"/>
              </a:buBlip>
            </a:pPr>
            <a:r>
              <a:rPr lang="cs-CZ" sz="2400" b="1" dirty="0" smtClean="0"/>
              <a:t> </a:t>
            </a:r>
            <a:r>
              <a:rPr lang="cs-CZ" sz="2400" b="1" dirty="0" smtClean="0"/>
              <a:t>Umělé cévní náhrady jsou běžně využívány jako bypass při operacích periferních stenóz či k přístupu do cévního řečiště pro účely hemodialýzy</a:t>
            </a:r>
            <a:r>
              <a:rPr lang="cs-CZ" sz="2400" b="1" dirty="0" smtClean="0"/>
              <a:t>.</a:t>
            </a:r>
          </a:p>
          <a:p>
            <a:r>
              <a:rPr lang="cs-CZ" sz="2400" b="1" dirty="0" smtClean="0"/>
              <a:t> </a:t>
            </a:r>
          </a:p>
          <a:p>
            <a:pPr>
              <a:buBlip>
                <a:blip r:embed="rId3"/>
              </a:buBlip>
            </a:pPr>
            <a:r>
              <a:rPr lang="cs-CZ" sz="2400" b="1" dirty="0" smtClean="0"/>
              <a:t> </a:t>
            </a:r>
            <a:r>
              <a:rPr lang="cs-CZ" sz="2400" b="1" dirty="0" smtClean="0"/>
              <a:t>Jejich </a:t>
            </a:r>
            <a:r>
              <a:rPr lang="cs-CZ" sz="2400" b="1" dirty="0" smtClean="0"/>
              <a:t>délka je limitována u náhrad s průřezem menším než 10 mm, proto se nepoužívají pro </a:t>
            </a:r>
            <a:r>
              <a:rPr lang="cs-CZ" sz="2400" b="1" dirty="0" err="1" smtClean="0"/>
              <a:t>revaskularizaci</a:t>
            </a:r>
            <a:r>
              <a:rPr lang="cs-CZ" sz="2400" b="1" dirty="0" smtClean="0"/>
              <a:t> myokardu. </a:t>
            </a:r>
            <a:r>
              <a:rPr lang="cs-CZ" sz="2400" b="1" dirty="0" smtClean="0"/>
              <a:t>Základním předpokladem jejich použitelnosti je biologická snášenlivost příjemce vůči jejich materiálu</a:t>
            </a:r>
            <a:r>
              <a:rPr lang="cs-CZ" sz="2400" b="1" dirty="0" smtClean="0"/>
              <a:t>.</a:t>
            </a:r>
          </a:p>
          <a:p>
            <a:r>
              <a:rPr lang="cs-CZ" sz="2400" b="1" dirty="0" smtClean="0"/>
              <a:t> </a:t>
            </a:r>
          </a:p>
          <a:p>
            <a:pPr>
              <a:buBlip>
                <a:blip r:embed="rId3"/>
              </a:buBlip>
            </a:pPr>
            <a:r>
              <a:rPr lang="cs-CZ" sz="2400" b="1" dirty="0" smtClean="0"/>
              <a:t> </a:t>
            </a:r>
            <a:r>
              <a:rPr lang="cs-CZ" sz="2400" b="1" dirty="0" smtClean="0"/>
              <a:t>Tím </a:t>
            </a:r>
            <a:r>
              <a:rPr lang="cs-CZ" sz="2400" b="1" dirty="0" smtClean="0"/>
              <a:t>bývají </a:t>
            </a:r>
            <a:r>
              <a:rPr lang="cs-CZ" sz="2400" b="1" dirty="0" err="1" smtClean="0"/>
              <a:t>bioinertní</a:t>
            </a:r>
            <a:r>
              <a:rPr lang="cs-CZ" sz="2400" b="1" dirty="0" smtClean="0"/>
              <a:t> polymery – teflon (</a:t>
            </a:r>
            <a:r>
              <a:rPr lang="cs-CZ" sz="2400" b="1" dirty="0" err="1" smtClean="0"/>
              <a:t>polytetrafluoroethylen</a:t>
            </a:r>
            <a:r>
              <a:rPr lang="cs-CZ" sz="2400" b="1" dirty="0" smtClean="0"/>
              <a:t>) a </a:t>
            </a:r>
            <a:r>
              <a:rPr lang="cs-CZ" sz="2400" b="1" dirty="0" err="1" smtClean="0"/>
              <a:t>dacron</a:t>
            </a:r>
            <a:r>
              <a:rPr lang="cs-CZ" sz="2400" b="1" dirty="0" smtClean="0"/>
              <a:t> (</a:t>
            </a:r>
            <a:r>
              <a:rPr lang="cs-CZ" sz="2400" b="1" dirty="0" err="1" smtClean="0"/>
              <a:t>polyethylentereftalát</a:t>
            </a:r>
            <a:r>
              <a:rPr lang="cs-CZ" sz="2400" b="1" dirty="0" smtClean="0"/>
              <a:t>), vzácně </a:t>
            </a:r>
            <a:r>
              <a:rPr lang="cs-CZ" sz="2400" b="1" dirty="0" err="1" smtClean="0"/>
              <a:t>polyurethan</a:t>
            </a:r>
            <a:r>
              <a:rPr lang="cs-CZ" sz="2400" b="1" dirty="0" smtClean="0"/>
              <a:t> (</a:t>
            </a:r>
            <a:r>
              <a:rPr lang="cs-CZ" sz="2400" b="1" dirty="0" err="1" smtClean="0"/>
              <a:t>Lycra</a:t>
            </a:r>
            <a:r>
              <a:rPr lang="cs-CZ" sz="2400" b="1" dirty="0" smtClean="0"/>
              <a:t>)</a:t>
            </a:r>
          </a:p>
          <a:p>
            <a:pPr>
              <a:buBlip>
                <a:blip r:embed="rId3"/>
              </a:buBlip>
            </a:pPr>
            <a:r>
              <a:rPr lang="cs-CZ" sz="2400" b="1" dirty="0" smtClean="0"/>
              <a:t> Ve </a:t>
            </a:r>
            <a:r>
              <a:rPr lang="cs-CZ" sz="2400" b="1" dirty="0" smtClean="0"/>
              <a:t>stadiu klinické studie je užití </a:t>
            </a:r>
            <a:r>
              <a:rPr lang="cs-CZ" sz="2400" b="1" dirty="0" err="1" smtClean="0"/>
              <a:t>polyéteruretanmočoviny</a:t>
            </a:r>
            <a:r>
              <a:rPr lang="cs-CZ" sz="2400" b="1" dirty="0" smtClean="0"/>
              <a:t> pro náhrady o malé světlosti. </a:t>
            </a:r>
            <a:endParaRPr lang="cs-CZ" sz="2400" b="1" i="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 calcmode="lin" valueType="num">
                                      <p:cBhvr additive="base">
                                        <p:cTn id="1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anim calcmode="lin" valueType="num">
                                      <p:cBhvr additive="base">
                                        <p:cTn id="2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 calcmode="lin" valueType="num">
                                      <p:cBhvr additive="base">
                                        <p:cTn id="3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 calcmode="lin" valueType="num">
                                      <p:cBhvr additive="base">
                                        <p:cTn id="37"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anim calcmode="lin" valueType="num">
                                      <p:cBhvr additive="base">
                                        <p:cTn id="4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ok">
  <a:themeElements>
    <a:clrScheme name="Tok">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Tok">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ok">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2435</TotalTime>
  <Words>5831</Words>
  <Application>Microsoft Office PowerPoint</Application>
  <PresentationFormat>Předvádění na obrazovce (4:3)</PresentationFormat>
  <Paragraphs>440</Paragraphs>
  <Slides>101</Slides>
  <Notes>7</Notes>
  <HiddenSlides>0</HiddenSlides>
  <MMClips>0</MMClips>
  <ScaleCrop>false</ScaleCrop>
  <HeadingPairs>
    <vt:vector size="4" baseType="variant">
      <vt:variant>
        <vt:lpstr>Motiv</vt:lpstr>
      </vt:variant>
      <vt:variant>
        <vt:i4>1</vt:i4>
      </vt:variant>
      <vt:variant>
        <vt:lpstr>Nadpisy snímků</vt:lpstr>
      </vt:variant>
      <vt:variant>
        <vt:i4>101</vt:i4>
      </vt:variant>
    </vt:vector>
  </HeadingPairs>
  <TitlesOfParts>
    <vt:vector size="102" baseType="lpstr">
      <vt:lpstr>Tok</vt:lpstr>
      <vt:lpstr>Historie protéz</vt:lpstr>
      <vt:lpstr>Snímek 2</vt:lpstr>
      <vt:lpstr>Snímek 3</vt:lpstr>
      <vt:lpstr>Snímek 4</vt:lpstr>
      <vt:lpstr>Snímek 5</vt:lpstr>
      <vt:lpstr>Snímek 6</vt:lpstr>
      <vt:lpstr>Snímek 7</vt:lpstr>
      <vt:lpstr>Snímek 8</vt:lpstr>
      <vt:lpstr>Snímek 9</vt:lpstr>
      <vt:lpstr>Snímek 10</vt:lpstr>
      <vt:lpstr>Snímek 11</vt:lpstr>
      <vt:lpstr>Snímek 12</vt:lpstr>
      <vt:lpstr>Snímek 13</vt:lpstr>
      <vt:lpstr>Snímek 14</vt:lpstr>
      <vt:lpstr>Snímek 15</vt:lpstr>
      <vt:lpstr>Snímek 16</vt:lpstr>
      <vt:lpstr>Snímek 17</vt:lpstr>
      <vt:lpstr>Snímek 18</vt:lpstr>
      <vt:lpstr>Snímek 19</vt:lpstr>
      <vt:lpstr>Snímek 20</vt:lpstr>
      <vt:lpstr>Snímek 21</vt:lpstr>
      <vt:lpstr>Snímek 22</vt:lpstr>
      <vt:lpstr>Snímek 23</vt:lpstr>
      <vt:lpstr>Snímek 24</vt:lpstr>
      <vt:lpstr>Snímek 25</vt:lpstr>
      <vt:lpstr>Snímek 26</vt:lpstr>
      <vt:lpstr>Snímek 27</vt:lpstr>
      <vt:lpstr>Snímek 28</vt:lpstr>
      <vt:lpstr>Snímek 29</vt:lpstr>
      <vt:lpstr>Snímek 30</vt:lpstr>
      <vt:lpstr>ZUBNÍ PROTETIKA</vt:lpstr>
      <vt:lpstr>Snímek 32</vt:lpstr>
      <vt:lpstr>Snímek 33</vt:lpstr>
      <vt:lpstr>Snímek 34</vt:lpstr>
      <vt:lpstr>Snímek 35</vt:lpstr>
      <vt:lpstr>Snímek 36</vt:lpstr>
      <vt:lpstr>Snímek 37</vt:lpstr>
      <vt:lpstr>Snímek 38</vt:lpstr>
      <vt:lpstr>Snímek 39</vt:lpstr>
      <vt:lpstr>Snímek 40</vt:lpstr>
      <vt:lpstr>Snímek 41</vt:lpstr>
      <vt:lpstr>Snímek 42</vt:lpstr>
      <vt:lpstr>Snímek 43</vt:lpstr>
      <vt:lpstr>Snímek 44</vt:lpstr>
      <vt:lpstr>Snímek 45</vt:lpstr>
      <vt:lpstr>Snímek 46</vt:lpstr>
      <vt:lpstr>Snímek 47</vt:lpstr>
      <vt:lpstr>Snímek 48</vt:lpstr>
      <vt:lpstr>Snímek 49</vt:lpstr>
      <vt:lpstr>Snímek 50</vt:lpstr>
      <vt:lpstr>Snímek 51</vt:lpstr>
      <vt:lpstr>Snímek 52</vt:lpstr>
      <vt:lpstr>Snímek 53</vt:lpstr>
      <vt:lpstr>Snímek 54</vt:lpstr>
      <vt:lpstr>Snímek 55</vt:lpstr>
      <vt:lpstr>Snímek 56</vt:lpstr>
      <vt:lpstr>Snímek 57</vt:lpstr>
      <vt:lpstr>Snímek 58</vt:lpstr>
      <vt:lpstr>UMĚLÁ KŮŽE</vt:lpstr>
      <vt:lpstr>Snímek 60</vt:lpstr>
      <vt:lpstr>Snímek 61</vt:lpstr>
      <vt:lpstr>Snímek 62</vt:lpstr>
      <vt:lpstr>KOCHLEÁRNÍ IMPLANTÁTY</vt:lpstr>
      <vt:lpstr>Snímek 64</vt:lpstr>
      <vt:lpstr>Snímek 65</vt:lpstr>
      <vt:lpstr>Snímek 66</vt:lpstr>
      <vt:lpstr>Snímek 67</vt:lpstr>
      <vt:lpstr>Snímek 68</vt:lpstr>
      <vt:lpstr>Snímek 69</vt:lpstr>
      <vt:lpstr>Snímek 70</vt:lpstr>
      <vt:lpstr>BIONICKÉ OKO</vt:lpstr>
      <vt:lpstr>Snímek 72</vt:lpstr>
      <vt:lpstr>Snímek 73</vt:lpstr>
      <vt:lpstr>Snímek 74</vt:lpstr>
      <vt:lpstr>KARDIOSTIMULÁTOR</vt:lpstr>
      <vt:lpstr>Snímek 76</vt:lpstr>
      <vt:lpstr>Snímek 77</vt:lpstr>
      <vt:lpstr>Snímek 78</vt:lpstr>
      <vt:lpstr>Snímek 79</vt:lpstr>
      <vt:lpstr>Snímek 80</vt:lpstr>
      <vt:lpstr>Snímek 81</vt:lpstr>
      <vt:lpstr>Snímek 82</vt:lpstr>
      <vt:lpstr>Snímek 83</vt:lpstr>
      <vt:lpstr>Snímek 84</vt:lpstr>
      <vt:lpstr>Snímek 85</vt:lpstr>
      <vt:lpstr>Snímek 86</vt:lpstr>
      <vt:lpstr>Snímek 87</vt:lpstr>
      <vt:lpstr>Snímek 88</vt:lpstr>
      <vt:lpstr>Snímek 89</vt:lpstr>
      <vt:lpstr>Snímek 90</vt:lpstr>
      <vt:lpstr>Snímek 91</vt:lpstr>
      <vt:lpstr>Snímek 92</vt:lpstr>
      <vt:lpstr>Snímek 93</vt:lpstr>
      <vt:lpstr>Snímek 94</vt:lpstr>
      <vt:lpstr>Snímek 95</vt:lpstr>
      <vt:lpstr>Snímek 96</vt:lpstr>
      <vt:lpstr>UMĚLÉ CÉVY</vt:lpstr>
      <vt:lpstr>Snímek 98</vt:lpstr>
      <vt:lpstr>Snímek 99</vt:lpstr>
      <vt:lpstr>Snímek 100</vt:lpstr>
      <vt:lpstr>Snímek 101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Historie protéz</dc:title>
  <dc:creator>Ptacek</dc:creator>
  <cp:lastModifiedBy>Ptacek</cp:lastModifiedBy>
  <cp:revision>42</cp:revision>
  <dcterms:created xsi:type="dcterms:W3CDTF">2014-02-21T16:01:16Z</dcterms:created>
  <dcterms:modified xsi:type="dcterms:W3CDTF">2015-04-25T13:42:42Z</dcterms:modified>
</cp:coreProperties>
</file>