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4" r:id="rId2"/>
    <p:sldId id="257" r:id="rId3"/>
    <p:sldId id="258" r:id="rId4"/>
    <p:sldId id="259" r:id="rId5"/>
    <p:sldId id="260" r:id="rId6"/>
    <p:sldId id="267" r:id="rId7"/>
    <p:sldId id="266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E06CD8-7248-4811-835C-8344E65C31D0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C51F36-25B3-49CE-9CB2-BED01864BB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66F221-F599-4606-AE2D-D514A1C81303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cs.wikipedia.org/wiki/Soubor:NaCl-Ionengitter.p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800" dirty="0" smtClean="0">
                <a:solidFill>
                  <a:schemeClr val="bg1"/>
                </a:solidFill>
              </a:rPr>
              <a:t>Vznik chemické vazby</a:t>
            </a:r>
            <a:br>
              <a:rPr lang="cs-CZ" sz="4800" dirty="0" smtClean="0">
                <a:solidFill>
                  <a:schemeClr val="bg1"/>
                </a:solidFill>
              </a:rPr>
            </a:br>
            <a:endParaRPr lang="cs-CZ" sz="4800" dirty="0" smtClean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chemická vazba?</a:t>
            </a:r>
          </a:p>
          <a:p>
            <a:pPr>
              <a:buNone/>
            </a:pPr>
            <a:endParaRPr lang="cs-CZ" sz="44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850" y="3140968"/>
            <a:ext cx="773430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755576" y="1412776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 Je to spojení mezi 2 atomy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</a:t>
            </a:r>
            <a:r>
              <a:rPr lang="cs-CZ" sz="2400" b="1" i="1" dirty="0" smtClean="0">
                <a:latin typeface="Times New Roman"/>
                <a:cs typeface="Times New Roman"/>
              </a:rPr>
              <a:t>uskutečněné vzájemným sdílením 2 valenčních elektronů, z nichž každý původně patřil jednomu z těchto atomů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4060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476672"/>
            <a:ext cx="8856984" cy="5847928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Jak se v chemii nazývá proces při kterém dochází ke vzniku nebo naopak ke štěpení chemické vazby?</a:t>
            </a:r>
          </a:p>
          <a:p>
            <a:endParaRPr lang="cs-CZ" dirty="0" smtClean="0"/>
          </a:p>
          <a:p>
            <a:endParaRPr lang="cs-CZ" sz="24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Kolik základních typů chemické vazby rozeznáváme ?</a:t>
            </a:r>
          </a:p>
          <a:p>
            <a:endParaRPr lang="cs-CZ" dirty="0" smtClean="0"/>
          </a:p>
          <a:p>
            <a:pPr>
              <a:buNone/>
            </a:pP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Které to jsou a jaká je jejich charakteristika ?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412776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Chemická reakce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27584" y="2780928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Dva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5536" y="3717032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1. Vazba iontová – je uskutečněna na základě elektrostatických sil působících mezi opačně nabitými ionty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95536" y="4725144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2. Vazba kovalentní – je uskutečněna na základě vzájemného sdílení valenčních elektronů mezi takto vázanými atomy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Uveď alespoň 3 příklady sloučenin s iontovými vazbami mezi atomy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sz="24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chovají iontové sloučeniny ve vodě ?</a:t>
            </a:r>
          </a:p>
          <a:p>
            <a:pPr>
              <a:buNone/>
            </a:pPr>
            <a:endParaRPr lang="cs-CZ" sz="24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414517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b="1" i="1" dirty="0" smtClean="0"/>
              <a:t> Kuchyňská sůl</a:t>
            </a:r>
            <a:endParaRPr lang="cs-CZ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77281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b="1" i="1" dirty="0" smtClean="0"/>
              <a:t> </a:t>
            </a:r>
            <a:r>
              <a:rPr lang="cs-CZ" b="1" i="1" dirty="0" err="1" smtClean="0"/>
              <a:t>Flourid</a:t>
            </a:r>
            <a:r>
              <a:rPr lang="cs-CZ" b="1" i="1" dirty="0" smtClean="0"/>
              <a:t> lithný</a:t>
            </a:r>
            <a:endParaRPr lang="cs-CZ" b="1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213285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b="1" i="1" dirty="0" smtClean="0"/>
              <a:t> Chlorid draselný</a:t>
            </a:r>
            <a:endParaRPr lang="cs-CZ" b="1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1560" y="3212976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/>
              <a:t> Velmi dobře se rozpouštějí </a:t>
            </a:r>
            <a:endParaRPr lang="cs-CZ" sz="2400" b="1" i="1" dirty="0"/>
          </a:p>
        </p:txBody>
      </p:sp>
      <p:pic>
        <p:nvPicPr>
          <p:cNvPr id="1026" name="Picture 2" descr="Struktura">
            <a:hlinkClick r:id="rId4" tooltip="Struktura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4221088"/>
            <a:ext cx="2448272" cy="2376264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 flipH="1">
            <a:off x="5580112" y="5877273"/>
            <a:ext cx="3240360" cy="64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b="1" dirty="0" smtClean="0">
                <a:latin typeface="Times New Roman"/>
                <a:cs typeface="Times New Roman"/>
              </a:rPr>
              <a:t>Obr. 1: krystal kuchyňské soli </a:t>
            </a:r>
            <a:r>
              <a:rPr lang="cs-CZ" b="1" dirty="0" err="1" smtClean="0">
                <a:latin typeface="Times New Roman"/>
                <a:cs typeface="Times New Roman"/>
              </a:rPr>
              <a:t>NaCl</a:t>
            </a:r>
            <a:r>
              <a:rPr lang="cs-CZ" b="1" dirty="0" smtClean="0">
                <a:latin typeface="Times New Roman"/>
                <a:cs typeface="Times New Roman"/>
              </a:rPr>
              <a:t> </a:t>
            </a:r>
            <a:endParaRPr lang="cs-CZ" sz="24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 Které 2 typy kovalentní vazby rozeznáváme?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poznáme iontovou vazbu od kovalentní?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3568" y="1412777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Kovalentní nepolární vazba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– rozdíl elektronegativit vázaných atomů je v rozmezí  </a:t>
            </a:r>
            <a:r>
              <a:rPr lang="cs-CZ" sz="24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 – </a:t>
            </a:r>
            <a:r>
              <a:rPr lang="cs-CZ" sz="24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sz="24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,4</a:t>
            </a:r>
            <a:endParaRPr lang="cs-CZ" sz="2400" b="1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55576" y="2564904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</a:rPr>
              <a:t>b) Kovalentní polární vazba </a:t>
            </a:r>
            <a:r>
              <a:rPr lang="cs-CZ" sz="2400" b="1" i="1" dirty="0" smtClean="0"/>
              <a:t>– rozdíl elektronegativit vázaných atomů je </a:t>
            </a:r>
            <a:r>
              <a:rPr lang="cs-CZ" sz="2400" b="1" i="1" dirty="0" smtClean="0">
                <a:solidFill>
                  <a:srgbClr val="FF0066"/>
                </a:solidFill>
              </a:rPr>
              <a:t>větší než </a:t>
            </a:r>
            <a:r>
              <a:rPr lang="cs-CZ" sz="2400" b="1" i="1" dirty="0" smtClean="0">
                <a:solidFill>
                  <a:srgbClr val="FF0066"/>
                </a:solidFill>
                <a:latin typeface="Times New Roman"/>
                <a:cs typeface="Times New Roman"/>
              </a:rPr>
              <a:t>0,4 a menší než 1,7</a:t>
            </a:r>
            <a:endParaRPr lang="cs-CZ" sz="2400" b="1" i="1" dirty="0">
              <a:solidFill>
                <a:srgbClr val="FF0066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27584" y="4221088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Iontová vazba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vzniká mezi atomy, jejichž rozdíl elektronegativit činí </a:t>
            </a:r>
            <a:r>
              <a:rPr lang="cs-CZ" sz="24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1,7 a více </a:t>
            </a:r>
            <a:endParaRPr lang="cs-CZ" sz="2400" b="1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Procvičovací slovní úloha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2592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Určete jaký typ chemické vazby se vyskytuje mezi atomy následujících sloučenin:</a:t>
            </a:r>
          </a:p>
          <a:p>
            <a:pPr marL="514350" indent="-514350">
              <a:buAutoNum type="alphaLcParenR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H2O</a:t>
            </a:r>
          </a:p>
          <a:p>
            <a:pPr marL="514350" indent="-514350">
              <a:buAutoNum type="alphaLcParenR"/>
            </a:pP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KCl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CH4</a:t>
            </a:r>
          </a:p>
          <a:p>
            <a:pPr marL="514350" indent="-51435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Elektronegativity prvků:H (2,2), O (3,5), K (0,91), Cl (2,8), C (2,5)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0" y="4005064"/>
            <a:ext cx="79928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Řešení: </a:t>
            </a:r>
          </a:p>
          <a:p>
            <a:pPr marL="342900" indent="-342900">
              <a:buAutoNum type="alphaLcParenR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3,5 – 2,2 = 1,3  Kovalentní polární vazba</a:t>
            </a:r>
          </a:p>
          <a:p>
            <a:pPr marL="342900" indent="-342900">
              <a:buAutoNum type="alphaLcParenR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2,8 – 0,91 = 1,89  Iontová vazba</a:t>
            </a:r>
          </a:p>
          <a:p>
            <a:pPr marL="342900" indent="-342900">
              <a:buAutoNum type="alphaLcParenR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2,5 – 2,2 = 0,3   Kovalentní nepolární vazba</a:t>
            </a:r>
          </a:p>
          <a:p>
            <a:pPr marL="342900" indent="-342900">
              <a:buAutoNum type="alphaLcParenR"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640960" cy="72008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Shrnutí základních pojmů určených k zapamatování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91264" cy="4623792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Chemická vazba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Valenční elektrony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Kovalentní vazba nepolární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Kovalentní vazba polární 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Iontová vazba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Elektronegativita </a:t>
            </a: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r>
              <a:rPr lang="cs-CZ" u="sng" dirty="0" smtClean="0"/>
              <a:t>Citace: </a:t>
            </a:r>
          </a:p>
          <a:p>
            <a:pPr>
              <a:buNone/>
            </a:pPr>
            <a:r>
              <a:rPr lang="cs-CZ" dirty="0" smtClean="0"/>
              <a:t>   Obr. 1.: HOFFMEISTER. </a:t>
            </a:r>
            <a:r>
              <a:rPr lang="cs-CZ" i="1" dirty="0" err="1" smtClean="0"/>
              <a:t>Wikipedia</a:t>
            </a:r>
            <a:r>
              <a:rPr lang="cs-CZ" dirty="0" smtClean="0"/>
              <a:t>: </a:t>
            </a:r>
            <a:r>
              <a:rPr lang="cs-CZ" i="1" dirty="0" err="1" smtClean="0"/>
              <a:t>the</a:t>
            </a:r>
            <a:r>
              <a:rPr lang="cs-CZ" i="1" dirty="0" smtClean="0"/>
              <a:t> free </a:t>
            </a:r>
            <a:r>
              <a:rPr lang="cs-CZ" i="1" dirty="0" err="1" smtClean="0"/>
              <a:t>encyclopedia</a:t>
            </a:r>
            <a:r>
              <a:rPr lang="cs-CZ" dirty="0" smtClean="0"/>
              <a:t> [online].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. San </a:t>
            </a:r>
            <a:r>
              <a:rPr lang="cs-CZ" dirty="0" err="1" smtClean="0"/>
              <a:t>Francisco</a:t>
            </a:r>
            <a:r>
              <a:rPr lang="cs-CZ" dirty="0" smtClean="0"/>
              <a:t> (CA): </a:t>
            </a:r>
            <a:r>
              <a:rPr lang="cs-CZ" dirty="0" err="1" smtClean="0"/>
              <a:t>Wikimedia</a:t>
            </a:r>
            <a:r>
              <a:rPr lang="cs-CZ" dirty="0" smtClean="0"/>
              <a:t> </a:t>
            </a:r>
            <a:r>
              <a:rPr lang="cs-CZ" dirty="0" err="1" smtClean="0"/>
              <a:t>Foundation</a:t>
            </a:r>
            <a:r>
              <a:rPr lang="cs-CZ" dirty="0" smtClean="0"/>
              <a:t>, 2001- [cit. 2012-09-06]. Dostupné z: http://cs.wikipedia.org/wiki/Soubor:NaCl-Ionengitter.png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701</TotalTime>
  <Words>337</Words>
  <Application>Microsoft Office PowerPoint</Application>
  <PresentationFormat>Předvádění na obrazovce (4:3)</PresentationFormat>
  <Paragraphs>55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 Vznik chemické vazby </vt:lpstr>
      <vt:lpstr>Snímek 2</vt:lpstr>
      <vt:lpstr>Snímek 3</vt:lpstr>
      <vt:lpstr>Snímek 4</vt:lpstr>
      <vt:lpstr>Snímek 5</vt:lpstr>
      <vt:lpstr>Procvičovací slovní úloha</vt:lpstr>
      <vt:lpstr>Shrnutí základních pojmů určených k zapamatování 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67</cp:revision>
  <dcterms:created xsi:type="dcterms:W3CDTF">2012-02-12T19:17:10Z</dcterms:created>
  <dcterms:modified xsi:type="dcterms:W3CDTF">2015-02-19T10:05:59Z</dcterms:modified>
</cp:coreProperties>
</file>