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1" r:id="rId5"/>
    <p:sldId id="262" r:id="rId6"/>
    <p:sldId id="263" r:id="rId7"/>
    <p:sldId id="265" r:id="rId8"/>
    <p:sldId id="266" r:id="rId9"/>
    <p:sldId id="268" r:id="rId10"/>
    <p:sldId id="26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FFFF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83C82-5B5B-4D5D-A1E0-593A2556E092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09ACE-A5FC-40A4-9BA1-8AC4803831E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DA94DB-96D0-4AC2-8017-F585692492A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Halite_crystal.jpg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9/9e/Copper(II)_chloride.jpg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UF6.jpg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Halogenidy a jejich chemické vlastnosti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2: </a:t>
            </a:r>
            <a:r>
              <a:rPr lang="cs-CZ" sz="2400" dirty="0" err="1" smtClean="0"/>
              <a:t>Copper</a:t>
            </a:r>
            <a:r>
              <a:rPr lang="cs-CZ" sz="2400" dirty="0" smtClean="0"/>
              <a:t>(II) chloride.</a:t>
            </a:r>
            <a:r>
              <a:rPr lang="cs-CZ" sz="2400" dirty="0" err="1" smtClean="0"/>
              <a:t>jpg</a:t>
            </a:r>
            <a:r>
              <a:rPr lang="cs-CZ" sz="2400" dirty="0" smtClean="0"/>
              <a:t>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</a:t>
            </a:r>
            <a:r>
              <a:rPr lang="cs-CZ" sz="2400" dirty="0" err="1" smtClean="0"/>
              <a:t>Creative</a:t>
            </a:r>
            <a:r>
              <a:rPr lang="cs-CZ" sz="2400" dirty="0" smtClean="0"/>
              <a:t> </a:t>
            </a:r>
            <a:r>
              <a:rPr lang="cs-CZ" sz="2400" dirty="0" err="1" smtClean="0"/>
              <a:t>Commons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2012-12-10]. Dostupné z: http://cs.wikipedia.org/wiki/Soubor:Copper(II)_chloride.jpg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3: </a:t>
            </a:r>
            <a:r>
              <a:rPr lang="en-US" sz="2400" dirty="0" smtClean="0"/>
              <a:t>UF6.jpg. In: </a:t>
            </a:r>
            <a:r>
              <a:rPr lang="en-US" sz="2400" i="1" dirty="0" smtClean="0"/>
              <a:t>Wikipedia: the free encyclopedia</a:t>
            </a:r>
            <a:r>
              <a:rPr lang="en-US" sz="2400" dirty="0" smtClean="0"/>
              <a:t> [online]. Creative Commons. San Francisco (CA): Wikimedia Foundation, 2001- [cit. 2012-12-10]. </a:t>
            </a:r>
            <a:r>
              <a:rPr lang="en-US" sz="2400" dirty="0" err="1" smtClean="0"/>
              <a:t>Dostupné</a:t>
            </a:r>
            <a:r>
              <a:rPr lang="en-US" sz="2400" dirty="0" smtClean="0"/>
              <a:t> z: http://cs.wikipedia.org/wiki/Soubor:UF6.jpg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2132856"/>
            <a:ext cx="85693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Halogenidy jsou </a:t>
            </a:r>
            <a:r>
              <a:rPr lang="cs-CZ" sz="2400" b="1" i="1" dirty="0">
                <a:latin typeface="Constantia" pitchFamily="18" charset="0"/>
              </a:rPr>
              <a:t>dvouprvkové sloučeniny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halogenu</a:t>
            </a:r>
            <a:r>
              <a:rPr lang="cs-CZ" sz="2400" b="1" i="1" dirty="0" smtClean="0">
                <a:latin typeface="Constantia" pitchFamily="18" charset="0"/>
              </a:rPr>
              <a:t> s </a:t>
            </a:r>
            <a:r>
              <a:rPr lang="cs-CZ" sz="2400" b="1" i="1" dirty="0">
                <a:solidFill>
                  <a:srgbClr val="7030A0"/>
                </a:solidFill>
                <a:latin typeface="Constantia" pitchFamily="18" charset="0"/>
              </a:rPr>
              <a:t>jiným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prvkem </a:t>
            </a:r>
            <a:r>
              <a:rPr lang="cs-CZ" sz="2400" b="1" i="1" dirty="0" smtClean="0">
                <a:latin typeface="Constantia" pitchFamily="18" charset="0"/>
              </a:rPr>
              <a:t>(který má menší elektronegativitu).</a:t>
            </a:r>
          </a:p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Halogenidy jsou rovněž označovány jako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soli </a:t>
            </a:r>
            <a:r>
              <a:rPr lang="cs-CZ" sz="2400" b="1" i="1" dirty="0" err="1" smtClean="0">
                <a:solidFill>
                  <a:srgbClr val="7030A0"/>
                </a:solidFill>
                <a:latin typeface="Constantia" pitchFamily="18" charset="0"/>
              </a:rPr>
              <a:t>halogenovodíkových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 kyselin.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528" y="5733256"/>
            <a:ext cx="85689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Atom </a:t>
            </a:r>
            <a:r>
              <a:rPr lang="cs-CZ" sz="2400" b="1" i="1" dirty="0" smtClean="0">
                <a:latin typeface="Constantia" pitchFamily="18" charset="0"/>
              </a:rPr>
              <a:t>halogenu </a:t>
            </a:r>
            <a:r>
              <a:rPr lang="cs-CZ" sz="2400" b="1" i="1" dirty="0">
                <a:latin typeface="Constantia" pitchFamily="18" charset="0"/>
              </a:rPr>
              <a:t>má v </a:t>
            </a:r>
            <a:r>
              <a:rPr lang="cs-CZ" sz="2400" b="1" i="1" dirty="0" smtClean="0">
                <a:latin typeface="Constantia" pitchFamily="18" charset="0"/>
              </a:rPr>
              <a:t>halogenidech </a:t>
            </a:r>
            <a:r>
              <a:rPr lang="cs-CZ" sz="2400" b="1" i="1" dirty="0">
                <a:latin typeface="Constantia" pitchFamily="18" charset="0"/>
              </a:rPr>
              <a:t>vždy oxidační číslo  </a:t>
            </a:r>
            <a:r>
              <a:rPr lang="cs-CZ" sz="2400" b="1" i="1" dirty="0">
                <a:latin typeface="Constantia" pitchFamily="18" charset="0"/>
                <a:sym typeface="Symbol" pitchFamily="18" charset="2"/>
              </a:rPr>
              <a:t>  </a:t>
            </a:r>
            <a:r>
              <a:rPr lang="cs-CZ" sz="2400" b="1" i="1" dirty="0">
                <a:solidFill>
                  <a:srgbClr val="7030A0"/>
                </a:solidFill>
                <a:latin typeface="Constantia" pitchFamily="18" charset="0"/>
                <a:sym typeface="Symbol" pitchFamily="18" charset="2"/>
              </a:rPr>
              <a:t>-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  <a:sym typeface="Symbol" pitchFamily="18" charset="2"/>
              </a:rPr>
              <a:t>I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16390" name="TextovéPole 8"/>
          <p:cNvSpPr txBox="1">
            <a:spLocks noChangeArrowheads="1"/>
          </p:cNvSpPr>
          <p:nvPr/>
        </p:nvSpPr>
        <p:spPr bwMode="auto">
          <a:xfrm>
            <a:off x="395537" y="836712"/>
            <a:ext cx="77768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b="1" dirty="0" smtClean="0">
                <a:latin typeface="Constantia" pitchFamily="18" charset="0"/>
              </a:rPr>
              <a:t>Charakteristické vlastnosti halogenidů</a:t>
            </a:r>
            <a:endParaRPr lang="cs-CZ" sz="3200" b="1" dirty="0">
              <a:latin typeface="Constantia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528" y="1556792"/>
            <a:ext cx="73448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definici  HALOGENIDŮ: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51520" y="5229200"/>
            <a:ext cx="88924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Jaké oxidační číslo má v halogenidech vždy atom halogenu?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8" y="4437112"/>
            <a:ext cx="87220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Jsou to prvky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VII. A </a:t>
            </a:r>
            <a:r>
              <a:rPr lang="cs-CZ" sz="2400" b="1" i="1" dirty="0" smtClean="0">
                <a:latin typeface="Constantia" pitchFamily="18" charset="0"/>
              </a:rPr>
              <a:t>skupiny: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fluor, chlor, brom, jod a astat 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75928" y="3933056"/>
            <a:ext cx="73448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Vyjmenujte, které prvky představují halogeny: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 txBox="1">
            <a:spLocks noGrp="1"/>
          </p:cNvSpPr>
          <p:nvPr>
            <p:ph idx="1"/>
          </p:nvPr>
        </p:nvSpPr>
        <p:spPr>
          <a:xfrm>
            <a:off x="251520" y="692696"/>
            <a:ext cx="84352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 které skupiny dělíme halogenidy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?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6" y="1196752"/>
            <a:ext cx="82089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IONTOVÉ HALOGENIDY</a:t>
            </a:r>
            <a:endParaRPr lang="cs-CZ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5536" y="2780929"/>
            <a:ext cx="856895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Charakterizujte 1. skupinu halogenidů a uveďte příklady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těchto halogenidů: 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3645024"/>
            <a:ext cx="83613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Iontové halogenidy jsou sloučeniny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halogenů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 typickými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kovy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95536" y="1628800"/>
            <a:ext cx="83613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KOVALENTNÍ HALOGENIDY</a:t>
            </a:r>
            <a:endParaRPr lang="cs-CZ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95536" y="2060848"/>
            <a:ext cx="85137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MOLEKULOVÉ HALOGENIDY</a:t>
            </a:r>
            <a:endParaRPr lang="cs-CZ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4437112"/>
            <a:ext cx="85137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krystalové struktuře iontových halogenidů je atom halogenu vázán s atomem kovu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iontovou vazbou.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395536" y="5229200"/>
            <a:ext cx="866611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Typickými zástupci iontových halogenidů jsou např.: </a:t>
            </a:r>
          </a:p>
          <a:p>
            <a:r>
              <a:rPr lang="cs-CZ" sz="2400" b="1" i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– chlorid sodný, </a:t>
            </a:r>
            <a:r>
              <a:rPr lang="cs-CZ" sz="2400" b="1" i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KBr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– bromid draselný,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MgCl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– chlorid hořečnatý.</a:t>
            </a:r>
          </a:p>
          <a:p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upload.wikimedia.org/wikipedia/commons/thumb/1/10/Halite_crystal.jpg/250px-Halite_crystal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1556792"/>
            <a:ext cx="3960440" cy="3024336"/>
          </a:xfrm>
          <a:prstGeom prst="rect">
            <a:avLst/>
          </a:prstGeom>
          <a:noFill/>
        </p:spPr>
      </p:pic>
      <p:sp>
        <p:nvSpPr>
          <p:cNvPr id="6" name="Zástupný symbol pro obsah 3"/>
          <p:cNvSpPr txBox="1">
            <a:spLocks noGrp="1"/>
          </p:cNvSpPr>
          <p:nvPr>
            <p:ph idx="1"/>
          </p:nvPr>
        </p:nvSpPr>
        <p:spPr>
          <a:xfrm>
            <a:off x="457200" y="764704"/>
            <a:ext cx="8229600" cy="4924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None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Halit (Chlorid sodný -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NaCl</a:t>
            </a:r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155679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Obr. 1: 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611560" y="4869160"/>
            <a:ext cx="82976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Sůl kamenná je minerál, nachází se v přírodě, např. obsažen v mořské vodě.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611560" y="5661248"/>
            <a:ext cx="84500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to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esenciální sloučenina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tzn.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nezbytná pro život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musíme ji přijímat v potravě.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536" y="908720"/>
            <a:ext cx="856895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Charakterizujte 2. skupinu halogenidů a uveďte příklad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takového halogenidu: 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1916832"/>
            <a:ext cx="83613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Kovalentní halogenidy jsou sloučeniny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halogenů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kovy ze střední části periodické soustavy prvků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2996952"/>
            <a:ext cx="85137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kovalentních halogenidech je atom halogenu s atomem kovu vázán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kovalentní vazbou.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395536" y="4077072"/>
            <a:ext cx="866611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Jako zástupce lze uvést např.: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CuCl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– chlorid měďnatý, v laboratoři se připravuje přímým slučováním z prvků za vysoké teploty, podle rovnice:</a:t>
            </a:r>
          </a:p>
          <a:p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4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cs-CZ" sz="2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+   Cl</a:t>
            </a:r>
            <a:r>
              <a:rPr lang="cs-CZ" sz="2400" b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+   </a:t>
            </a:r>
            <a:r>
              <a:rPr lang="cs-CZ" sz="2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CuCl</a:t>
            </a:r>
            <a:r>
              <a:rPr lang="cs-CZ" sz="2400" b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cs-CZ" sz="2400" b="1" baseline="-25000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3"/>
          <p:cNvSpPr txBox="1">
            <a:spLocks noGrp="1"/>
          </p:cNvSpPr>
          <p:nvPr>
            <p:ph idx="1"/>
          </p:nvPr>
        </p:nvSpPr>
        <p:spPr>
          <a:xfrm>
            <a:off x="457200" y="764704"/>
            <a:ext cx="8229600" cy="4924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None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Chlorid měďnatý – CuCl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2</a:t>
            </a: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148478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Obr. 2: 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611560" y="4869160"/>
            <a:ext cx="82976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Chlorid měďnatý se používá při výrobě umělých hmot (plastů), ale také jako složka pyrotechnických směsí, kdy při hoření způsobuje zelenomodré zbarvení plamene.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Soubor:Copper(II) chlorid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1556792"/>
            <a:ext cx="3960440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536" y="908720"/>
            <a:ext cx="856895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Charakterizujte 3. skupinu halogenidů a uveďte příklad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takového halogenidu: 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1844824"/>
            <a:ext cx="83613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Molekulové halogenidy jsou sloučeniny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halogenů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nekovy, polokovy a některými kovy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jejichž atomy mají vysoké oxidační číslo.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2996952"/>
            <a:ext cx="85137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Molekulové halogenidy vytvářejí molekuly, ve kterých je atom halogenu s atomem kovu vázán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kovalentní vazbou,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podobně jako je tomu u předchozí skupiny.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7" y="4293096"/>
            <a:ext cx="856895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Významným zástupcem molekulových halogenidů </a:t>
            </a:r>
          </a:p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je např.: UF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– fluorid uranový, který se v laboratoři připravuje složitým postupem, reakcí kyseliny fluorovodíkové s  oxidem uraničitým.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3"/>
          <p:cNvSpPr txBox="1">
            <a:spLocks noGrp="1"/>
          </p:cNvSpPr>
          <p:nvPr>
            <p:ph idx="1"/>
          </p:nvPr>
        </p:nvSpPr>
        <p:spPr>
          <a:xfrm>
            <a:off x="457200" y="764704"/>
            <a:ext cx="8229600" cy="4924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None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Fluorid uranový – UF</a:t>
            </a:r>
            <a:r>
              <a:rPr kumimoji="0" lang="cs-CZ" sz="26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6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552" y="148478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Obr. 3: 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611560" y="4149080"/>
            <a:ext cx="82976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Fluorid uranový tvoří bílé krystalky a patři k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nejjedovatějším anorganickým sloučeninám.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UF6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1628800"/>
            <a:ext cx="3024336" cy="1800200"/>
          </a:xfrm>
          <a:prstGeom prst="rect">
            <a:avLst/>
          </a:prstGeom>
          <a:noFill/>
        </p:spPr>
      </p:pic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611560" y="5157192"/>
            <a:ext cx="84500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Používá se na výrobu paliva pro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atomové elektrárny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náplně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atomových bomb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r>
              <a:rPr lang="en-US" sz="2400" dirty="0" err="1" smtClean="0"/>
              <a:t>Halogenidy</a:t>
            </a:r>
            <a:r>
              <a:rPr lang="en-US" sz="2400" dirty="0" smtClean="0"/>
              <a:t>. In: </a:t>
            </a:r>
            <a:r>
              <a:rPr lang="en-US" sz="2400" i="1" dirty="0" smtClean="0"/>
              <a:t>Wikipedia: the free encyclopedia</a:t>
            </a:r>
            <a:r>
              <a:rPr lang="en-US" sz="2400" dirty="0" smtClean="0"/>
              <a:t> [online]. Creative Commons. San Francisco (CA): Wikimedia Foundation, 2001- [cit. 2012-12-10]. </a:t>
            </a:r>
            <a:r>
              <a:rPr lang="en-US" sz="2400" dirty="0" err="1" smtClean="0"/>
              <a:t>Dostupné</a:t>
            </a:r>
            <a:r>
              <a:rPr lang="en-US" sz="2400" dirty="0" smtClean="0"/>
              <a:t> z: http://cs.wikipedia.org/wiki/Halogenidy</a:t>
            </a:r>
            <a:endParaRPr lang="cs-CZ" sz="2400" dirty="0" smtClean="0"/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1: </a:t>
            </a:r>
            <a:r>
              <a:rPr lang="cs-CZ" sz="2400" dirty="0" smtClean="0"/>
              <a:t>DULYAN, Aram. </a:t>
            </a:r>
            <a:r>
              <a:rPr lang="cs-CZ" sz="2400" dirty="0" err="1" smtClean="0"/>
              <a:t>Halite</a:t>
            </a:r>
            <a:r>
              <a:rPr lang="cs-CZ" sz="2400" dirty="0" smtClean="0"/>
              <a:t> </a:t>
            </a:r>
            <a:r>
              <a:rPr lang="cs-CZ" sz="2400" dirty="0" err="1" smtClean="0"/>
              <a:t>crystal.jpg</a:t>
            </a:r>
            <a:r>
              <a:rPr lang="cs-CZ" sz="2400" dirty="0" smtClean="0"/>
              <a:t>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</a:t>
            </a:r>
            <a:r>
              <a:rPr lang="cs-CZ" sz="2400" dirty="0" err="1" smtClean="0"/>
              <a:t>Creative</a:t>
            </a:r>
            <a:r>
              <a:rPr lang="cs-CZ" sz="2400" dirty="0" smtClean="0"/>
              <a:t> </a:t>
            </a:r>
            <a:r>
              <a:rPr lang="cs-CZ" sz="2400" dirty="0" err="1" smtClean="0"/>
              <a:t>Commons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2012-12-10]. Dostupné z: http://cs.wikipedia.org/wiki/Soubor:Halite_crystal.jpg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448</TotalTime>
  <Words>601</Words>
  <Application>Microsoft Office PowerPoint</Application>
  <PresentationFormat>Předvádění na obrazovce (4:3)</PresentationFormat>
  <Paragraphs>65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 Halogenidy a jejich chemické vlastnosti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Halogenidy a jejich chemické vlastnosti</dc:title>
  <dc:creator>Ptacek</dc:creator>
  <cp:lastModifiedBy>Ptacek</cp:lastModifiedBy>
  <cp:revision>32</cp:revision>
  <dcterms:created xsi:type="dcterms:W3CDTF">2012-12-09T17:03:42Z</dcterms:created>
  <dcterms:modified xsi:type="dcterms:W3CDTF">2015-02-26T09:30:55Z</dcterms:modified>
</cp:coreProperties>
</file>