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58" r:id="rId3"/>
    <p:sldId id="260" r:id="rId4"/>
    <p:sldId id="259" r:id="rId5"/>
    <p:sldId id="268" r:id="rId6"/>
    <p:sldId id="269" r:id="rId7"/>
    <p:sldId id="265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64FE26-AEBB-4989-AD14-877D9A1B93A6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0E781-1240-45A9-B30D-2586E8CFFDA3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smtClean="0"/>
          </a:p>
        </p:txBody>
      </p:sp>
      <p:sp>
        <p:nvSpPr>
          <p:cNvPr id="15363" name="Zástupný symbol pro číslo snímku 4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53DA94DB-96D0-4AC2-8017-F585692492A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A2481B-5154-415F-B752-558547769AA3}" type="datetimeFigureOut">
              <a:rPr lang="cs-CZ" smtClean="0"/>
              <a:pPr/>
              <a:t>26.2.2015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6"/>
          <p:cNvSpPr>
            <a:spLocks noGrp="1"/>
          </p:cNvSpPr>
          <p:nvPr>
            <p:ph type="ctrTitle"/>
          </p:nvPr>
        </p:nvSpPr>
        <p:spPr>
          <a:xfrm>
            <a:off x="571500" y="1785938"/>
            <a:ext cx="7772400" cy="1470025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cs-CZ" sz="4000" dirty="0" smtClean="0">
                <a:solidFill>
                  <a:schemeClr val="bg1"/>
                </a:solidFill>
              </a:rPr>
              <a:t/>
            </a:r>
            <a:br>
              <a:rPr lang="cs-CZ" sz="4000" dirty="0" smtClean="0">
                <a:solidFill>
                  <a:schemeClr val="bg1"/>
                </a:solidFill>
              </a:rPr>
            </a:br>
            <a:r>
              <a:rPr lang="cs-CZ" sz="4000" dirty="0" smtClean="0">
                <a:solidFill>
                  <a:schemeClr val="bg1"/>
                </a:solidFill>
              </a:rPr>
              <a:t>Soli a jejich chemické vlastnosti</a:t>
            </a:r>
            <a:endParaRPr lang="cs-CZ" sz="4800" dirty="0" smtClean="0">
              <a:solidFill>
                <a:schemeClr val="bg1"/>
              </a:solidFill>
            </a:endParaRP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323850" y="2132856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Soli jsou chemické sloučeniny, které se skládají </a:t>
            </a:r>
          </a:p>
          <a:p>
            <a:r>
              <a:rPr lang="cs-CZ" sz="2400" b="1" i="1" dirty="0" smtClean="0">
                <a:latin typeface="Constantia" pitchFamily="18" charset="0"/>
              </a:rPr>
              <a:t>z kationtu a aniontu, ale jako celek je sůl </a:t>
            </a:r>
            <a:r>
              <a:rPr lang="cs-CZ" sz="2400" b="1" i="1" dirty="0" err="1" smtClean="0">
                <a:latin typeface="Constantia" pitchFamily="18" charset="0"/>
              </a:rPr>
              <a:t>elektroneutrální</a:t>
            </a:r>
            <a:r>
              <a:rPr lang="cs-CZ" sz="2400" b="1" i="1" dirty="0" smtClean="0">
                <a:latin typeface="Constantia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sp>
        <p:nvSpPr>
          <p:cNvPr id="16390" name="TextovéPole 8"/>
          <p:cNvSpPr txBox="1">
            <a:spLocks noChangeArrowheads="1"/>
          </p:cNvSpPr>
          <p:nvPr/>
        </p:nvSpPr>
        <p:spPr bwMode="auto">
          <a:xfrm>
            <a:off x="323528" y="836712"/>
            <a:ext cx="882047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3200" b="1" dirty="0" smtClean="0">
                <a:latin typeface="Constantia" pitchFamily="18" charset="0"/>
              </a:rPr>
              <a:t>Charakteristické chemické vlastnosti solí</a:t>
            </a:r>
            <a:endParaRPr lang="cs-CZ" sz="3200" b="1" dirty="0">
              <a:latin typeface="Constantia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323528" y="1556792"/>
            <a:ext cx="734481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Definujte co jsou to soli: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395536" y="3068960"/>
            <a:ext cx="742520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Napište název a vzorec nejznámější soli a ve vzorci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vyznačte kation a anion: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476250" y="4005064"/>
            <a:ext cx="85693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Constantia" pitchFamily="18" charset="0"/>
              </a:rPr>
              <a:t> </a:t>
            </a:r>
            <a:r>
              <a:rPr lang="cs-CZ" sz="2400" b="1" i="1" dirty="0" smtClean="0">
                <a:latin typeface="Constantia" pitchFamily="18" charset="0"/>
              </a:rPr>
              <a:t>Nejznámější solí je sůl kuchyňská, chemickým názvem </a:t>
            </a:r>
            <a:r>
              <a:rPr lang="cs-CZ" sz="2400" b="1" i="1" dirty="0" smtClean="0">
                <a:solidFill>
                  <a:srgbClr val="7030A0"/>
                </a:solidFill>
                <a:latin typeface="Constantia" pitchFamily="18" charset="0"/>
              </a:rPr>
              <a:t>chlorid sodný.</a:t>
            </a:r>
            <a:endParaRPr lang="cs-CZ" sz="2400" b="1" i="1" dirty="0">
              <a:solidFill>
                <a:srgbClr val="7030A0"/>
              </a:solidFill>
              <a:latin typeface="Constantia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43025" y="4797152"/>
            <a:ext cx="6324600" cy="1872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9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8" y="4293096"/>
            <a:ext cx="85857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Elektrický proud vedou rovněž tzv. taveniny solí, což je kapalné skupenství solí, které vzniká při tavení solí za vysoké teploty.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>
            <a:spLocks noChangeArrowheads="1"/>
          </p:cNvSpPr>
          <p:nvPr/>
        </p:nvSpPr>
        <p:spPr bwMode="auto">
          <a:xfrm>
            <a:off x="323528" y="5229200"/>
            <a:ext cx="87381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 u vodných roztoků solí, tak u tavenin solí je elektrická vodivost způsobena </a:t>
            </a:r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volnou pohyblivostí iontů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které tak mohou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usměrněně přenášet elektrický náboj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3068960"/>
            <a:ext cx="8568952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Soli jsou v čistém stavu a v pevném skupenství elektricky nevodivé, ale po rozpuštění ve vodě, se vzniklý roztok stává elektricky vodivým.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51520" y="2492896"/>
            <a:ext cx="88924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Jaká je elektrická vodivost solí ?</a:t>
            </a: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8" y="1700808"/>
            <a:ext cx="8722047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Soli jsou pevné krystalické látky, mohou být různě barevné.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475928" y="764704"/>
            <a:ext cx="734481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Popište charakteristické fyzikální vlastnosti solí 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a jejich vnější vzhled: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obsah 4"/>
          <p:cNvSpPr txBox="1">
            <a:spLocks noGrp="1"/>
          </p:cNvSpPr>
          <p:nvPr>
            <p:ph idx="1"/>
          </p:nvPr>
        </p:nvSpPr>
        <p:spPr>
          <a:xfrm>
            <a:off x="251520" y="692696"/>
            <a:ext cx="843528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</a:t>
            </a:r>
            <a:r>
              <a:rPr lang="cs-CZ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Na které skupiny dělíme anorganické soli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?</a:t>
            </a:r>
          </a:p>
        </p:txBody>
      </p:sp>
      <p:sp>
        <p:nvSpPr>
          <p:cNvPr id="6" name="TextovéPole 5"/>
          <p:cNvSpPr txBox="1">
            <a:spLocks noChangeArrowheads="1"/>
          </p:cNvSpPr>
          <p:nvPr/>
        </p:nvSpPr>
        <p:spPr bwMode="auto">
          <a:xfrm>
            <a:off x="395536" y="1196752"/>
            <a:ext cx="82089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1. tzv. BEZKYSLÍKATÉ SOLI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95536" y="2204864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charakteristiku a příklady </a:t>
            </a:r>
            <a:r>
              <a:rPr lang="cs-CZ" sz="2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bezkyslíkatých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solí: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95536" y="2708920"/>
            <a:ext cx="8361311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Jejich anionty jsou odvozeny od bezkyslíkatých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halogenovodíkových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kyselin, charakteristickým znakem těchto solí je, že jsou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dvouprvkové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95536" y="1628800"/>
            <a:ext cx="83613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sz="2400" b="1" i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2. tzv. KYSLÍKATÉ SOLI</a:t>
            </a:r>
            <a:endParaRPr lang="cs-CZ" sz="2400" b="1" i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3861048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Příkladem bezkyslíkatých solí jsou: bromid draselný –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KBr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chlorid hořečnatý -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MgCl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jodid </a:t>
            </a:r>
            <a:r>
              <a:rPr lang="cs-CZ" sz="2400" b="1" i="1" dirty="0" err="1" smtClean="0">
                <a:latin typeface="Times New Roman" pitchFamily="18" charset="0"/>
                <a:cs typeface="Times New Roman" pitchFamily="18" charset="0"/>
              </a:rPr>
              <a:t>olovičitý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PbI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a další.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251520" y="4797152"/>
            <a:ext cx="886536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? Se kterou skupinou anorganických sloučenin jsou bezkyslíkaté anorganické soli totožné ?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95536" y="5733256"/>
            <a:ext cx="86661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Bezkyslíkaté anorganické soli jsou totožné </a:t>
            </a:r>
            <a:r>
              <a:rPr lang="cs-CZ" sz="2400" b="1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 halogenidy.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2" grpId="0"/>
      <p:bldP spid="14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395536" y="836712"/>
            <a:ext cx="856895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charakteristiku a příklady </a:t>
            </a:r>
            <a:r>
              <a:rPr lang="cs-CZ" sz="2600" b="1" dirty="0" smtClean="0">
                <a:solidFill>
                  <a:srgbClr val="0070C0"/>
                </a:solidFill>
                <a:latin typeface="Times New Roman"/>
                <a:cs typeface="Times New Roman"/>
              </a:rPr>
              <a:t>kyslíkatých</a:t>
            </a: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 solí: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323528" y="1484784"/>
            <a:ext cx="8433319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Jejich anionty jsou odvozeny od kyslíkatých anorganických kyselin. Charakteristickým znakem těchto solí je, že jsou </a:t>
            </a:r>
            <a:r>
              <a:rPr lang="cs-CZ" sz="2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tříprvkové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cs-CZ" sz="2400" b="1" i="1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395536" y="2780928"/>
            <a:ext cx="85137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Jako příklad kyslíkatých solí lze uvést: uhličitan vápenatý –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CaCO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dusičnan sodný –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NaNO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, síran sodný –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Na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 další.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23528" y="3789040"/>
            <a:ext cx="879336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Uveďte a vysvětlete způsoby (možnosti) jak mohou vznikat</a:t>
            </a:r>
          </a:p>
          <a:p>
            <a:pPr marL="274320" indent="-274320" fontAlgn="auto"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cs-CZ" sz="2600" b="1" dirty="0" smtClean="0">
                <a:solidFill>
                  <a:schemeClr val="accent5">
                    <a:lumMod val="50000"/>
                  </a:schemeClr>
                </a:solidFill>
                <a:latin typeface="Times New Roman"/>
                <a:cs typeface="Times New Roman"/>
              </a:rPr>
              <a:t>soli:</a:t>
            </a:r>
          </a:p>
        </p:txBody>
      </p:sp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9" y="4581128"/>
            <a:ext cx="871296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kyseliny a hydroxidu (tzv. neutralizací):</a:t>
            </a:r>
          </a:p>
          <a:p>
            <a:pPr marL="457200" indent="-457200" algn="ctr"/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HCl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+  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NaCl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H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529" y="5733256"/>
            <a:ext cx="820891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2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kovu s nekovem:</a:t>
            </a:r>
          </a:p>
          <a:p>
            <a:pPr marL="457200" indent="-457200" algn="ctr"/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 K   +   Cl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2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KCl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4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ovéPole 9"/>
          <p:cNvSpPr txBox="1">
            <a:spLocks noChangeArrowheads="1"/>
          </p:cNvSpPr>
          <p:nvPr/>
        </p:nvSpPr>
        <p:spPr bwMode="auto">
          <a:xfrm>
            <a:off x="323528" y="1268760"/>
            <a:ext cx="964907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3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kovu s kyselinou:</a:t>
            </a:r>
          </a:p>
          <a:p>
            <a:pPr marL="457200" indent="-457200" algn="ctr"/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Zn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+   2 HNO</a:t>
            </a:r>
            <a:r>
              <a:rPr lang="cs-CZ" sz="2400" b="1" i="1" baseline="-250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Zn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(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H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ovéPole 12"/>
          <p:cNvSpPr txBox="1">
            <a:spLocks noChangeArrowheads="1"/>
          </p:cNvSpPr>
          <p:nvPr/>
        </p:nvSpPr>
        <p:spPr bwMode="auto">
          <a:xfrm>
            <a:off x="323528" y="2492896"/>
            <a:ext cx="95770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4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hydroxidu s kyselinotvorným oxidem:</a:t>
            </a:r>
          </a:p>
          <a:p>
            <a:pPr marL="457200" indent="-457200" algn="ctr"/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 KOH   +   CO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K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CO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H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>
            <a:spLocks noChangeArrowheads="1"/>
          </p:cNvSpPr>
          <p:nvPr/>
        </p:nvSpPr>
        <p:spPr bwMode="auto">
          <a:xfrm>
            <a:off x="323528" y="3501008"/>
            <a:ext cx="9505056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>
              <a:buFont typeface="+mj-lt"/>
              <a:buAutoNum type="arabicParenR" startAt="5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kyseliny se zásadotvorným oxidem:</a:t>
            </a:r>
          </a:p>
          <a:p>
            <a:pPr marL="457200" indent="-457200" algn="ctr"/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H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Ca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+   H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2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O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ovéPole 11"/>
          <p:cNvSpPr txBox="1">
            <a:spLocks noChangeArrowheads="1"/>
          </p:cNvSpPr>
          <p:nvPr/>
        </p:nvSpPr>
        <p:spPr bwMode="auto">
          <a:xfrm>
            <a:off x="323529" y="4581128"/>
            <a:ext cx="8280919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ctr">
              <a:buFont typeface="+mj-lt"/>
              <a:buAutoNum type="arabicParenR" startAt="6"/>
            </a:pPr>
            <a:r>
              <a:rPr lang="cs-CZ" sz="2400" b="1" i="1" dirty="0" smtClean="0">
                <a:latin typeface="Times New Roman" pitchFamily="18" charset="0"/>
                <a:cs typeface="Times New Roman" pitchFamily="18" charset="0"/>
              </a:rPr>
              <a:t> Reakcí kyselinotvorného oxidu se zásadotvorným oxidem:      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+   </a:t>
            </a:r>
            <a:r>
              <a:rPr lang="cs-CZ" sz="2400" b="1" i="1" dirty="0" err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CaO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   CaCO</a:t>
            </a:r>
            <a:r>
              <a:rPr lang="cs-CZ" sz="2400" b="1" i="1" baseline="-25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3</a:t>
            </a:r>
            <a:r>
              <a:rPr lang="cs-CZ" sz="2400" b="1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  <a:sym typeface="Symbol"/>
              </a:rPr>
              <a:t>     </a:t>
            </a:r>
            <a:endParaRPr lang="cs-CZ" sz="2400" b="1" i="1" dirty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92688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Citace:</a:t>
            </a:r>
          </a:p>
          <a:p>
            <a:pPr>
              <a:buNone/>
            </a:pPr>
            <a:r>
              <a:rPr lang="cs-CZ" sz="2400" dirty="0" smtClean="0"/>
              <a:t>VACÍK, Jiří. </a:t>
            </a:r>
            <a:r>
              <a:rPr lang="cs-CZ" sz="2400" i="1" dirty="0" smtClean="0"/>
              <a:t>Přehled středoškolské chemie</a:t>
            </a:r>
            <a:r>
              <a:rPr lang="cs-CZ" sz="2400" dirty="0" smtClean="0"/>
              <a:t>. 1. </a:t>
            </a:r>
            <a:r>
              <a:rPr lang="cs-CZ" sz="2400" dirty="0" err="1" smtClean="0"/>
              <a:t>vyd</a:t>
            </a:r>
            <a:r>
              <a:rPr lang="cs-CZ" sz="2400" dirty="0" smtClean="0"/>
              <a:t>. Praha: Státní pedagogické nakladatelství, 1990, 365 s. Kostka. ISBN 80-042-2463-6.</a:t>
            </a:r>
          </a:p>
          <a:p>
            <a:pPr>
              <a:buNone/>
            </a:pPr>
            <a:endParaRPr lang="cs-CZ" sz="2400" i="1" dirty="0" smtClean="0"/>
          </a:p>
          <a:p>
            <a:pPr>
              <a:buNone/>
            </a:pPr>
            <a:r>
              <a:rPr lang="en-US" sz="2400" i="1" dirty="0" smtClean="0"/>
              <a:t>Wikipedia: the free encyclopedia</a:t>
            </a:r>
            <a:r>
              <a:rPr lang="en-US" sz="2400" dirty="0" smtClean="0"/>
              <a:t> [online]. Creative Commons. San Francisco (CA): Wikimedia Foundation, 2001- [cit. 2013-01-10]. </a:t>
            </a:r>
            <a:r>
              <a:rPr lang="en-US" sz="2400" dirty="0" err="1" smtClean="0"/>
              <a:t>Dostupné</a:t>
            </a:r>
            <a:r>
              <a:rPr lang="en-US" sz="2400" dirty="0" smtClean="0"/>
              <a:t> z: http://cs.wikipedia.org/wiki/Soli</a:t>
            </a:r>
            <a:endParaRPr lang="cs-CZ" sz="2400" dirty="0" smtClean="0"/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r>
              <a:rPr lang="cs-CZ" sz="2400" dirty="0" smtClean="0"/>
              <a:t>ADAMKOVIČ, Emil, Věra HOFMANNOVÁ, Václav PUMPR, Tibor ŠRAMKO a Otto TOMEČEK. </a:t>
            </a:r>
            <a:r>
              <a:rPr lang="cs-CZ" sz="2400" i="1" dirty="0" smtClean="0"/>
              <a:t>Chemie pro 7. ročník základní školy</a:t>
            </a:r>
            <a:r>
              <a:rPr lang="cs-CZ" sz="2400" dirty="0" smtClean="0"/>
              <a:t>. Praha: Státní pedagogické nakladatelství, 1982.</a:t>
            </a:r>
          </a:p>
          <a:p>
            <a:pPr>
              <a:buNone/>
            </a:pPr>
            <a:endParaRPr lang="cs-CZ" sz="2400" dirty="0" smtClean="0"/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cs-CZ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272</TotalTime>
  <Words>500</Words>
  <Application>Microsoft Office PowerPoint</Application>
  <PresentationFormat>Předvádění na obrazovce (4:3)</PresentationFormat>
  <Paragraphs>48</Paragraphs>
  <Slides>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Tok</vt:lpstr>
      <vt:lpstr> Soli a jejich chemické vlastnosti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Soli a jejich chemické vlastnosti</dc:title>
  <dc:creator>Ptacek</dc:creator>
  <cp:lastModifiedBy>Ptacek</cp:lastModifiedBy>
  <cp:revision>29</cp:revision>
  <dcterms:created xsi:type="dcterms:W3CDTF">2013-01-10T13:04:16Z</dcterms:created>
  <dcterms:modified xsi:type="dcterms:W3CDTF">2015-02-26T09:34:35Z</dcterms:modified>
</cp:coreProperties>
</file>