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65" r:id="rId2"/>
    <p:sldId id="257" r:id="rId3"/>
    <p:sldId id="259" r:id="rId4"/>
    <p:sldId id="260" r:id="rId5"/>
    <p:sldId id="258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140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BBABAF-EE38-43BF-B905-088BFDBC0E1F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512CA9-1402-42C6-8380-FC03C4C17C3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8FA8470-EEA3-4266-B11F-1DCFDD62A891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800" dirty="0" smtClean="0">
                <a:solidFill>
                  <a:schemeClr val="bg1"/>
                </a:solidFill>
              </a:rPr>
              <a:t>Základní chemické pojmy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CHEMIE – ZÁKLADNÍ POJMY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1256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sz="48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cs-CZ" sz="30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Čím se zabývá CHEMIE </a:t>
            </a:r>
            <a:r>
              <a:rPr lang="cs-CZ" sz="48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</a:t>
            </a:r>
          </a:p>
          <a:p>
            <a:pPr>
              <a:buBlip>
                <a:blip r:embed="rId4"/>
              </a:buBlip>
            </a:pPr>
            <a:endParaRPr lang="cs-CZ" sz="2800" b="1" i="1" dirty="0" smtClean="0"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sz="48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cs-CZ" sz="30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Co je chemická látka</a:t>
            </a:r>
            <a:r>
              <a:rPr lang="cs-CZ" sz="48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</a:t>
            </a:r>
          </a:p>
          <a:p>
            <a:pPr>
              <a:buNone/>
            </a:pPr>
            <a:endParaRPr lang="cs-CZ" sz="48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sz="2800" b="1" i="1" dirty="0" smtClean="0">
              <a:latin typeface="Times New Roman"/>
              <a:cs typeface="Times New Roman"/>
            </a:endParaRPr>
          </a:p>
          <a:p>
            <a:pPr>
              <a:buBlip>
                <a:blip r:embed="rId4"/>
              </a:buBlip>
            </a:pPr>
            <a:r>
              <a:rPr lang="cs-CZ" sz="2800" b="1" i="1" dirty="0" smtClean="0">
                <a:latin typeface="Times New Roman"/>
                <a:cs typeface="Times New Roman"/>
              </a:rPr>
              <a:t>Může být tvořena těmito částicemi:</a:t>
            </a:r>
          </a:p>
          <a:p>
            <a:pPr>
              <a:buBlip>
                <a:blip r:embed="rId4"/>
              </a:buBlip>
            </a:pPr>
            <a:endParaRPr lang="cs-CZ" sz="2800" b="1" i="1" dirty="0" smtClean="0">
              <a:latin typeface="Times New Roman"/>
              <a:cs typeface="Times New Roman"/>
            </a:endParaRPr>
          </a:p>
          <a:p>
            <a:pPr>
              <a:buNone/>
            </a:pPr>
            <a:endParaRPr lang="cs-CZ" sz="2800" b="1" i="1" dirty="0" smtClean="0">
              <a:latin typeface="Times New Roman"/>
              <a:cs typeface="Times New Roman"/>
            </a:endParaRPr>
          </a:p>
          <a:p>
            <a:pPr>
              <a:buBlip>
                <a:blip r:embed="rId4"/>
              </a:buBlip>
            </a:pPr>
            <a:endParaRPr lang="cs-CZ" sz="2800" b="1" i="1" dirty="0" smtClean="0">
              <a:latin typeface="Times New Roman"/>
              <a:cs typeface="Times New Roman"/>
            </a:endParaRPr>
          </a:p>
          <a:p>
            <a:pPr>
              <a:buBlip>
                <a:blip r:embed="rId4"/>
              </a:buBlip>
            </a:pPr>
            <a:r>
              <a:rPr lang="cs-CZ" sz="2800" b="1" i="1" dirty="0" smtClean="0">
                <a:latin typeface="Times New Roman"/>
                <a:cs typeface="Times New Roman"/>
              </a:rPr>
              <a:t>Má přesně dané hodnoty svých fyzikálních veličin (hustotu, teplotu tání, teplotu varu…) </a:t>
            </a:r>
          </a:p>
          <a:p>
            <a:pPr>
              <a:buBlip>
                <a:blip r:embed="rId4"/>
              </a:buBlip>
            </a:pPr>
            <a:endParaRPr lang="cs-CZ" b="1" i="1" dirty="0" smtClean="0">
              <a:latin typeface="Times New Roman"/>
              <a:cs typeface="Times New Roman"/>
            </a:endParaRPr>
          </a:p>
          <a:p>
            <a:pPr>
              <a:buNone/>
            </a:pPr>
            <a:endParaRPr lang="cs-CZ" sz="40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sz="40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latin typeface="Times New Roman"/>
              <a:cs typeface="Times New Roman"/>
            </a:endParaRPr>
          </a:p>
          <a:p>
            <a:endParaRPr lang="cs-CZ" sz="44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endParaRPr lang="cs-CZ" sz="4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67544" y="2151440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4"/>
              </a:buBlip>
            </a:pPr>
            <a:r>
              <a:rPr lang="cs-CZ" sz="2400" b="1" i="1" dirty="0" smtClean="0">
                <a:latin typeface="Times New Roman"/>
                <a:cs typeface="Times New Roman"/>
              </a:rPr>
              <a:t> Zkoumá látky   </a:t>
            </a:r>
            <a:r>
              <a:rPr lang="cs-CZ" sz="2400" b="1" i="1" dirty="0" smtClean="0">
                <a:latin typeface="Times New Roman"/>
                <a:cs typeface="Times New Roman"/>
                <a:sym typeface="Symbol"/>
              </a:rPr>
              <a:t></a:t>
            </a:r>
            <a:r>
              <a:rPr lang="cs-CZ" sz="2400" b="1" i="1" dirty="0" smtClean="0">
                <a:latin typeface="Times New Roman"/>
                <a:cs typeface="Times New Roman"/>
              </a:rPr>
              <a:t>   jejich složení a jejich přeměny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9552" y="3140969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4"/>
              </a:buBlip>
            </a:pPr>
            <a:r>
              <a:rPr lang="cs-CZ" sz="2400" b="1" i="1" dirty="0" smtClean="0">
                <a:latin typeface="Times New Roman"/>
                <a:cs typeface="Times New Roman"/>
              </a:rPr>
              <a:t> Hmota, která má v každé své části stejné chemické složení   </a:t>
            </a:r>
            <a:r>
              <a:rPr lang="cs-CZ" sz="2400" b="1" i="1" dirty="0" smtClean="0">
                <a:latin typeface="Times New Roman"/>
                <a:cs typeface="Times New Roman"/>
                <a:sym typeface="Symbol"/>
              </a:rPr>
              <a:t></a:t>
            </a:r>
            <a:r>
              <a:rPr lang="cs-CZ" sz="2400" b="1" i="1" dirty="0" smtClean="0">
                <a:latin typeface="Times New Roman"/>
                <a:cs typeface="Times New Roman"/>
              </a:rPr>
              <a:t>   jež lze vyjádřit chemickým vzorcem</a:t>
            </a:r>
          </a:p>
        </p:txBody>
      </p:sp>
      <p:sp>
        <p:nvSpPr>
          <p:cNvPr id="7" name="TextovéPole 6"/>
          <p:cNvSpPr txBox="1"/>
          <p:nvPr/>
        </p:nvSpPr>
        <p:spPr>
          <a:xfrm flipH="1">
            <a:off x="611560" y="4653136"/>
            <a:ext cx="59046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5"/>
              </a:buBlip>
            </a:pP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Atomy (železo – </a:t>
            </a:r>
            <a:r>
              <a:rPr lang="cs-CZ" sz="2400" b="1" i="1" dirty="0" err="1" smtClean="0">
                <a:solidFill>
                  <a:srgbClr val="0070C0"/>
                </a:solidFill>
                <a:latin typeface="Times New Roman"/>
                <a:cs typeface="Times New Roman"/>
              </a:rPr>
              <a:t>Fe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)</a:t>
            </a:r>
          </a:p>
          <a:p>
            <a:pPr>
              <a:buBlip>
                <a:blip r:embed="rId5"/>
              </a:buBlip>
            </a:pP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Molekulami (voda H</a:t>
            </a:r>
            <a:r>
              <a:rPr lang="cs-CZ" sz="1400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2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O)</a:t>
            </a:r>
          </a:p>
          <a:p>
            <a:pPr>
              <a:buBlip>
                <a:blip r:embed="rId5"/>
              </a:buBlip>
            </a:pP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Ionty (kuchyňská sůl </a:t>
            </a:r>
            <a:r>
              <a:rPr lang="cs-CZ" sz="2400" b="1" i="1" dirty="0" err="1" smtClean="0">
                <a:solidFill>
                  <a:srgbClr val="0070C0"/>
                </a:solidFill>
                <a:latin typeface="Times New Roman"/>
                <a:cs typeface="Times New Roman"/>
              </a:rPr>
              <a:t>NaCl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47928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cs-CZ" b="1" dirty="0" smtClean="0"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sz="112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je chemický prvek ?</a:t>
            </a:r>
          </a:p>
          <a:p>
            <a:pPr>
              <a:buNone/>
            </a:pPr>
            <a:endParaRPr lang="cs-CZ" sz="110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sz="110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Blip>
                <a:blip r:embed="rId3"/>
              </a:buBlip>
            </a:pPr>
            <a:r>
              <a:rPr lang="cs-CZ" sz="9600" b="1" i="1" dirty="0" smtClean="0">
                <a:latin typeface="Times New Roman"/>
                <a:cs typeface="Times New Roman"/>
                <a:sym typeface="Symbol"/>
              </a:rPr>
              <a:t>Např.: </a:t>
            </a:r>
            <a:r>
              <a:rPr lang="cs-CZ" sz="6400" b="1" i="1" dirty="0" smtClean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1</a:t>
            </a:r>
            <a:r>
              <a:rPr lang="cs-CZ" sz="9600" b="1" i="1" dirty="0" smtClean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H, </a:t>
            </a:r>
            <a:r>
              <a:rPr lang="cs-CZ" sz="7200" b="1" i="1" dirty="0" smtClean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6</a:t>
            </a:r>
            <a:r>
              <a:rPr lang="cs-CZ" sz="9600" b="1" i="1" dirty="0" smtClean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C, </a:t>
            </a:r>
            <a:r>
              <a:rPr lang="cs-CZ" sz="7200" b="1" i="1" dirty="0" smtClean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8</a:t>
            </a:r>
            <a:r>
              <a:rPr lang="cs-CZ" sz="9600" b="1" i="1" dirty="0" smtClean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O…</a:t>
            </a:r>
          </a:p>
          <a:p>
            <a:pPr>
              <a:buNone/>
            </a:pPr>
            <a:endParaRPr lang="cs-CZ" sz="9600" b="1" i="1" dirty="0" smtClean="0">
              <a:solidFill>
                <a:srgbClr val="0070C0"/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sz="112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je chemická sloučenina ?</a:t>
            </a:r>
          </a:p>
          <a:p>
            <a:pPr>
              <a:buNone/>
            </a:pPr>
            <a:endParaRPr lang="cs-CZ" sz="110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sz="110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Blip>
                <a:blip r:embed="rId3"/>
              </a:buBlip>
            </a:pPr>
            <a:r>
              <a:rPr lang="cs-CZ" sz="9600" b="1" i="1" dirty="0" smtClean="0">
                <a:latin typeface="Times New Roman"/>
                <a:cs typeface="Times New Roman"/>
              </a:rPr>
              <a:t>Např.: </a:t>
            </a:r>
            <a:r>
              <a:rPr lang="cs-CZ" sz="9600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H</a:t>
            </a:r>
            <a:r>
              <a:rPr lang="cs-CZ" sz="7200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2</a:t>
            </a:r>
            <a:r>
              <a:rPr lang="cs-CZ" sz="9600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O, NH</a:t>
            </a:r>
            <a:r>
              <a:rPr lang="cs-CZ" sz="7200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3</a:t>
            </a:r>
            <a:r>
              <a:rPr lang="cs-CZ" sz="9600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, CH</a:t>
            </a:r>
            <a:r>
              <a:rPr lang="cs-CZ" sz="7200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4</a:t>
            </a:r>
            <a:r>
              <a:rPr lang="cs-CZ" sz="9600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 …</a:t>
            </a:r>
          </a:p>
          <a:p>
            <a:pPr>
              <a:buNone/>
            </a:pPr>
            <a:endParaRPr lang="cs-CZ" sz="112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sz="112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je chemická reakce ?</a:t>
            </a:r>
          </a:p>
          <a:p>
            <a:pPr>
              <a:buNone/>
            </a:pPr>
            <a:endParaRPr lang="cs-CZ" sz="112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Blip>
                <a:blip r:embed="rId3"/>
              </a:buBlip>
            </a:pPr>
            <a:r>
              <a:rPr lang="cs-CZ" sz="9600" b="1" i="1" dirty="0" smtClean="0">
                <a:latin typeface="Times New Roman"/>
                <a:cs typeface="Times New Roman"/>
              </a:rPr>
              <a:t>Např.: </a:t>
            </a:r>
            <a:r>
              <a:rPr lang="cs-CZ" sz="9600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hoření dřeva, rezivění železa, žluknutí másla …</a:t>
            </a:r>
          </a:p>
          <a:p>
            <a:pPr>
              <a:buBlip>
                <a:blip r:embed="rId3"/>
              </a:buBlip>
            </a:pPr>
            <a:r>
              <a:rPr lang="cs-CZ" sz="9600" b="1" i="1" dirty="0" smtClean="0">
                <a:latin typeface="Times New Roman"/>
                <a:cs typeface="Times New Roman"/>
              </a:rPr>
              <a:t>Každou chemickou reakci lze vyjádřit chemickou rovnicí </a:t>
            </a:r>
          </a:p>
          <a:p>
            <a:pPr>
              <a:buBlip>
                <a:blip r:embed="rId3"/>
              </a:buBlip>
            </a:pPr>
            <a:r>
              <a:rPr lang="cs-CZ" sz="9600" b="1" i="1" dirty="0" smtClean="0">
                <a:latin typeface="Times New Roman"/>
                <a:cs typeface="Times New Roman"/>
              </a:rPr>
              <a:t>Např.:   </a:t>
            </a:r>
            <a:r>
              <a:rPr lang="cs-CZ" sz="9600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H2   +   ½ O2    </a:t>
            </a:r>
            <a:r>
              <a:rPr lang="cs-CZ" sz="9600" b="1" i="1" dirty="0" smtClean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    H2O</a:t>
            </a:r>
            <a:r>
              <a:rPr lang="cs-CZ" sz="9600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   </a:t>
            </a:r>
          </a:p>
          <a:p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67544" y="1052737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/>
                <a:cs typeface="Times New Roman"/>
              </a:rPr>
              <a:t> Látka tvořená pouze stejnými atomy   </a:t>
            </a:r>
            <a:r>
              <a:rPr lang="cs-CZ" sz="2400" b="1" i="1" dirty="0" smtClean="0">
                <a:latin typeface="Times New Roman"/>
                <a:cs typeface="Times New Roman"/>
                <a:sym typeface="Symbol"/>
              </a:rPr>
              <a:t>    se stejným protonovým číslem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67544" y="3068960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b="1" i="1" dirty="0" smtClean="0">
                <a:latin typeface="Times New Roman"/>
                <a:cs typeface="Times New Roman"/>
              </a:rPr>
              <a:t> </a:t>
            </a:r>
            <a:r>
              <a:rPr lang="cs-CZ" sz="2400" b="1" i="1" dirty="0" smtClean="0">
                <a:latin typeface="Times New Roman"/>
                <a:cs typeface="Times New Roman"/>
              </a:rPr>
              <a:t>Látka tvořená stejnými molekulami  </a:t>
            </a:r>
            <a:r>
              <a:rPr lang="cs-CZ" sz="2400" b="1" i="1" dirty="0" smtClean="0">
                <a:latin typeface="Times New Roman"/>
                <a:cs typeface="Times New Roman"/>
                <a:sym typeface="Symbol"/>
              </a:rPr>
              <a:t>   </a:t>
            </a:r>
            <a:r>
              <a:rPr lang="cs-CZ" sz="2400" b="1" i="1" dirty="0" smtClean="0">
                <a:latin typeface="Times New Roman"/>
                <a:cs typeface="Times New Roman"/>
              </a:rPr>
              <a:t>složenými ze dvou nebo více různých prvků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67544" y="5157192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/>
                <a:cs typeface="Times New Roman"/>
              </a:rPr>
              <a:t> Děj, při kterém se mění chemické složení látky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44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</a:t>
            </a: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Co jsou to chemické vlastnosti látek </a:t>
            </a:r>
            <a:r>
              <a:rPr lang="cs-CZ" sz="44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</a:t>
            </a:r>
          </a:p>
          <a:p>
            <a:pPr>
              <a:buBlip>
                <a:blip r:embed="rId3"/>
              </a:buBlip>
            </a:pPr>
            <a:endParaRPr lang="cs-CZ" b="1" i="1" dirty="0" smtClean="0">
              <a:latin typeface="Times New Roman"/>
              <a:cs typeface="Times New Roman"/>
            </a:endParaRPr>
          </a:p>
          <a:p>
            <a:pPr>
              <a:buBlip>
                <a:blip r:embed="rId3"/>
              </a:buBlip>
            </a:pPr>
            <a:endParaRPr lang="cs-CZ" b="1" i="1" dirty="0" smtClean="0">
              <a:latin typeface="Times New Roman"/>
              <a:cs typeface="Times New Roman"/>
            </a:endParaRPr>
          </a:p>
          <a:p>
            <a:pPr>
              <a:buBlip>
                <a:blip r:embed="rId3"/>
              </a:buBlip>
            </a:pPr>
            <a:r>
              <a:rPr lang="cs-CZ" b="1" i="1" dirty="0" smtClean="0">
                <a:latin typeface="Times New Roman"/>
                <a:cs typeface="Times New Roman"/>
              </a:rPr>
              <a:t>Např.: </a:t>
            </a:r>
            <a:r>
              <a:rPr lang="cs-CZ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oxidační vlastnosti, redukční vlastnosti…</a:t>
            </a:r>
          </a:p>
          <a:p>
            <a:pPr>
              <a:buNone/>
            </a:pPr>
            <a:r>
              <a:rPr lang="cs-CZ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cs-CZ" sz="44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</a:t>
            </a:r>
            <a:r>
              <a:rPr lang="cs-CZ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Co jsou to fyzikální vlastnosti látek </a:t>
            </a:r>
            <a:r>
              <a:rPr lang="cs-CZ" sz="44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</a:t>
            </a:r>
          </a:p>
          <a:p>
            <a:pPr>
              <a:buNone/>
            </a:pPr>
            <a:endParaRPr lang="cs-CZ" sz="44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Blip>
                <a:blip r:embed="rId3"/>
              </a:buBlip>
            </a:pPr>
            <a:r>
              <a:rPr lang="cs-CZ" b="1" i="1" dirty="0" smtClean="0">
                <a:latin typeface="Times New Roman"/>
                <a:cs typeface="Times New Roman"/>
              </a:rPr>
              <a:t>Fyzikálním vlastnostem přiřazujeme fyzikální veličiny a veličinám příslušné měřicí jednotky 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67544" y="1628801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/>
                <a:cs typeface="Times New Roman"/>
              </a:rPr>
              <a:t> Charakterizují změnu chemického složení látky při chemické reakci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67544" y="3861048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/>
                <a:cs typeface="Times New Roman"/>
              </a:rPr>
              <a:t> Charakterizují fyzikální děje, při kterých se nemění chemické složení látek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44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</a:t>
            </a: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K čemu slouží periodická soustava prvků </a:t>
            </a:r>
            <a:r>
              <a:rPr lang="cs-CZ" sz="44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</a:t>
            </a:r>
          </a:p>
          <a:p>
            <a:pPr>
              <a:buBlip>
                <a:blip r:embed="rId4"/>
              </a:buBlip>
            </a:pPr>
            <a:endParaRPr lang="cs-CZ" b="1" i="1" dirty="0" smtClean="0"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sz="40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</a:t>
            </a: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Jak zní </a:t>
            </a: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  <a:sym typeface="Symbol"/>
              </a:rPr>
              <a:t>Mendělejevův periodický zákon</a:t>
            </a: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cs-CZ" sz="44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</a:t>
            </a:r>
          </a:p>
          <a:p>
            <a:pPr>
              <a:buBlip>
                <a:blip r:embed="rId4"/>
              </a:buBlip>
            </a:pPr>
            <a:endParaRPr lang="cs-CZ" b="1" i="1" dirty="0" smtClean="0">
              <a:latin typeface="Times New Roman"/>
              <a:cs typeface="Times New Roman"/>
              <a:sym typeface="Symbol"/>
            </a:endParaRPr>
          </a:p>
          <a:p>
            <a:pPr>
              <a:buBlip>
                <a:blip r:embed="rId4"/>
              </a:buBlip>
            </a:pPr>
            <a:endParaRPr lang="cs-CZ" b="1" i="1" dirty="0" smtClean="0">
              <a:latin typeface="Times New Roman"/>
              <a:cs typeface="Times New Roman"/>
              <a:sym typeface="Symbol"/>
            </a:endParaRPr>
          </a:p>
          <a:p>
            <a:pPr>
              <a:buBlip>
                <a:blip r:embed="rId4"/>
              </a:buBlip>
            </a:pPr>
            <a:endParaRPr lang="cs-CZ" b="1" i="1" dirty="0" smtClean="0">
              <a:latin typeface="Times New Roman"/>
              <a:cs typeface="Times New Roman"/>
              <a:sym typeface="Symbol"/>
            </a:endParaRPr>
          </a:p>
          <a:p>
            <a:pPr>
              <a:buBlip>
                <a:blip r:embed="rId4"/>
              </a:buBlip>
            </a:pPr>
            <a:r>
              <a:rPr lang="cs-CZ" b="1" i="1" dirty="0" smtClean="0">
                <a:latin typeface="Times New Roman"/>
                <a:cs typeface="Times New Roman"/>
                <a:sym typeface="Symbol"/>
              </a:rPr>
              <a:t>Řádky nazýváme </a:t>
            </a:r>
          </a:p>
          <a:p>
            <a:pPr>
              <a:buBlip>
                <a:blip r:embed="rId4"/>
              </a:buBlip>
            </a:pPr>
            <a:r>
              <a:rPr lang="cs-CZ" b="1" i="1" dirty="0" smtClean="0">
                <a:latin typeface="Times New Roman"/>
                <a:cs typeface="Times New Roman"/>
                <a:sym typeface="Symbol"/>
              </a:rPr>
              <a:t>Sloupce nazýváme </a:t>
            </a:r>
          </a:p>
          <a:p>
            <a:pPr>
              <a:buBlip>
                <a:blip r:embed="rId4"/>
              </a:buBlip>
            </a:pPr>
            <a:r>
              <a:rPr lang="cs-CZ" b="1" i="1" dirty="0" smtClean="0">
                <a:latin typeface="Times New Roman"/>
                <a:cs typeface="Times New Roman"/>
                <a:sym typeface="Symbol"/>
              </a:rPr>
              <a:t>V každém sloupci jsou pod sebou umístěny prvky, které mají podobné chemické vlastnosti</a:t>
            </a: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i="1" dirty="0" smtClean="0">
              <a:latin typeface="Times New Roman"/>
              <a:cs typeface="Times New Roman"/>
            </a:endParaRPr>
          </a:p>
          <a:p>
            <a:pPr>
              <a:buNone/>
            </a:pPr>
            <a:endParaRPr lang="cs-CZ" sz="4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1556792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4"/>
              </a:buBlip>
            </a:pPr>
            <a:r>
              <a:rPr lang="cs-CZ" sz="2400" b="1" i="1" dirty="0" smtClean="0">
                <a:latin typeface="Times New Roman"/>
                <a:cs typeface="Times New Roman"/>
              </a:rPr>
              <a:t> Jsou v ní seřazeny chemické prvky </a:t>
            </a:r>
            <a:r>
              <a:rPr lang="cs-CZ" sz="2400" b="1" i="1" dirty="0" smtClean="0">
                <a:latin typeface="Times New Roman"/>
                <a:cs typeface="Times New Roman"/>
                <a:sym typeface="Symbol"/>
              </a:rPr>
              <a:t>   podle hodnoty protonového čísla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9552" y="2924945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4"/>
              </a:buBlip>
            </a:pPr>
            <a:r>
              <a:rPr lang="cs-CZ" sz="2400" b="1" i="1" dirty="0" smtClean="0">
                <a:latin typeface="Times New Roman"/>
                <a:cs typeface="Times New Roman"/>
                <a:sym typeface="Symbol"/>
              </a:rPr>
              <a:t> Chemické vlastnosti prvků závisí na hodnotě jejich protonového čísla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779912" y="4293096"/>
            <a:ext cx="1800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i="1" dirty="0" smtClean="0">
                <a:latin typeface="Times New Roman"/>
                <a:cs typeface="Times New Roman"/>
                <a:sym typeface="Symbol"/>
              </a:rPr>
              <a:t>PERIODY</a:t>
            </a:r>
            <a:endParaRPr lang="cs-CZ" sz="26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1547664" y="18864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3851920" y="4797152"/>
            <a:ext cx="201622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i="1" dirty="0" smtClean="0">
                <a:latin typeface="Times New Roman"/>
                <a:cs typeface="Times New Roman"/>
                <a:sym typeface="Symbol"/>
              </a:rPr>
              <a:t>SKUPINY</a:t>
            </a:r>
            <a:endParaRPr lang="cs-CZ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/>
          </a:bodyPr>
          <a:lstStyle/>
          <a:p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Přehled 7 základních fyzikálních veličin a jejich jednotek</a:t>
            </a:r>
            <a:endParaRPr lang="cs-CZ" sz="26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683568" y="1412776"/>
          <a:ext cx="8229600" cy="51244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4600"/>
                <a:gridCol w="1800200"/>
                <a:gridCol w="1872208"/>
                <a:gridCol w="1440160"/>
                <a:gridCol w="802432"/>
              </a:tblGrid>
              <a:tr h="1132919"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Veličina</a:t>
                      </a:r>
                      <a:r>
                        <a:rPr lang="cs-CZ" baseline="0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cs-CZ" dirty="0" smtClean="0"/>
                        <a:t>Jednotka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1132919">
                <a:tc>
                  <a:txBody>
                    <a:bodyPr/>
                    <a:lstStyle/>
                    <a:p>
                      <a:r>
                        <a:rPr lang="cs-CZ" dirty="0" smtClean="0"/>
                        <a:t>název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značka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název </a:t>
                      </a:r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značka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2858585">
                <a:tc>
                  <a:txBody>
                    <a:bodyPr/>
                    <a:lstStyle/>
                    <a:p>
                      <a:r>
                        <a:rPr lang="cs-CZ" dirty="0" smtClean="0"/>
                        <a:t>délka</a:t>
                      </a:r>
                    </a:p>
                    <a:p>
                      <a:r>
                        <a:rPr lang="cs-CZ" dirty="0" smtClean="0"/>
                        <a:t>hmotnost </a:t>
                      </a:r>
                    </a:p>
                    <a:p>
                      <a:r>
                        <a:rPr lang="cs-CZ" dirty="0" smtClean="0"/>
                        <a:t>čas</a:t>
                      </a:r>
                    </a:p>
                    <a:p>
                      <a:r>
                        <a:rPr lang="cs-CZ" dirty="0" smtClean="0"/>
                        <a:t>elektrický proud</a:t>
                      </a:r>
                    </a:p>
                    <a:p>
                      <a:r>
                        <a:rPr lang="cs-CZ" dirty="0" smtClean="0"/>
                        <a:t>teplota</a:t>
                      </a:r>
                    </a:p>
                    <a:p>
                      <a:r>
                        <a:rPr lang="cs-CZ" dirty="0" smtClean="0"/>
                        <a:t>látkové množství</a:t>
                      </a:r>
                    </a:p>
                    <a:p>
                      <a:r>
                        <a:rPr lang="cs-CZ" dirty="0" smtClean="0"/>
                        <a:t>svítivost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</a:p>
                    <a:p>
                      <a:r>
                        <a:rPr lang="cs-CZ" dirty="0" smtClean="0"/>
                        <a:t>m</a:t>
                      </a:r>
                    </a:p>
                    <a:p>
                      <a:r>
                        <a:rPr lang="cs-CZ" dirty="0" smtClean="0"/>
                        <a:t>t</a:t>
                      </a:r>
                    </a:p>
                    <a:p>
                      <a:r>
                        <a:rPr lang="cs-CZ" dirty="0" smtClean="0"/>
                        <a:t>I</a:t>
                      </a:r>
                    </a:p>
                    <a:p>
                      <a:r>
                        <a:rPr lang="cs-CZ" dirty="0" smtClean="0"/>
                        <a:t>T</a:t>
                      </a:r>
                    </a:p>
                    <a:p>
                      <a:r>
                        <a:rPr lang="cs-CZ" dirty="0" smtClean="0"/>
                        <a:t>n</a:t>
                      </a:r>
                    </a:p>
                    <a:p>
                      <a:r>
                        <a:rPr lang="cs-CZ" dirty="0" smtClean="0"/>
                        <a:t>I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metr</a:t>
                      </a:r>
                    </a:p>
                    <a:p>
                      <a:r>
                        <a:rPr lang="cs-CZ" dirty="0" smtClean="0"/>
                        <a:t>kilogram</a:t>
                      </a:r>
                    </a:p>
                    <a:p>
                      <a:r>
                        <a:rPr lang="cs-CZ" dirty="0" smtClean="0"/>
                        <a:t>sekunda</a:t>
                      </a:r>
                    </a:p>
                    <a:p>
                      <a:r>
                        <a:rPr lang="cs-CZ" dirty="0" smtClean="0"/>
                        <a:t>ampér</a:t>
                      </a:r>
                    </a:p>
                    <a:p>
                      <a:r>
                        <a:rPr lang="cs-CZ" dirty="0" smtClean="0"/>
                        <a:t>kelvin</a:t>
                      </a:r>
                    </a:p>
                    <a:p>
                      <a:r>
                        <a:rPr lang="cs-CZ" dirty="0" smtClean="0"/>
                        <a:t>mol </a:t>
                      </a:r>
                    </a:p>
                    <a:p>
                      <a:r>
                        <a:rPr lang="cs-CZ" dirty="0" smtClean="0"/>
                        <a:t>kandela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</a:p>
                    <a:p>
                      <a:r>
                        <a:rPr lang="cs-CZ" dirty="0" smtClean="0"/>
                        <a:t>kg</a:t>
                      </a:r>
                    </a:p>
                    <a:p>
                      <a:r>
                        <a:rPr lang="cs-CZ" dirty="0" smtClean="0"/>
                        <a:t>s</a:t>
                      </a:r>
                    </a:p>
                    <a:p>
                      <a:r>
                        <a:rPr lang="cs-CZ" dirty="0" smtClean="0"/>
                        <a:t>A</a:t>
                      </a:r>
                    </a:p>
                    <a:p>
                      <a:r>
                        <a:rPr lang="cs-CZ" dirty="0" smtClean="0"/>
                        <a:t>K</a:t>
                      </a:r>
                    </a:p>
                    <a:p>
                      <a:r>
                        <a:rPr lang="cs-CZ" dirty="0" smtClean="0"/>
                        <a:t>mol</a:t>
                      </a:r>
                    </a:p>
                    <a:p>
                      <a:r>
                        <a:rPr lang="cs-CZ" dirty="0" smtClean="0"/>
                        <a:t>cd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Shrnutí základních pojmů určených k zapamatování </a:t>
            </a:r>
            <a:endParaRPr lang="cs-CZ" sz="28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Chemická látka</a:t>
            </a:r>
          </a:p>
          <a:p>
            <a:pPr>
              <a:buBlip>
                <a:blip r:embed="rId2"/>
              </a:buBlip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Chemický prvek</a:t>
            </a:r>
          </a:p>
          <a:p>
            <a:pPr>
              <a:buBlip>
                <a:blip r:embed="rId2"/>
              </a:buBlip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Chemická sloučenina</a:t>
            </a:r>
          </a:p>
          <a:p>
            <a:pPr>
              <a:buBlip>
                <a:blip r:embed="rId2"/>
              </a:buBlip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Chemická reakce</a:t>
            </a:r>
          </a:p>
          <a:p>
            <a:pPr>
              <a:buBlip>
                <a:blip r:embed="rId2"/>
              </a:buBlip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Chemické vlastnosti látek</a:t>
            </a:r>
          </a:p>
          <a:p>
            <a:pPr>
              <a:buBlip>
                <a:blip r:embed="rId2"/>
              </a:buBlip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Fyzikální vlastnosti látek</a:t>
            </a:r>
          </a:p>
          <a:p>
            <a:pPr>
              <a:buBlip>
                <a:blip r:embed="rId2"/>
              </a:buBlip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Fyzikální veličiny a jednotky</a:t>
            </a:r>
          </a:p>
          <a:p>
            <a:pPr>
              <a:buBlip>
                <a:blip r:embed="rId2"/>
              </a:buBlip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Periodická soustava prvků</a:t>
            </a:r>
          </a:p>
          <a:p>
            <a:pPr>
              <a:buBlip>
                <a:blip r:embed="rId2"/>
              </a:buBlip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Mendělejevův periodický zákon</a:t>
            </a:r>
          </a:p>
          <a:p>
            <a:pPr>
              <a:buBlip>
                <a:blip r:embed="rId2"/>
              </a:buBlip>
            </a:pPr>
            <a:endParaRPr lang="cs-CZ" dirty="0" smtClean="0"/>
          </a:p>
          <a:p>
            <a:pPr>
              <a:buBlip>
                <a:blip r:embed="rId2"/>
              </a:buBlip>
            </a:pPr>
            <a:endParaRPr lang="cs-CZ" dirty="0" smtClean="0"/>
          </a:p>
          <a:p>
            <a:pPr>
              <a:buBlip>
                <a:blip r:embed="rId2"/>
              </a:buBlip>
            </a:pPr>
            <a:endParaRPr lang="cs-CZ" dirty="0" smtClean="0"/>
          </a:p>
          <a:p>
            <a:pPr>
              <a:buBlip>
                <a:blip r:embed="rId2"/>
              </a:buBlip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1043</TotalTime>
  <Words>366</Words>
  <Application>Microsoft Office PowerPoint</Application>
  <PresentationFormat>Předvádění na obrazovce (4:3)</PresentationFormat>
  <Paragraphs>110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Tok</vt:lpstr>
      <vt:lpstr> Základní chemické pojmy</vt:lpstr>
      <vt:lpstr>CHEMIE – ZÁKLADNÍ POJMY</vt:lpstr>
      <vt:lpstr>Snímek 3</vt:lpstr>
      <vt:lpstr>Snímek 4</vt:lpstr>
      <vt:lpstr>Snímek 5</vt:lpstr>
      <vt:lpstr>Přehled 7 základních fyzikálních veličin a jejich jednotek</vt:lpstr>
      <vt:lpstr>Shrnutí základních pojmů určených k zapamatování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Digitální učební materiál</dc:title>
  <dc:creator>Ptacek</dc:creator>
  <cp:lastModifiedBy>Ptacek</cp:lastModifiedBy>
  <cp:revision>60</cp:revision>
  <dcterms:created xsi:type="dcterms:W3CDTF">2012-02-03T12:05:07Z</dcterms:created>
  <dcterms:modified xsi:type="dcterms:W3CDTF">2015-02-19T10:05:12Z</dcterms:modified>
</cp:coreProperties>
</file>