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0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87A9199-2137-42E1-8BA1-4F0068DCF2BA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3F8C965-F8E1-41DE-B403-C2271443D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E9628-686C-4B6A-8E30-EBADDD8B9795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55D8-3B1E-40BC-BD4E-81D0B0D400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22853-BCC3-4BF9-B454-1D8AC5225325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F87A7-E36D-423B-BEC2-EBB2CFBF4A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1544-438B-47CC-BA04-6EB704CC1005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818DF-6B58-4BA0-9F12-5A67D58B3E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23BDA-00FF-460F-AAD2-E89A2B5593C8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26ACE-750D-4451-82F1-64B280ABF1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2FE66-C4C2-489F-9E06-D533487867CB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ED6B-C89B-47AC-9472-4EBFA5FB8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76D56-8DA4-41A0-8F5F-915AD9984114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B4B76-F45C-4C3C-B3E9-F63362A07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70A20-D7FF-46F5-9207-E5ABA24B5471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2B453-E609-4C10-AE3E-086347EA78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C60F3-2E65-41C4-AF3A-A5233D02F27C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79B7D-2AEC-442B-B5E2-394D2D43D9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0000E-117A-488E-B395-39EE52938D55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9894D-D2BB-473B-9BF0-60CE0C7B6B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BE580-343B-4646-AA23-F0E37A4650D4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23848-E1C2-4C1B-8EDF-C1ED9D9BD8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87B6D-0242-430C-B508-C85DB4F410D8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ADAAA-DFC2-46E6-98CF-E46E59340A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E4C9FF-77CA-40AA-8AD5-EAD595681474}" type="datetimeFigureOut">
              <a:rPr lang="cs-CZ"/>
              <a:pPr>
                <a:defRPr/>
              </a:pPr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7624E3-3F39-4A4F-820E-E07F51BB93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err="1" smtClean="0">
                <a:solidFill>
                  <a:schemeClr val="bg1"/>
                </a:solidFill>
              </a:rPr>
              <a:t>Avogadrův</a:t>
            </a:r>
            <a:r>
              <a:rPr lang="cs-CZ" sz="4000" dirty="0" smtClean="0">
                <a:solidFill>
                  <a:schemeClr val="bg1"/>
                </a:solidFill>
              </a:rPr>
              <a:t> zákon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692150"/>
            <a:ext cx="8713787" cy="563245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zní 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Avogadrův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zákon?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jsou v chemii definovány tzv. normální podmínky?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je to tzv. molární objem plynu?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značíme molární objem plynu a jakou má hodnotu?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50825" y="1628775"/>
            <a:ext cx="81375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Stejné objemy všech plynů obsahují za stejného tlaku a teploty vždy stejný počet molekul 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850" y="3284538"/>
            <a:ext cx="82169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Normální podmínky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jsou v chemii definovány tlakem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101325 Pa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teplotou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 °C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850" y="4652963"/>
            <a:ext cx="83693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objem 1 molu plynu (6,023  •  10</a:t>
            </a:r>
            <a:r>
              <a:rPr lang="cs-CZ" sz="2400" b="1" i="1" baseline="3000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molekul plynu) při normálních podmínkách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850" y="5949950"/>
            <a:ext cx="85217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Molární objem plynu značíme </a:t>
            </a:r>
            <a:r>
              <a:rPr lang="cs-CZ" sz="24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má hodnotu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22,414 dm</a:t>
            </a:r>
            <a:r>
              <a:rPr lang="cs-CZ" sz="2400" b="1" i="1" baseline="30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692150"/>
            <a:ext cx="8785225" cy="56324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?Jaký je vzoreček pro výpočet molárního objemu plynu?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znamenají jednotlivé symboly ve vzorečku?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850" y="1412875"/>
            <a:ext cx="8521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latin typeface="Times New Roman" pitchFamily="18" charset="0"/>
                <a:cs typeface="Times New Roman" pitchFamily="18" charset="0"/>
              </a:rPr>
              <a:t>Vm = V   /   n 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6250" y="2636838"/>
            <a:ext cx="8521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Vm 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  molární objem plynu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628650" y="3213100"/>
            <a:ext cx="8521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  objem plynu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781050" y="3789363"/>
            <a:ext cx="8521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  látkové množství (počet molů) plynu </a:t>
            </a:r>
          </a:p>
        </p:txBody>
      </p:sp>
      <p:pic>
        <p:nvPicPr>
          <p:cNvPr id="17414" name="Picture 4" descr="http://img.mediacentrum.sk/gallery/300/8302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1" y="4508500"/>
            <a:ext cx="2856781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404813"/>
            <a:ext cx="8642350" cy="5919787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r>
              <a:rPr lang="cs-CZ" b="1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Jaký je objem 220 g CO</a:t>
            </a:r>
            <a:r>
              <a:rPr lang="cs-CZ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za normálních podmínek?</a:t>
            </a:r>
          </a:p>
          <a:p>
            <a:pPr>
              <a:buFont typeface="Wingdings 2" pitchFamily="18" charset="2"/>
              <a:buNone/>
            </a:pP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03575" y="1412875"/>
            <a:ext cx="3600450" cy="191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cs-CZ" sz="2400" b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baseline="-2500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= 220 g</a:t>
            </a:r>
          </a:p>
          <a:p>
            <a:r>
              <a:rPr lang="cs-CZ" sz="2400" b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baseline="-2500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= 44,01</a:t>
            </a:r>
          </a:p>
          <a:p>
            <a:r>
              <a:rPr lang="cs-CZ" sz="2400" b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 = 22,414 dm</a:t>
            </a:r>
            <a:r>
              <a:rPr lang="cs-CZ" sz="2400" b="1" baseline="3000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cs-CZ" sz="2400" b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baseline="-2500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= ?</a:t>
            </a:r>
          </a:p>
          <a:p>
            <a:r>
              <a:rPr lang="cs-CZ" sz="2400" b="1">
                <a:latin typeface="Times New Roman" pitchFamily="18" charset="0"/>
                <a:cs typeface="Times New Roman" pitchFamily="18" charset="0"/>
              </a:rPr>
              <a:t>V CO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baseline="-2500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?</a:t>
            </a:r>
            <a:endParaRPr lang="cs-CZ" sz="2400" b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850" y="4365625"/>
            <a:ext cx="82804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 CO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m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79388" y="3573463"/>
            <a:ext cx="5756275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n</a:t>
            </a:r>
            <a:r>
              <a:rPr lang="en-US" sz="26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6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76250" y="4941888"/>
            <a:ext cx="82804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 CO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220</a:t>
            </a:r>
            <a:r>
              <a:rPr lang="cs-CZ" sz="24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 44,01  </a:t>
            </a:r>
            <a:endParaRPr lang="cs-CZ" sz="2400" baseline="-25000" dirty="0">
              <a:latin typeface="+mn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28650" y="5516563"/>
            <a:ext cx="8280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n CO</a:t>
            </a:r>
            <a:r>
              <a:rPr lang="cs-CZ" sz="2400" b="1" u="sng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u="sng" dirty="0">
                <a:latin typeface="Times New Roman"/>
                <a:cs typeface="Times New Roman"/>
              </a:rPr>
              <a:t>5 mol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baseline="-25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333375"/>
            <a:ext cx="8642350" cy="62642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388" y="3789363"/>
            <a:ext cx="8496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Skutečná hmotnost uvedeného počtu molekul 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je 0,6404 g. 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323850" y="549275"/>
            <a:ext cx="5503863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V CO</a:t>
            </a:r>
            <a:r>
              <a:rPr lang="cs-CZ" sz="26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850" y="1125538"/>
            <a:ext cx="85217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latin typeface="Times New Roman" pitchFamily="18" charset="0"/>
                <a:cs typeface="Times New Roman" pitchFamily="18" charset="0"/>
              </a:rPr>
              <a:t>Vm = V CO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   /   n CO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76250" y="1628775"/>
            <a:ext cx="7840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latin typeface="Times New Roman" pitchFamily="18" charset="0"/>
                <a:cs typeface="Times New Roman" pitchFamily="18" charset="0"/>
              </a:rPr>
              <a:t>22,414 = V CO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   /   5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628650" y="2133600"/>
            <a:ext cx="76882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latin typeface="Times New Roman" pitchFamily="18" charset="0"/>
                <a:cs typeface="Times New Roman" pitchFamily="18" charset="0"/>
              </a:rPr>
              <a:t>V CO</a:t>
            </a:r>
            <a:r>
              <a:rPr lang="cs-CZ" sz="24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 =  5   •   22,414 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781050" y="2636838"/>
            <a:ext cx="7391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u="sng">
                <a:latin typeface="Times New Roman" pitchFamily="18" charset="0"/>
                <a:cs typeface="Times New Roman" pitchFamily="18" charset="0"/>
              </a:rPr>
              <a:t>V CO</a:t>
            </a:r>
            <a:r>
              <a:rPr lang="cs-CZ" sz="2400" b="1" u="sng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u="sng">
                <a:latin typeface="Times New Roman" pitchFamily="18" charset="0"/>
                <a:cs typeface="Times New Roman" pitchFamily="18" charset="0"/>
              </a:rPr>
              <a:t> =  112 dm</a:t>
            </a:r>
            <a:r>
              <a:rPr lang="cs-CZ" sz="2400" b="1" u="sng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u="sng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  <p:bldP spid="15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404813"/>
            <a:ext cx="8642350" cy="5919787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Jaká je hmotnost 224 dm</a:t>
            </a:r>
            <a:r>
              <a:rPr lang="cs-CZ" b="1" baseline="30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NO za normálních podmínek?</a:t>
            </a:r>
          </a:p>
          <a:p>
            <a:pPr>
              <a:buFont typeface="Wingdings 2" pitchFamily="18" charset="2"/>
              <a:buNone/>
            </a:pP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03575" y="1412875"/>
            <a:ext cx="360045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 NO</a:t>
            </a:r>
            <a:r>
              <a:rPr lang="cs-CZ" sz="2400" b="1" baseline="-25000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224 dm</a:t>
            </a:r>
            <a:r>
              <a:rPr lang="cs-CZ" sz="24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(N)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14,01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(O)</a:t>
            </a:r>
            <a:r>
              <a:rPr lang="cs-CZ" sz="2400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16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= 22,414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3  </a:t>
            </a:r>
            <a:endParaRPr lang="cs-CZ" sz="2400" b="1" baseline="30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NO = ? 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?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m NO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79512" y="4149080"/>
            <a:ext cx="575542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600" b="1" baseline="-250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6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NO):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479715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r(N)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+ 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r(O)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aseline="-25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9512" y="5301208"/>
            <a:ext cx="8577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14,01 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+   16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aseline="-25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75928" y="573325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u="sng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u="sng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= 30,01</a:t>
            </a:r>
            <a:r>
              <a:rPr lang="en-US" sz="2400" b="1" u="sng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u="sng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333375"/>
            <a:ext cx="8642350" cy="62642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388" y="6077194"/>
            <a:ext cx="8496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Hmotnost 224 dm</a:t>
            </a:r>
            <a:r>
              <a:rPr lang="cs-CZ" sz="24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NO za normálních podmínek je 300,1 g. 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323850" y="2996952"/>
            <a:ext cx="550386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Řešení (výpočet m NO):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850" y="3573016"/>
            <a:ext cx="8521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 NO = m NO   /   </a:t>
            </a:r>
            <a:r>
              <a:rPr lang="cs-CZ" sz="2400" b="1" dirty="0" err="1">
                <a:latin typeface="Times New Roman" pitchFamily="18" charset="0"/>
              </a:rPr>
              <a:t>M</a:t>
            </a:r>
            <a:r>
              <a:rPr lang="cs-CZ" sz="1400" b="1" dirty="0" err="1">
                <a:latin typeface="Times New Roman" pitchFamily="18" charset="0"/>
              </a:rPr>
              <a:t>r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</a:rPr>
              <a:t>NO</a:t>
            </a:r>
            <a:r>
              <a:rPr lang="cs-CZ" dirty="0"/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76250" y="4077072"/>
            <a:ext cx="7840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10 = </a:t>
            </a:r>
            <a:r>
              <a:rPr lang="cs-CZ" sz="2400" b="1" dirty="0">
                <a:latin typeface="Times New Roman" pitchFamily="18" charset="0"/>
              </a:rPr>
              <a:t>m NO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 /   </a:t>
            </a:r>
            <a:r>
              <a:rPr lang="cs-CZ" sz="2400" b="1" dirty="0">
                <a:latin typeface="Times New Roman" pitchFamily="18" charset="0"/>
              </a:rPr>
              <a:t>30,01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628650" y="4509120"/>
            <a:ext cx="7688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Times New Roman" pitchFamily="18" charset="0"/>
              </a:rPr>
              <a:t>m NO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=  10   •   </a:t>
            </a:r>
            <a:r>
              <a:rPr lang="cs-CZ" sz="2400" b="1" dirty="0">
                <a:latin typeface="Times New Roman" pitchFamily="18" charset="0"/>
              </a:rPr>
              <a:t>30,01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781050" y="5013176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u="sng" dirty="0">
                <a:latin typeface="Times New Roman" pitchFamily="18" charset="0"/>
              </a:rPr>
              <a:t>m NO</a:t>
            </a:r>
            <a:r>
              <a:rPr lang="cs-CZ" sz="2400" u="sng" dirty="0">
                <a:latin typeface="Times New Roman" pitchFamily="18" charset="0"/>
              </a:rPr>
              <a:t>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=  300,1 g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28650" y="2276872"/>
            <a:ext cx="8280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n NO</a:t>
            </a:r>
            <a:r>
              <a:rPr lang="cs-CZ" sz="2400" b="1" u="sng" baseline="-25000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= 10 mol </a:t>
            </a:r>
            <a:endParaRPr lang="cs-CZ" sz="2400" u="sng" baseline="-25000" dirty="0">
              <a:latin typeface="Constant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6250" y="1772816"/>
            <a:ext cx="8280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 NO</a:t>
            </a:r>
            <a:r>
              <a:rPr lang="cs-CZ" sz="2400" b="1" baseline="-25000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224</a:t>
            </a:r>
            <a:r>
              <a:rPr lang="cs-CZ" sz="2400" b="1" baseline="-25000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/   </a:t>
            </a:r>
            <a:r>
              <a:rPr lang="cs-CZ" sz="2400" b="1" dirty="0">
                <a:latin typeface="Times New Roman" pitchFamily="18" charset="0"/>
              </a:rPr>
              <a:t>22,414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850" y="1268760"/>
            <a:ext cx="8280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 NO</a:t>
            </a:r>
            <a:r>
              <a:rPr lang="cs-CZ" sz="2400" b="1" baseline="-25000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= V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/   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aseline="-25000" dirty="0">
              <a:latin typeface="Constantia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79388" y="764704"/>
            <a:ext cx="57562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Řešení (výpočet n</a:t>
            </a:r>
            <a:r>
              <a:rPr lang="en-US" sz="2600" b="1" baseline="-25000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600" b="1" dirty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NO):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0" grpId="0"/>
      <p:bldP spid="21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sah 2"/>
          <p:cNvSpPr>
            <a:spLocks noGrp="1"/>
          </p:cNvSpPr>
          <p:nvPr>
            <p:ph idx="1"/>
          </p:nvPr>
        </p:nvSpPr>
        <p:spPr>
          <a:xfrm>
            <a:off x="250825" y="908050"/>
            <a:ext cx="8713788" cy="54165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b="1" i="1" smtClean="0"/>
              <a:t>Literatura: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ŠRÁMEK,V., KOSINA, L. </a:t>
            </a:r>
            <a:r>
              <a:rPr lang="cs-CZ" i="1" smtClean="0"/>
              <a:t>CHEMICKÉ VÝPOČTY A REAKCE</a:t>
            </a:r>
            <a:r>
              <a:rPr lang="cs-CZ" smtClean="0"/>
              <a:t>. Úvaly u Prahy: ALBRA, 1996.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408</TotalTime>
  <Words>406</Words>
  <Application>Microsoft Office PowerPoint</Application>
  <PresentationFormat>Předvádění na obrazovce (4:3)</PresentationFormat>
  <Paragraphs>104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Avogadrův zákon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40</cp:revision>
  <dcterms:created xsi:type="dcterms:W3CDTF">2012-10-09T08:09:20Z</dcterms:created>
  <dcterms:modified xsi:type="dcterms:W3CDTF">2015-02-19T10:08:50Z</dcterms:modified>
</cp:coreProperties>
</file>